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501" r:id="rId3"/>
    <p:sldId id="533" r:id="rId4"/>
    <p:sldId id="532" r:id="rId5"/>
    <p:sldId id="458" r:id="rId6"/>
    <p:sldId id="447" r:id="rId7"/>
    <p:sldId id="480" r:id="rId8"/>
    <p:sldId id="534" r:id="rId9"/>
    <p:sldId id="536" r:id="rId10"/>
    <p:sldId id="460" r:id="rId11"/>
    <p:sldId id="535" r:id="rId12"/>
    <p:sldId id="506" r:id="rId13"/>
    <p:sldId id="537" r:id="rId14"/>
    <p:sldId id="510" r:id="rId15"/>
    <p:sldId id="508" r:id="rId16"/>
    <p:sldId id="538" r:id="rId17"/>
    <p:sldId id="513" r:id="rId18"/>
    <p:sldId id="540" r:id="rId19"/>
    <p:sldId id="541" r:id="rId20"/>
    <p:sldId id="516" r:id="rId21"/>
    <p:sldId id="515" r:id="rId22"/>
    <p:sldId id="542" r:id="rId23"/>
    <p:sldId id="543" r:id="rId24"/>
    <p:sldId id="530" r:id="rId25"/>
    <p:sldId id="539" r:id="rId26"/>
    <p:sldId id="52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10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5/17/15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May 17,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May 17,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May 17, 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May 17,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May 17, 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May 17, 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May 17, 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May 17, 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May 17, 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May 17, 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May 17, 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May 17, 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Means of Spiritual Growth</a:t>
            </a:r>
            <a:endParaRPr lang="en-US" sz="4000" b="1" dirty="0"/>
          </a:p>
        </p:txBody>
      </p:sp>
      <p:sp>
        <p:nvSpPr>
          <p:cNvPr id="3" name="Subtitle 2"/>
          <p:cNvSpPr>
            <a:spLocks noGrp="1"/>
          </p:cNvSpPr>
          <p:nvPr>
            <p:ph type="subTitle" idx="1"/>
          </p:nvPr>
        </p:nvSpPr>
        <p:spPr/>
        <p:txBody>
          <a:bodyPr>
            <a:normAutofit/>
          </a:bodyPr>
          <a:lstStyle/>
          <a:p>
            <a:r>
              <a:rPr lang="en-US" sz="3200" dirty="0" smtClean="0"/>
              <a:t>Prayer Purposes</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400" y="1514495"/>
            <a:ext cx="6870700" cy="4001096"/>
          </a:xfrm>
          <a:prstGeom prst="rect">
            <a:avLst/>
          </a:prstGeom>
        </p:spPr>
        <p:txBody>
          <a:bodyPr wrap="square">
            <a:spAutoFit/>
          </a:bodyPr>
          <a:lstStyle/>
          <a:p>
            <a:r>
              <a:rPr lang="en-US" sz="3200" b="1" dirty="0" smtClean="0">
                <a:latin typeface="Helvetica"/>
                <a:cs typeface="Helvetica"/>
              </a:rPr>
              <a:t>Confession</a:t>
            </a:r>
          </a:p>
          <a:p>
            <a:endParaRPr lang="en-US" sz="2800" dirty="0" smtClean="0">
              <a:latin typeface="Helvetica"/>
              <a:cs typeface="Helvetica"/>
            </a:endParaRPr>
          </a:p>
          <a:p>
            <a:endParaRPr lang="en-US" sz="2800" dirty="0" smtClean="0">
              <a:latin typeface="Helvetica"/>
              <a:cs typeface="Helvetica"/>
            </a:endParaRPr>
          </a:p>
          <a:p>
            <a:r>
              <a:rPr lang="en-US" sz="2800" dirty="0">
                <a:latin typeface="Helvetica"/>
                <a:cs typeface="Helvetica"/>
              </a:rPr>
              <a:t>If we confess our sins, he is faithful and just to forgive us our sins and to cleanse us from all unrighteousness.</a:t>
            </a:r>
          </a:p>
          <a:p>
            <a:r>
              <a:rPr lang="en-US" sz="2800" dirty="0">
                <a:latin typeface="Helvetica"/>
                <a:cs typeface="Helvetica"/>
              </a:rPr>
              <a:t> </a:t>
            </a:r>
          </a:p>
          <a:p>
            <a:endParaRPr lang="en-US" sz="2800" dirty="0">
              <a:latin typeface="Helvetica"/>
              <a:cs typeface="Helvetica"/>
            </a:endParaRPr>
          </a:p>
          <a:p>
            <a:r>
              <a:rPr lang="en-US" sz="2600" dirty="0">
                <a:latin typeface="Helvetica"/>
                <a:cs typeface="Helvetica"/>
              </a:rPr>
              <a:t>	</a:t>
            </a:r>
            <a:r>
              <a:rPr lang="en-US" sz="2600" dirty="0" smtClean="0">
                <a:latin typeface="Helvetica"/>
                <a:cs typeface="Helvetica"/>
              </a:rPr>
              <a:t>			1 John 1:9 ESV</a:t>
            </a:r>
            <a:endParaRPr lang="en-US" sz="2600" dirty="0">
              <a:latin typeface="Helvetica"/>
              <a:cs typeface="Helvetica"/>
            </a:endParaRPr>
          </a:p>
        </p:txBody>
      </p:sp>
    </p:spTree>
    <p:extLst>
      <p:ext uri="{BB962C8B-B14F-4D97-AF65-F5344CB8AC3E}">
        <p14:creationId xmlns:p14="http://schemas.microsoft.com/office/powerpoint/2010/main" val="396014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7400" y="1666895"/>
            <a:ext cx="7391400" cy="3385542"/>
          </a:xfrm>
          <a:prstGeom prst="rect">
            <a:avLst/>
          </a:prstGeom>
        </p:spPr>
        <p:txBody>
          <a:bodyPr wrap="square">
            <a:spAutoFit/>
          </a:bodyPr>
          <a:lstStyle/>
          <a:p>
            <a:r>
              <a:rPr lang="en-US" sz="2400" baseline="30000" dirty="0">
                <a:latin typeface="Helvetica"/>
                <a:cs typeface="Helvetica"/>
              </a:rPr>
              <a:t>1</a:t>
            </a:r>
            <a:r>
              <a:rPr lang="en-US" sz="2400" dirty="0">
                <a:latin typeface="Helvetica"/>
                <a:cs typeface="Helvetica"/>
              </a:rPr>
              <a:t> Blessed is the one whose transgression is forgiven,</a:t>
            </a:r>
          </a:p>
          <a:p>
            <a:pPr>
              <a:spcAft>
                <a:spcPts val="1200"/>
              </a:spcAft>
            </a:pPr>
            <a:r>
              <a:rPr lang="en-US" sz="2400" dirty="0">
                <a:latin typeface="Helvetica"/>
                <a:cs typeface="Helvetica"/>
              </a:rPr>
              <a:t>    whose sin is covered.</a:t>
            </a:r>
          </a:p>
          <a:p>
            <a:r>
              <a:rPr lang="en-US" sz="2400" baseline="30000" dirty="0">
                <a:latin typeface="Helvetica"/>
                <a:cs typeface="Helvetica"/>
              </a:rPr>
              <a:t>3 </a:t>
            </a:r>
            <a:r>
              <a:rPr lang="en-US" sz="2400" dirty="0">
                <a:latin typeface="Helvetica"/>
                <a:cs typeface="Helvetica"/>
              </a:rPr>
              <a:t>For when I kept silent, my bones wasted away</a:t>
            </a:r>
          </a:p>
          <a:p>
            <a:pPr>
              <a:spcAft>
                <a:spcPts val="1200"/>
              </a:spcAft>
            </a:pPr>
            <a:r>
              <a:rPr lang="en-US" sz="2400" dirty="0">
                <a:latin typeface="Helvetica"/>
                <a:cs typeface="Helvetica"/>
              </a:rPr>
              <a:t>    through my groaning all day long</a:t>
            </a:r>
            <a:r>
              <a:rPr lang="en-US" sz="2400" dirty="0" smtClean="0">
                <a:latin typeface="Helvetica"/>
                <a:cs typeface="Helvetica"/>
              </a:rPr>
              <a:t>. . .</a:t>
            </a:r>
            <a:endParaRPr lang="en-US" sz="2400" dirty="0">
              <a:latin typeface="Helvetica"/>
              <a:cs typeface="Helvetica"/>
            </a:endParaRPr>
          </a:p>
          <a:p>
            <a:r>
              <a:rPr lang="en-US" sz="2400" baseline="30000" dirty="0">
                <a:latin typeface="Helvetica"/>
                <a:cs typeface="Helvetica"/>
              </a:rPr>
              <a:t>4</a:t>
            </a:r>
            <a:r>
              <a:rPr lang="en-US" sz="2400" dirty="0">
                <a:latin typeface="Helvetica"/>
                <a:cs typeface="Helvetica"/>
              </a:rPr>
              <a:t> For day and night your hand was heavy upon me;</a:t>
            </a:r>
          </a:p>
          <a:p>
            <a:r>
              <a:rPr lang="en-US" sz="2400" dirty="0">
                <a:latin typeface="Helvetica"/>
                <a:cs typeface="Helvetica"/>
              </a:rPr>
              <a:t>    my strength was dried up as by the heat of </a:t>
            </a:r>
            <a:r>
              <a:rPr lang="en-US" sz="2400" dirty="0" smtClean="0">
                <a:latin typeface="Helvetica"/>
                <a:cs typeface="Helvetica"/>
              </a:rPr>
              <a:t>   	summer</a:t>
            </a:r>
            <a:r>
              <a:rPr lang="en-US" sz="2400" dirty="0">
                <a:latin typeface="Helvetica"/>
                <a:cs typeface="Helvetica"/>
              </a:rPr>
              <a:t>. </a:t>
            </a:r>
          </a:p>
          <a:p>
            <a:r>
              <a:rPr lang="en-US" sz="2600" dirty="0" smtClean="0">
                <a:latin typeface="Helvetica"/>
                <a:cs typeface="Helvetica"/>
              </a:rPr>
              <a:t>					Psalm 32</a:t>
            </a:r>
            <a:endParaRPr lang="en-US" sz="2600" dirty="0">
              <a:latin typeface="Helvetica"/>
              <a:cs typeface="Helvetica"/>
            </a:endParaRPr>
          </a:p>
        </p:txBody>
      </p:sp>
    </p:spTree>
    <p:extLst>
      <p:ext uri="{BB962C8B-B14F-4D97-AF65-F5344CB8AC3E}">
        <p14:creationId xmlns:p14="http://schemas.microsoft.com/office/powerpoint/2010/main" val="210512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9000" y="1397000"/>
            <a:ext cx="7366000" cy="4064000"/>
          </a:xfrm>
          <a:prstGeom prst="rect">
            <a:avLst/>
          </a:prstGeom>
        </p:spPr>
      </p:pic>
    </p:spTree>
    <p:extLst>
      <p:ext uri="{BB962C8B-B14F-4D97-AF65-F5344CB8AC3E}">
        <p14:creationId xmlns:p14="http://schemas.microsoft.com/office/powerpoint/2010/main" val="37862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965200"/>
            <a:ext cx="6134100" cy="5067300"/>
          </a:xfrm>
          <a:prstGeom prst="rect">
            <a:avLst/>
          </a:prstGeom>
        </p:spPr>
      </p:pic>
    </p:spTree>
    <p:extLst>
      <p:ext uri="{BB962C8B-B14F-4D97-AF65-F5344CB8AC3E}">
        <p14:creationId xmlns:p14="http://schemas.microsoft.com/office/powerpoint/2010/main" val="17965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400" y="1196995"/>
            <a:ext cx="6870700" cy="3570208"/>
          </a:xfrm>
          <a:prstGeom prst="rect">
            <a:avLst/>
          </a:prstGeom>
        </p:spPr>
        <p:txBody>
          <a:bodyPr wrap="square">
            <a:spAutoFit/>
          </a:bodyPr>
          <a:lstStyle/>
          <a:p>
            <a:r>
              <a:rPr lang="en-US" sz="3200" b="1" dirty="0" smtClean="0">
                <a:latin typeface="Helvetica"/>
                <a:cs typeface="Helvetica"/>
              </a:rPr>
              <a:t>Petition</a:t>
            </a:r>
          </a:p>
          <a:p>
            <a:endParaRPr lang="en-US" sz="2800" dirty="0">
              <a:latin typeface="Helvetica"/>
              <a:cs typeface="Helvetica"/>
            </a:endParaRPr>
          </a:p>
          <a:p>
            <a:endParaRPr lang="en-US" sz="2800" dirty="0" smtClean="0">
              <a:latin typeface="Helvetica"/>
              <a:cs typeface="Helvetica"/>
            </a:endParaRPr>
          </a:p>
          <a:p>
            <a:r>
              <a:rPr lang="en-US" sz="2800" dirty="0">
                <a:latin typeface="Helvetica"/>
                <a:cs typeface="Helvetica"/>
              </a:rPr>
              <a:t>For this child I prayed, and the Lord has granted me my petition that I made to him.</a:t>
            </a:r>
          </a:p>
          <a:p>
            <a:r>
              <a:rPr lang="en-US" sz="2800" dirty="0"/>
              <a:t> </a:t>
            </a:r>
          </a:p>
          <a:p>
            <a:endParaRPr lang="en-US" sz="2800" dirty="0">
              <a:latin typeface="Helvetica"/>
              <a:cs typeface="Helvetica"/>
            </a:endParaRPr>
          </a:p>
          <a:p>
            <a:r>
              <a:rPr lang="en-US" sz="2600" dirty="0">
                <a:latin typeface="Helvetica"/>
                <a:cs typeface="Helvetica"/>
              </a:rPr>
              <a:t>	</a:t>
            </a:r>
            <a:r>
              <a:rPr lang="en-US" sz="2600" dirty="0" smtClean="0">
                <a:latin typeface="Helvetica"/>
                <a:cs typeface="Helvetica"/>
              </a:rPr>
              <a:t>			1 Samuel 1:27</a:t>
            </a:r>
            <a:endParaRPr lang="en-US" sz="2600" dirty="0">
              <a:latin typeface="Helvetica"/>
              <a:cs typeface="Helvetica"/>
            </a:endParaRPr>
          </a:p>
        </p:txBody>
      </p:sp>
    </p:spTree>
    <p:extLst>
      <p:ext uri="{BB962C8B-B14F-4D97-AF65-F5344CB8AC3E}">
        <p14:creationId xmlns:p14="http://schemas.microsoft.com/office/powerpoint/2010/main" val="182172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1968500"/>
            <a:ext cx="7620000" cy="2908300"/>
          </a:xfrm>
          <a:prstGeom prst="rect">
            <a:avLst/>
          </a:prstGeom>
        </p:spPr>
      </p:pic>
    </p:spTree>
    <p:extLst>
      <p:ext uri="{BB962C8B-B14F-4D97-AF65-F5344CB8AC3E}">
        <p14:creationId xmlns:p14="http://schemas.microsoft.com/office/powerpoint/2010/main" val="247046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965200"/>
            <a:ext cx="6134100" cy="5067300"/>
          </a:xfrm>
          <a:prstGeom prst="rect">
            <a:avLst/>
          </a:prstGeom>
        </p:spPr>
      </p:pic>
    </p:spTree>
    <p:extLst>
      <p:ext uri="{BB962C8B-B14F-4D97-AF65-F5344CB8AC3E}">
        <p14:creationId xmlns:p14="http://schemas.microsoft.com/office/powerpoint/2010/main" val="5914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300" y="803295"/>
            <a:ext cx="7353300" cy="4862870"/>
          </a:xfrm>
          <a:prstGeom prst="rect">
            <a:avLst/>
          </a:prstGeom>
        </p:spPr>
        <p:txBody>
          <a:bodyPr wrap="square">
            <a:spAutoFit/>
          </a:bodyPr>
          <a:lstStyle/>
          <a:p>
            <a:r>
              <a:rPr lang="en-US" sz="3200" b="1" dirty="0" smtClean="0">
                <a:latin typeface="Helvetica"/>
                <a:cs typeface="Helvetica"/>
              </a:rPr>
              <a:t>Intercession</a:t>
            </a:r>
          </a:p>
          <a:p>
            <a:endParaRPr lang="en-US" sz="2800" dirty="0">
              <a:latin typeface="Helvetica"/>
              <a:cs typeface="Helvetica"/>
            </a:endParaRPr>
          </a:p>
          <a:p>
            <a:r>
              <a:rPr lang="en-US" sz="2800" dirty="0" smtClean="0">
                <a:latin typeface="Helvetica"/>
                <a:cs typeface="Helvetica"/>
              </a:rPr>
              <a:t>Praying </a:t>
            </a:r>
            <a:r>
              <a:rPr lang="en-US" sz="2800" dirty="0">
                <a:latin typeface="Helvetica"/>
                <a:cs typeface="Helvetica"/>
              </a:rPr>
              <a:t>at all times in the Spirit, with all prayer and supplication. To that end keep alert with all perseverance, making supplication for all the saints, and also for me, that words may be given to me in opening my mouth boldly to proclaim the mystery of the </a:t>
            </a:r>
            <a:r>
              <a:rPr lang="en-US" sz="2800" dirty="0" smtClean="0">
                <a:latin typeface="Helvetica"/>
                <a:cs typeface="Helvetica"/>
              </a:rPr>
              <a:t>gospel . . .</a:t>
            </a:r>
            <a:r>
              <a:rPr lang="en-US" sz="2800" dirty="0">
                <a:latin typeface="Helvetica"/>
                <a:cs typeface="Helvetica"/>
              </a:rPr>
              <a:t> </a:t>
            </a:r>
          </a:p>
          <a:p>
            <a:endParaRPr lang="en-US" sz="2800" dirty="0">
              <a:latin typeface="Helvetica"/>
              <a:cs typeface="Helvetica"/>
            </a:endParaRPr>
          </a:p>
          <a:p>
            <a:r>
              <a:rPr lang="en-US" sz="2600" dirty="0">
                <a:latin typeface="Helvetica"/>
                <a:cs typeface="Helvetica"/>
              </a:rPr>
              <a:t>	</a:t>
            </a:r>
            <a:r>
              <a:rPr lang="en-US" sz="2600" dirty="0" smtClean="0">
                <a:latin typeface="Helvetica"/>
                <a:cs typeface="Helvetica"/>
              </a:rPr>
              <a:t>			</a:t>
            </a:r>
            <a:r>
              <a:rPr lang="en-US" sz="2600" dirty="0" smtClean="0">
                <a:latin typeface="Helvetica"/>
                <a:cs typeface="Helvetica"/>
              </a:rPr>
              <a:t>Ephesians 6:18-19</a:t>
            </a:r>
            <a:endParaRPr lang="en-US" sz="2600" dirty="0">
              <a:latin typeface="Helvetica"/>
              <a:cs typeface="Helvetica"/>
            </a:endParaRPr>
          </a:p>
        </p:txBody>
      </p:sp>
    </p:spTree>
    <p:extLst>
      <p:ext uri="{BB962C8B-B14F-4D97-AF65-F5344CB8AC3E}">
        <p14:creationId xmlns:p14="http://schemas.microsoft.com/office/powerpoint/2010/main" val="374540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965200"/>
            <a:ext cx="6134100" cy="5067300"/>
          </a:xfrm>
          <a:prstGeom prst="rect">
            <a:avLst/>
          </a:prstGeom>
        </p:spPr>
      </p:pic>
    </p:spTree>
    <p:extLst>
      <p:ext uri="{BB962C8B-B14F-4D97-AF65-F5344CB8AC3E}">
        <p14:creationId xmlns:p14="http://schemas.microsoft.com/office/powerpoint/2010/main" val="100903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300" y="892195"/>
            <a:ext cx="7353300" cy="5016758"/>
          </a:xfrm>
          <a:prstGeom prst="rect">
            <a:avLst/>
          </a:prstGeom>
        </p:spPr>
        <p:txBody>
          <a:bodyPr wrap="square">
            <a:spAutoFit/>
          </a:bodyPr>
          <a:lstStyle/>
          <a:p>
            <a:r>
              <a:rPr lang="en-US" sz="2800" b="1" dirty="0" smtClean="0">
                <a:latin typeface="Helvetica"/>
                <a:cs typeface="Helvetica"/>
              </a:rPr>
              <a:t>Thanksgiving</a:t>
            </a:r>
          </a:p>
          <a:p>
            <a:endParaRPr lang="en-US" sz="2600" dirty="0" smtClean="0">
              <a:latin typeface="Helvetica"/>
              <a:cs typeface="Helvetica"/>
            </a:endParaRPr>
          </a:p>
          <a:p>
            <a:r>
              <a:rPr lang="en-US" sz="2600" baseline="30000" dirty="0">
                <a:latin typeface="Helvetica"/>
                <a:cs typeface="Helvetica"/>
              </a:rPr>
              <a:t>18</a:t>
            </a:r>
            <a:r>
              <a:rPr lang="en-US" sz="2600" dirty="0">
                <a:latin typeface="Helvetica"/>
                <a:cs typeface="Helvetica"/>
              </a:rPr>
              <a:t> And do not get drunk with wine, for that is debauchery, but be filled with the Spirit, </a:t>
            </a:r>
            <a:r>
              <a:rPr lang="en-US" sz="2600" baseline="30000" dirty="0">
                <a:latin typeface="Helvetica"/>
                <a:cs typeface="Helvetica"/>
              </a:rPr>
              <a:t>19</a:t>
            </a:r>
            <a:r>
              <a:rPr lang="en-US" sz="2600" dirty="0">
                <a:latin typeface="Helvetica"/>
                <a:cs typeface="Helvetica"/>
              </a:rPr>
              <a:t> addressing one another in psalms and hymns and spiritual songs, singing and making melody to the Lord with your heart, </a:t>
            </a:r>
            <a:r>
              <a:rPr lang="en-US" sz="2600" baseline="30000" dirty="0">
                <a:solidFill>
                  <a:srgbClr val="FFFF00"/>
                </a:solidFill>
                <a:latin typeface="Helvetica"/>
                <a:cs typeface="Helvetica"/>
              </a:rPr>
              <a:t>20</a:t>
            </a:r>
            <a:r>
              <a:rPr lang="en-US" sz="2600" dirty="0">
                <a:solidFill>
                  <a:srgbClr val="FFFF00"/>
                </a:solidFill>
                <a:latin typeface="Helvetica"/>
                <a:cs typeface="Helvetica"/>
              </a:rPr>
              <a:t> giving thanks always and for everything to God the Father in the name of our Lord Jesus Christ,</a:t>
            </a:r>
            <a:r>
              <a:rPr lang="en-US" sz="2600" baseline="30000" dirty="0">
                <a:solidFill>
                  <a:srgbClr val="FFFF00"/>
                </a:solidFill>
                <a:latin typeface="Helvetica"/>
                <a:cs typeface="Helvetica"/>
              </a:rPr>
              <a:t> </a:t>
            </a:r>
            <a:r>
              <a:rPr lang="en-US" sz="2600" baseline="30000" dirty="0">
                <a:latin typeface="Helvetica"/>
                <a:cs typeface="Helvetica"/>
              </a:rPr>
              <a:t>21</a:t>
            </a:r>
            <a:r>
              <a:rPr lang="en-US" sz="2600" dirty="0">
                <a:latin typeface="Helvetica"/>
                <a:cs typeface="Helvetica"/>
              </a:rPr>
              <a:t> submitting to one another out of reverence for Christ.</a:t>
            </a:r>
          </a:p>
          <a:p>
            <a:endParaRPr lang="en-US" sz="2800" dirty="0">
              <a:latin typeface="Helvetica"/>
              <a:cs typeface="Helvetica"/>
            </a:endParaRPr>
          </a:p>
          <a:p>
            <a:r>
              <a:rPr lang="en-US" sz="2600" dirty="0">
                <a:latin typeface="Helvetica"/>
                <a:cs typeface="Helvetica"/>
              </a:rPr>
              <a:t>	</a:t>
            </a:r>
            <a:r>
              <a:rPr lang="en-US" sz="2600" dirty="0" smtClean="0">
                <a:latin typeface="Helvetica"/>
                <a:cs typeface="Helvetica"/>
              </a:rPr>
              <a:t>				Ephesians 5</a:t>
            </a:r>
            <a:endParaRPr lang="en-US" sz="2600" dirty="0">
              <a:latin typeface="Helvetica"/>
              <a:cs typeface="Helvetica"/>
            </a:endParaRPr>
          </a:p>
        </p:txBody>
      </p:sp>
    </p:spTree>
    <p:extLst>
      <p:ext uri="{BB962C8B-B14F-4D97-AF65-F5344CB8AC3E}">
        <p14:creationId xmlns:p14="http://schemas.microsoft.com/office/powerpoint/2010/main" val="235558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3200" y="1109978"/>
            <a:ext cx="6210300" cy="4864735"/>
          </a:xfrm>
          <a:prstGeom prst="rect">
            <a:avLst/>
          </a:prstGeom>
        </p:spPr>
      </p:pic>
    </p:spTree>
    <p:extLst>
      <p:ext uri="{BB962C8B-B14F-4D97-AF65-F5344CB8AC3E}">
        <p14:creationId xmlns:p14="http://schemas.microsoft.com/office/powerpoint/2010/main" val="69457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0" y="256440"/>
            <a:ext cx="5235693" cy="6436459"/>
          </a:xfrm>
          <a:prstGeom prst="rect">
            <a:avLst/>
          </a:prstGeom>
        </p:spPr>
      </p:pic>
    </p:spTree>
    <p:extLst>
      <p:ext uri="{BB962C8B-B14F-4D97-AF65-F5344CB8AC3E}">
        <p14:creationId xmlns:p14="http://schemas.microsoft.com/office/powerpoint/2010/main" val="226869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81901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965200"/>
            <a:ext cx="6134100" cy="5067300"/>
          </a:xfrm>
          <a:prstGeom prst="rect">
            <a:avLst/>
          </a:prstGeom>
        </p:spPr>
      </p:pic>
    </p:spTree>
    <p:extLst>
      <p:ext uri="{BB962C8B-B14F-4D97-AF65-F5344CB8AC3E}">
        <p14:creationId xmlns:p14="http://schemas.microsoft.com/office/powerpoint/2010/main" val="157061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300" y="1196995"/>
            <a:ext cx="7353300" cy="4431983"/>
          </a:xfrm>
          <a:prstGeom prst="rect">
            <a:avLst/>
          </a:prstGeom>
        </p:spPr>
        <p:txBody>
          <a:bodyPr wrap="square">
            <a:spAutoFit/>
          </a:bodyPr>
          <a:lstStyle/>
          <a:p>
            <a:r>
              <a:rPr lang="en-US" sz="3200" b="1" dirty="0" smtClean="0">
                <a:latin typeface="Helvetica"/>
                <a:cs typeface="Helvetica"/>
              </a:rPr>
              <a:t>Praise</a:t>
            </a:r>
          </a:p>
          <a:p>
            <a:endParaRPr lang="en-US" sz="2800" dirty="0">
              <a:latin typeface="Helvetica"/>
              <a:cs typeface="Helvetica"/>
            </a:endParaRPr>
          </a:p>
          <a:p>
            <a:endParaRPr lang="en-US" sz="2800" dirty="0" smtClean="0">
              <a:latin typeface="Helvetica"/>
              <a:cs typeface="Helvetica"/>
            </a:endParaRPr>
          </a:p>
          <a:p>
            <a:r>
              <a:rPr lang="en-US" sz="2800" b="1" baseline="30000" dirty="0">
                <a:latin typeface="Helvetica"/>
                <a:cs typeface="Helvetica"/>
              </a:rPr>
              <a:t>1 </a:t>
            </a:r>
            <a:r>
              <a:rPr lang="en-US" sz="2800" dirty="0">
                <a:latin typeface="Helvetica"/>
                <a:cs typeface="Helvetica"/>
              </a:rPr>
              <a:t>Praise the </a:t>
            </a:r>
            <a:r>
              <a:rPr lang="en-US" sz="2800" cap="small" dirty="0">
                <a:latin typeface="Helvetica"/>
                <a:cs typeface="Helvetica"/>
              </a:rPr>
              <a:t>Lord</a:t>
            </a:r>
            <a:r>
              <a:rPr lang="en-US" sz="2800" dirty="0">
                <a:latin typeface="Helvetica"/>
                <a:cs typeface="Helvetica"/>
              </a:rPr>
              <a:t>!</a:t>
            </a:r>
            <a:br>
              <a:rPr lang="en-US" sz="2800" dirty="0">
                <a:latin typeface="Helvetica"/>
                <a:cs typeface="Helvetica"/>
              </a:rPr>
            </a:br>
            <a:r>
              <a:rPr lang="en-US" sz="2800" dirty="0">
                <a:latin typeface="Helvetica"/>
                <a:cs typeface="Helvetica"/>
              </a:rPr>
              <a:t>   </a:t>
            </a:r>
            <a:r>
              <a:rPr lang="en-US" sz="2800" dirty="0" smtClean="0">
                <a:latin typeface="Helvetica"/>
                <a:cs typeface="Helvetica"/>
              </a:rPr>
              <a:t>  Praise </a:t>
            </a:r>
            <a:r>
              <a:rPr lang="en-US" sz="2800" dirty="0">
                <a:latin typeface="Helvetica"/>
                <a:cs typeface="Helvetica"/>
              </a:rPr>
              <a:t>the </a:t>
            </a:r>
            <a:r>
              <a:rPr lang="en-US" sz="2800" cap="small" dirty="0">
                <a:latin typeface="Helvetica"/>
                <a:cs typeface="Helvetica"/>
              </a:rPr>
              <a:t>Lord</a:t>
            </a:r>
            <a:r>
              <a:rPr lang="en-US" sz="2800" dirty="0">
                <a:latin typeface="Helvetica"/>
                <a:cs typeface="Helvetica"/>
              </a:rPr>
              <a:t>, O my soul!</a:t>
            </a:r>
            <a:br>
              <a:rPr lang="en-US" sz="2800" dirty="0">
                <a:latin typeface="Helvetica"/>
                <a:cs typeface="Helvetica"/>
              </a:rPr>
            </a:br>
            <a:r>
              <a:rPr lang="en-US" sz="2800" b="1" baseline="30000" dirty="0">
                <a:latin typeface="Helvetica"/>
                <a:cs typeface="Helvetica"/>
              </a:rPr>
              <a:t>2 </a:t>
            </a:r>
            <a:r>
              <a:rPr lang="en-US" sz="2800" dirty="0">
                <a:latin typeface="Helvetica"/>
                <a:cs typeface="Helvetica"/>
              </a:rPr>
              <a:t>I will praise the </a:t>
            </a:r>
            <a:r>
              <a:rPr lang="en-US" sz="2800" cap="small" dirty="0">
                <a:latin typeface="Helvetica"/>
                <a:cs typeface="Helvetica"/>
              </a:rPr>
              <a:t>Lord</a:t>
            </a:r>
            <a:r>
              <a:rPr lang="en-US" sz="2800" dirty="0">
                <a:latin typeface="Helvetica"/>
                <a:cs typeface="Helvetica"/>
              </a:rPr>
              <a:t> as long as I live;</a:t>
            </a:r>
            <a:br>
              <a:rPr lang="en-US" sz="2800" dirty="0">
                <a:latin typeface="Helvetica"/>
                <a:cs typeface="Helvetica"/>
              </a:rPr>
            </a:br>
            <a:r>
              <a:rPr lang="en-US" sz="2800" dirty="0">
                <a:latin typeface="Helvetica"/>
                <a:cs typeface="Helvetica"/>
              </a:rPr>
              <a:t>    </a:t>
            </a:r>
            <a:r>
              <a:rPr lang="en-US" sz="2800" dirty="0" smtClean="0">
                <a:latin typeface="Helvetica"/>
                <a:cs typeface="Helvetica"/>
              </a:rPr>
              <a:t>  I </a:t>
            </a:r>
            <a:r>
              <a:rPr lang="en-US" sz="2800" dirty="0">
                <a:latin typeface="Helvetica"/>
                <a:cs typeface="Helvetica"/>
              </a:rPr>
              <a:t>will sing praises to my God while I have </a:t>
            </a:r>
            <a:r>
              <a:rPr lang="en-US" sz="2800" dirty="0" smtClean="0">
                <a:latin typeface="Helvetica"/>
                <a:cs typeface="Helvetica"/>
              </a:rPr>
              <a:t>	my </a:t>
            </a:r>
            <a:r>
              <a:rPr lang="en-US" sz="2800" dirty="0">
                <a:latin typeface="Helvetica"/>
                <a:cs typeface="Helvetica"/>
              </a:rPr>
              <a:t>being.</a:t>
            </a:r>
          </a:p>
          <a:p>
            <a:r>
              <a:rPr lang="en-US" sz="2800" dirty="0"/>
              <a:t> </a:t>
            </a:r>
            <a:endParaRPr lang="en-US" sz="2800" dirty="0">
              <a:latin typeface="Helvetica"/>
              <a:cs typeface="Helvetica"/>
            </a:endParaRPr>
          </a:p>
          <a:p>
            <a:r>
              <a:rPr lang="en-US" sz="2600" dirty="0">
                <a:latin typeface="Helvetica"/>
                <a:cs typeface="Helvetica"/>
              </a:rPr>
              <a:t>	</a:t>
            </a:r>
            <a:r>
              <a:rPr lang="en-US" sz="2600" dirty="0" smtClean="0">
                <a:latin typeface="Helvetica"/>
                <a:cs typeface="Helvetica"/>
              </a:rPr>
              <a:t>				Psalm 146</a:t>
            </a:r>
            <a:endParaRPr lang="en-US" sz="2600" dirty="0">
              <a:latin typeface="Helvetica"/>
              <a:cs typeface="Helvetica"/>
            </a:endParaRPr>
          </a:p>
        </p:txBody>
      </p:sp>
    </p:spTree>
    <p:extLst>
      <p:ext uri="{BB962C8B-B14F-4D97-AF65-F5344CB8AC3E}">
        <p14:creationId xmlns:p14="http://schemas.microsoft.com/office/powerpoint/2010/main" val="142291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0100" y="1460500"/>
            <a:ext cx="7493000" cy="3924300"/>
          </a:xfrm>
          <a:prstGeom prst="rect">
            <a:avLst/>
          </a:prstGeom>
        </p:spPr>
      </p:pic>
    </p:spTree>
    <p:extLst>
      <p:ext uri="{BB962C8B-B14F-4D97-AF65-F5344CB8AC3E}">
        <p14:creationId xmlns:p14="http://schemas.microsoft.com/office/powerpoint/2010/main" val="159290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965200"/>
            <a:ext cx="6134100" cy="5067300"/>
          </a:xfrm>
          <a:prstGeom prst="rect">
            <a:avLst/>
          </a:prstGeom>
        </p:spPr>
      </p:pic>
    </p:spTree>
    <p:extLst>
      <p:ext uri="{BB962C8B-B14F-4D97-AF65-F5344CB8AC3E}">
        <p14:creationId xmlns:p14="http://schemas.microsoft.com/office/powerpoint/2010/main" val="133606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2935" y="1689100"/>
            <a:ext cx="6803571" cy="3810000"/>
          </a:xfrm>
          <a:prstGeom prst="rect">
            <a:avLst/>
          </a:prstGeom>
        </p:spPr>
      </p:pic>
    </p:spTree>
    <p:extLst>
      <p:ext uri="{BB962C8B-B14F-4D97-AF65-F5344CB8AC3E}">
        <p14:creationId xmlns:p14="http://schemas.microsoft.com/office/powerpoint/2010/main" val="386589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1643" y="914400"/>
            <a:ext cx="6495857" cy="5043841"/>
          </a:xfrm>
          <a:prstGeom prst="rect">
            <a:avLst/>
          </a:prstGeom>
        </p:spPr>
      </p:pic>
    </p:spTree>
    <p:extLst>
      <p:ext uri="{BB962C8B-B14F-4D97-AF65-F5344CB8AC3E}">
        <p14:creationId xmlns:p14="http://schemas.microsoft.com/office/powerpoint/2010/main" val="282187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4700" y="838200"/>
            <a:ext cx="5041900" cy="5041900"/>
          </a:xfrm>
          <a:prstGeom prst="rect">
            <a:avLst/>
          </a:prstGeom>
        </p:spPr>
      </p:pic>
    </p:spTree>
    <p:extLst>
      <p:ext uri="{BB962C8B-B14F-4D97-AF65-F5344CB8AC3E}">
        <p14:creationId xmlns:p14="http://schemas.microsoft.com/office/powerpoint/2010/main" val="335102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7500" y="473963"/>
            <a:ext cx="5753100" cy="5684063"/>
          </a:xfrm>
          <a:prstGeom prst="rect">
            <a:avLst/>
          </a:prstGeom>
        </p:spPr>
      </p:pic>
    </p:spTree>
    <p:extLst>
      <p:ext uri="{BB962C8B-B14F-4D97-AF65-F5344CB8AC3E}">
        <p14:creationId xmlns:p14="http://schemas.microsoft.com/office/powerpoint/2010/main" val="126373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5255" y="1384300"/>
            <a:ext cx="7917245" cy="3909140"/>
          </a:xfrm>
          <a:prstGeom prst="rect">
            <a:avLst/>
          </a:prstGeom>
        </p:spPr>
      </p:pic>
    </p:spTree>
    <p:extLst>
      <p:ext uri="{BB962C8B-B14F-4D97-AF65-F5344CB8AC3E}">
        <p14:creationId xmlns:p14="http://schemas.microsoft.com/office/powerpoint/2010/main" val="164177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22500"/>
            <a:ext cx="7264400" cy="2246769"/>
          </a:xfrm>
          <a:prstGeom prst="rect">
            <a:avLst/>
          </a:prstGeom>
        </p:spPr>
        <p:txBody>
          <a:bodyPr wrap="square">
            <a:spAutoFit/>
          </a:bodyPr>
          <a:lstStyle/>
          <a:p>
            <a:pPr fontAlgn="base"/>
            <a:r>
              <a:rPr lang="en-US" sz="2800" dirty="0">
                <a:latin typeface="Helvetica"/>
                <a:cs typeface="Helvetica"/>
              </a:rPr>
              <a:t>The great people of the earth today are the people who pray, (not) those who talk about prayer…but I mean those who take time and pray.</a:t>
            </a:r>
            <a:br>
              <a:rPr lang="en-US" sz="2800" dirty="0">
                <a:latin typeface="Helvetica"/>
                <a:cs typeface="Helvetica"/>
              </a:rPr>
            </a:br>
            <a:r>
              <a:rPr lang="en-US" sz="2800" dirty="0" smtClean="0">
                <a:latin typeface="Helvetica"/>
                <a:cs typeface="Helvetica"/>
              </a:rPr>
              <a:t>					S.D. Gordon</a:t>
            </a:r>
            <a:endParaRPr lang="en-US" sz="2800" dirty="0">
              <a:latin typeface="Helvetica"/>
              <a:cs typeface="Helvetica"/>
            </a:endParaRPr>
          </a:p>
        </p:txBody>
      </p:sp>
    </p:spTree>
    <p:extLst>
      <p:ext uri="{BB962C8B-B14F-4D97-AF65-F5344CB8AC3E}">
        <p14:creationId xmlns:p14="http://schemas.microsoft.com/office/powerpoint/2010/main" val="278959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2200"/>
            <a:ext cx="7264400" cy="1815882"/>
          </a:xfrm>
          <a:prstGeom prst="rect">
            <a:avLst/>
          </a:prstGeom>
        </p:spPr>
        <p:txBody>
          <a:bodyPr wrap="square">
            <a:spAutoFit/>
          </a:bodyPr>
          <a:lstStyle/>
          <a:p>
            <a:r>
              <a:rPr lang="en-US" sz="2800" dirty="0">
                <a:latin typeface="Helvetica"/>
                <a:cs typeface="Helvetica"/>
              </a:rPr>
              <a:t>And pray in the Spirit on all occasions with all kinds of prayers and requests. </a:t>
            </a:r>
          </a:p>
          <a:p>
            <a:endParaRPr lang="en-US" sz="2800" dirty="0">
              <a:latin typeface="Helvetica"/>
              <a:cs typeface="Helvetica"/>
            </a:endParaRPr>
          </a:p>
          <a:p>
            <a:r>
              <a:rPr lang="en-US" sz="2800" dirty="0">
                <a:latin typeface="Helvetica"/>
                <a:cs typeface="Helvetica"/>
              </a:rPr>
              <a:t>	</a:t>
            </a:r>
            <a:r>
              <a:rPr lang="en-US" sz="2800" dirty="0" smtClean="0">
                <a:latin typeface="Helvetica"/>
                <a:cs typeface="Helvetica"/>
              </a:rPr>
              <a:t>			Ephesians 6:18</a:t>
            </a:r>
            <a:endParaRPr lang="en-US" sz="2800" dirty="0">
              <a:latin typeface="Helvetica"/>
              <a:cs typeface="Helvetica"/>
            </a:endParaRPr>
          </a:p>
        </p:txBody>
      </p:sp>
    </p:spTree>
    <p:extLst>
      <p:ext uri="{BB962C8B-B14F-4D97-AF65-F5344CB8AC3E}">
        <p14:creationId xmlns:p14="http://schemas.microsoft.com/office/powerpoint/2010/main" val="155563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8600" y="965200"/>
            <a:ext cx="6134100" cy="5067300"/>
          </a:xfrm>
          <a:prstGeom prst="rect">
            <a:avLst/>
          </a:prstGeom>
        </p:spPr>
      </p:pic>
    </p:spTree>
    <p:extLst>
      <p:ext uri="{BB962C8B-B14F-4D97-AF65-F5344CB8AC3E}">
        <p14:creationId xmlns:p14="http://schemas.microsoft.com/office/powerpoint/2010/main" val="4254319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37094</TotalTime>
  <Words>269</Words>
  <Application>Microsoft Macintosh PowerPoint</Application>
  <PresentationFormat>On-screen Show (4:3)</PresentationFormat>
  <Paragraphs>43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Means of Spiritual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285</cp:revision>
  <dcterms:created xsi:type="dcterms:W3CDTF">2013-11-03T00:06:16Z</dcterms:created>
  <dcterms:modified xsi:type="dcterms:W3CDTF">2015-05-18T02:06:54Z</dcterms:modified>
</cp:coreProperties>
</file>