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481" r:id="rId3"/>
    <p:sldId id="517" r:id="rId4"/>
    <p:sldId id="518" r:id="rId5"/>
    <p:sldId id="540" r:id="rId6"/>
    <p:sldId id="455" r:id="rId7"/>
    <p:sldId id="542" r:id="rId8"/>
    <p:sldId id="546" r:id="rId9"/>
    <p:sldId id="547" r:id="rId10"/>
    <p:sldId id="541" r:id="rId11"/>
    <p:sldId id="520" r:id="rId12"/>
    <p:sldId id="521" r:id="rId13"/>
    <p:sldId id="543" r:id="rId14"/>
    <p:sldId id="544" r:id="rId15"/>
    <p:sldId id="545" r:id="rId16"/>
    <p:sldId id="548" r:id="rId17"/>
    <p:sldId id="549" r:id="rId18"/>
    <p:sldId id="550" r:id="rId19"/>
    <p:sldId id="551" r:id="rId20"/>
    <p:sldId id="552" r:id="rId21"/>
    <p:sldId id="553" r:id="rId22"/>
    <p:sldId id="515" r:id="rId23"/>
    <p:sldId id="534" r:id="rId24"/>
    <p:sldId id="554" r:id="rId25"/>
    <p:sldId id="53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104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4/1/17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April 1,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April 1,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April 1,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April 1,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April 1, 17</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April 1, 17</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April 1,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April 1, 17</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April 1, 17</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April 1,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April 1, 17</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April 1, 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Lent</a:t>
            </a:r>
            <a:endParaRPr lang="en-US" sz="4400" b="1" dirty="0"/>
          </a:p>
        </p:txBody>
      </p:sp>
      <p:sp>
        <p:nvSpPr>
          <p:cNvPr id="3" name="Subtitle 2"/>
          <p:cNvSpPr>
            <a:spLocks noGrp="1"/>
          </p:cNvSpPr>
          <p:nvPr>
            <p:ph type="subTitle" idx="1"/>
          </p:nvPr>
        </p:nvSpPr>
        <p:spPr/>
        <p:txBody>
          <a:bodyPr>
            <a:normAutofit/>
          </a:bodyPr>
          <a:lstStyle/>
          <a:p>
            <a:r>
              <a:rPr lang="en-US" sz="3200" dirty="0" smtClean="0"/>
              <a:t>Give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584776"/>
          </a:xfrm>
          <a:prstGeom prst="rect">
            <a:avLst/>
          </a:prstGeom>
          <a:noFill/>
        </p:spPr>
        <p:txBody>
          <a:bodyPr wrap="square" rtlCol="0">
            <a:spAutoFit/>
          </a:bodyPr>
          <a:lstStyle/>
          <a:p>
            <a:r>
              <a:rPr lang="en-US" sz="3200" dirty="0" smtClean="0">
                <a:latin typeface="Helvetica"/>
                <a:cs typeface="Helvetica"/>
              </a:rPr>
              <a:t>Giving</a:t>
            </a:r>
            <a:endParaRPr lang="en-US" sz="3200" dirty="0">
              <a:latin typeface="Helvetica"/>
              <a:cs typeface="Helvetica"/>
            </a:endParaRPr>
          </a:p>
        </p:txBody>
      </p:sp>
    </p:spTree>
    <p:extLst>
      <p:ext uri="{BB962C8B-B14F-4D97-AF65-F5344CB8AC3E}">
        <p14:creationId xmlns:p14="http://schemas.microsoft.com/office/powerpoint/2010/main" val="99479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1257300" y="1515239"/>
            <a:ext cx="6835140" cy="3816429"/>
          </a:xfrm>
          <a:prstGeom prst="rect">
            <a:avLst/>
          </a:prstGeom>
        </p:spPr>
        <p:txBody>
          <a:bodyPr wrap="square">
            <a:spAutoFit/>
          </a:bodyPr>
          <a:lstStyle/>
          <a:p>
            <a:r>
              <a:rPr lang="en-US" sz="2200" baseline="30000" dirty="0">
                <a:latin typeface="Helvetica"/>
                <a:cs typeface="Helvetica"/>
              </a:rPr>
              <a:t>6 </a:t>
            </a:r>
            <a:r>
              <a:rPr lang="en-US" sz="2200" dirty="0">
                <a:latin typeface="Helvetica"/>
                <a:cs typeface="Helvetica"/>
              </a:rPr>
              <a:t>Remember this: Whoever sows sparingly will also reap sparingly, and whoever sows generously will also reap generously. </a:t>
            </a:r>
            <a:r>
              <a:rPr lang="en-US" sz="2200" baseline="30000" dirty="0">
                <a:latin typeface="Helvetica"/>
                <a:cs typeface="Helvetica"/>
              </a:rPr>
              <a:t>7</a:t>
            </a:r>
            <a:r>
              <a:rPr lang="en-US" sz="2200" dirty="0">
                <a:latin typeface="Helvetica"/>
                <a:cs typeface="Helvetica"/>
              </a:rPr>
              <a:t> Each of you should </a:t>
            </a:r>
            <a:r>
              <a:rPr lang="en-US" sz="2200" dirty="0">
                <a:solidFill>
                  <a:srgbClr val="FFFF00"/>
                </a:solidFill>
                <a:latin typeface="Helvetica"/>
                <a:cs typeface="Helvetica"/>
              </a:rPr>
              <a:t>give what you have decided in your heart to give</a:t>
            </a:r>
            <a:r>
              <a:rPr lang="en-US" sz="2200" dirty="0">
                <a:latin typeface="Helvetica"/>
                <a:cs typeface="Helvetica"/>
              </a:rPr>
              <a:t>, not reluctantly or under compulsion, for God loves a </a:t>
            </a:r>
            <a:r>
              <a:rPr lang="en-US" sz="2200" dirty="0">
                <a:solidFill>
                  <a:srgbClr val="FFFF00"/>
                </a:solidFill>
                <a:latin typeface="Helvetica"/>
                <a:cs typeface="Helvetica"/>
              </a:rPr>
              <a:t>cheerful giver</a:t>
            </a:r>
            <a:r>
              <a:rPr lang="en-US" sz="2200" dirty="0">
                <a:latin typeface="Helvetica"/>
                <a:cs typeface="Helvetica"/>
              </a:rPr>
              <a:t>. </a:t>
            </a:r>
            <a:r>
              <a:rPr lang="en-US" sz="2200" baseline="30000" dirty="0" smtClean="0">
                <a:latin typeface="Helvetica"/>
                <a:cs typeface="Helvetica"/>
              </a:rPr>
              <a:t>8 </a:t>
            </a:r>
            <a:r>
              <a:rPr lang="en-US" sz="2200" dirty="0">
                <a:latin typeface="Helvetica"/>
                <a:cs typeface="Helvetica"/>
              </a:rPr>
              <a:t>And God is able to bless you abundantly, so that in all things at all times, having all that you need, you will abound in every good work</a:t>
            </a:r>
            <a:r>
              <a:rPr lang="en-US" sz="2200" dirty="0" smtClean="0">
                <a:latin typeface="Helvetica"/>
                <a:cs typeface="Helvetica"/>
              </a:rPr>
              <a:t>.</a:t>
            </a:r>
          </a:p>
          <a:p>
            <a:endParaRPr lang="en-US" sz="2200" dirty="0">
              <a:latin typeface="Helvetica"/>
              <a:cs typeface="Helvetica"/>
            </a:endParaRPr>
          </a:p>
          <a:p>
            <a:endParaRPr lang="en-US" sz="2200" dirty="0">
              <a:latin typeface="Helvetica"/>
              <a:cs typeface="Helvetica"/>
            </a:endParaRPr>
          </a:p>
          <a:p>
            <a:pPr lvl="8"/>
            <a:r>
              <a:rPr lang="en-US" sz="2200" dirty="0" smtClean="0">
                <a:latin typeface="Helvetica"/>
                <a:cs typeface="Helvetica"/>
              </a:rPr>
              <a:t>     2 </a:t>
            </a:r>
            <a:r>
              <a:rPr lang="en-US" sz="2200" dirty="0">
                <a:latin typeface="Helvetica"/>
                <a:cs typeface="Helvetica"/>
              </a:rPr>
              <a:t>Corinthians 9:6-8</a:t>
            </a:r>
          </a:p>
        </p:txBody>
      </p:sp>
    </p:spTree>
    <p:extLst>
      <p:ext uri="{BB962C8B-B14F-4D97-AF65-F5344CB8AC3E}">
        <p14:creationId xmlns:p14="http://schemas.microsoft.com/office/powerpoint/2010/main" val="119311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63600"/>
            <a:ext cx="9144000" cy="5126477"/>
          </a:xfrm>
          <a:prstGeom prst="rect">
            <a:avLst/>
          </a:prstGeom>
        </p:spPr>
      </p:pic>
    </p:spTree>
    <p:extLst>
      <p:ext uri="{BB962C8B-B14F-4D97-AF65-F5344CB8AC3E}">
        <p14:creationId xmlns:p14="http://schemas.microsoft.com/office/powerpoint/2010/main" val="127261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584776"/>
          </a:xfrm>
          <a:prstGeom prst="rect">
            <a:avLst/>
          </a:prstGeom>
          <a:noFill/>
        </p:spPr>
        <p:txBody>
          <a:bodyPr wrap="square" rtlCol="0">
            <a:spAutoFit/>
          </a:bodyPr>
          <a:lstStyle/>
          <a:p>
            <a:r>
              <a:rPr lang="en-US" sz="3200" dirty="0" smtClean="0">
                <a:latin typeface="Helvetica"/>
                <a:cs typeface="Helvetica"/>
              </a:rPr>
              <a:t>Giving to the Poor</a:t>
            </a:r>
            <a:endParaRPr lang="en-US" sz="3200" dirty="0">
              <a:latin typeface="Helvetica"/>
              <a:cs typeface="Helvetica"/>
            </a:endParaRPr>
          </a:p>
        </p:txBody>
      </p:sp>
    </p:spTree>
    <p:extLst>
      <p:ext uri="{BB962C8B-B14F-4D97-AF65-F5344CB8AC3E}">
        <p14:creationId xmlns:p14="http://schemas.microsoft.com/office/powerpoint/2010/main" val="207680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200" y="1067138"/>
            <a:ext cx="6667500" cy="2462212"/>
          </a:xfrm>
          <a:prstGeom prst="rect">
            <a:avLst/>
          </a:prstGeom>
        </p:spPr>
        <p:txBody>
          <a:bodyPr wrap="square">
            <a:spAutoFit/>
          </a:bodyPr>
          <a:lstStyle/>
          <a:p>
            <a:r>
              <a:rPr lang="en-US" sz="2200" dirty="0" smtClean="0">
                <a:latin typeface="Helvetica"/>
                <a:cs typeface="Helvetica"/>
              </a:rPr>
              <a:t>There </a:t>
            </a:r>
            <a:r>
              <a:rPr lang="en-US" sz="2200" dirty="0">
                <a:latin typeface="Helvetica"/>
                <a:cs typeface="Helvetica"/>
              </a:rPr>
              <a:t>were no needy persons among them. For from time to time those who owned land or houses sold them, brought the money from the </a:t>
            </a:r>
            <a:r>
              <a:rPr lang="en-US" sz="2200" dirty="0" smtClean="0">
                <a:latin typeface="Helvetica"/>
                <a:cs typeface="Helvetica"/>
              </a:rPr>
              <a:t>sales </a:t>
            </a:r>
            <a:r>
              <a:rPr lang="en-US" sz="2200" dirty="0">
                <a:latin typeface="Helvetica"/>
                <a:cs typeface="Helvetica"/>
              </a:rPr>
              <a:t>and put it at the apostles’ feet, and </a:t>
            </a:r>
            <a:r>
              <a:rPr lang="en-US" sz="2200" dirty="0">
                <a:solidFill>
                  <a:srgbClr val="FFFF00"/>
                </a:solidFill>
                <a:latin typeface="Helvetica"/>
                <a:cs typeface="Helvetica"/>
              </a:rPr>
              <a:t>it was distributed to anyone who had need</a:t>
            </a:r>
            <a:r>
              <a:rPr lang="en-US" sz="2200" dirty="0" smtClean="0">
                <a:latin typeface="Helvetica"/>
                <a:cs typeface="Helvetica"/>
              </a:rPr>
              <a:t>.</a:t>
            </a:r>
          </a:p>
          <a:p>
            <a:endParaRPr lang="en-US" sz="2200" dirty="0">
              <a:latin typeface="Helvetica"/>
              <a:cs typeface="Helvetica"/>
            </a:endParaRPr>
          </a:p>
          <a:p>
            <a:r>
              <a:rPr lang="en-US" sz="2200" dirty="0" smtClean="0">
                <a:latin typeface="Helvetica"/>
                <a:cs typeface="Helvetica"/>
              </a:rPr>
              <a:t>					Acts 4:34-35</a:t>
            </a:r>
            <a:endParaRPr lang="en-US" sz="2200" dirty="0">
              <a:latin typeface="Helvetica"/>
              <a:cs typeface="Helvetica"/>
            </a:endParaRPr>
          </a:p>
        </p:txBody>
      </p:sp>
      <p:sp>
        <p:nvSpPr>
          <p:cNvPr id="5" name="Rectangle 4"/>
          <p:cNvSpPr/>
          <p:nvPr/>
        </p:nvSpPr>
        <p:spPr>
          <a:xfrm>
            <a:off x="1346200" y="4478635"/>
            <a:ext cx="6489700" cy="1446550"/>
          </a:xfrm>
          <a:prstGeom prst="rect">
            <a:avLst/>
          </a:prstGeom>
        </p:spPr>
        <p:txBody>
          <a:bodyPr wrap="square">
            <a:spAutoFit/>
          </a:bodyPr>
          <a:lstStyle/>
          <a:p>
            <a:r>
              <a:rPr lang="en-US" sz="2200" dirty="0" smtClean="0">
                <a:latin typeface="Helvetica"/>
                <a:cs typeface="Helvetica"/>
              </a:rPr>
              <a:t>Give </a:t>
            </a:r>
            <a:r>
              <a:rPr lang="en-US" sz="2200" dirty="0">
                <a:latin typeface="Helvetica"/>
                <a:cs typeface="Helvetica"/>
              </a:rPr>
              <a:t>to the one </a:t>
            </a:r>
            <a:r>
              <a:rPr lang="en-US" sz="2200" dirty="0">
                <a:solidFill>
                  <a:srgbClr val="FFFF00"/>
                </a:solidFill>
                <a:latin typeface="Helvetica"/>
                <a:cs typeface="Helvetica"/>
              </a:rPr>
              <a:t>who asks you</a:t>
            </a:r>
            <a:r>
              <a:rPr lang="en-US" sz="2200" dirty="0">
                <a:latin typeface="Helvetica"/>
                <a:cs typeface="Helvetica"/>
              </a:rPr>
              <a:t>, and do not turn away from the one who wants to borrow from you</a:t>
            </a:r>
            <a:r>
              <a:rPr lang="en-US" sz="2200" dirty="0" smtClean="0">
                <a:latin typeface="Helvetica"/>
                <a:cs typeface="Helvetica"/>
              </a:rPr>
              <a:t>.</a:t>
            </a:r>
          </a:p>
          <a:p>
            <a:endParaRPr lang="en-US" sz="2200" dirty="0">
              <a:latin typeface="Helvetica"/>
              <a:cs typeface="Helvetica"/>
            </a:endParaRPr>
          </a:p>
          <a:p>
            <a:r>
              <a:rPr lang="en-US" sz="2200" dirty="0" smtClean="0">
                <a:latin typeface="Helvetica"/>
                <a:cs typeface="Helvetica"/>
              </a:rPr>
              <a:t>					Matthew 5:42</a:t>
            </a:r>
            <a:endParaRPr lang="en-US" sz="2200" dirty="0">
              <a:latin typeface="Helvetica"/>
              <a:cs typeface="Helvetica"/>
            </a:endParaRPr>
          </a:p>
        </p:txBody>
      </p:sp>
    </p:spTree>
    <p:extLst>
      <p:ext uri="{BB962C8B-B14F-4D97-AF65-F5344CB8AC3E}">
        <p14:creationId xmlns:p14="http://schemas.microsoft.com/office/powerpoint/2010/main" val="159593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90646"/>
            <a:ext cx="9144000" cy="2090854"/>
          </a:xfrm>
          <a:prstGeom prst="rect">
            <a:avLst/>
          </a:prstGeom>
        </p:spPr>
      </p:pic>
    </p:spTree>
    <p:extLst>
      <p:ext uri="{BB962C8B-B14F-4D97-AF65-F5344CB8AC3E}">
        <p14:creationId xmlns:p14="http://schemas.microsoft.com/office/powerpoint/2010/main" val="165136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584776"/>
          </a:xfrm>
          <a:prstGeom prst="rect">
            <a:avLst/>
          </a:prstGeom>
          <a:noFill/>
        </p:spPr>
        <p:txBody>
          <a:bodyPr wrap="square" rtlCol="0">
            <a:spAutoFit/>
          </a:bodyPr>
          <a:lstStyle/>
          <a:p>
            <a:r>
              <a:rPr lang="en-US" sz="3200" dirty="0" smtClean="0">
                <a:latin typeface="Helvetica"/>
                <a:cs typeface="Helvetica"/>
              </a:rPr>
              <a:t>Missions Giving</a:t>
            </a:r>
            <a:endParaRPr lang="en-US" sz="3200" dirty="0">
              <a:latin typeface="Helvetica"/>
              <a:cs typeface="Helvetica"/>
            </a:endParaRPr>
          </a:p>
        </p:txBody>
      </p:sp>
    </p:spTree>
    <p:extLst>
      <p:ext uri="{BB962C8B-B14F-4D97-AF65-F5344CB8AC3E}">
        <p14:creationId xmlns:p14="http://schemas.microsoft.com/office/powerpoint/2010/main" val="16531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200" y="1167537"/>
            <a:ext cx="6642100" cy="3816429"/>
          </a:xfrm>
          <a:prstGeom prst="rect">
            <a:avLst/>
          </a:prstGeom>
        </p:spPr>
        <p:txBody>
          <a:bodyPr wrap="square">
            <a:spAutoFit/>
          </a:bodyPr>
          <a:lstStyle/>
          <a:p>
            <a:r>
              <a:rPr lang="en-US" sz="2200" baseline="30000" dirty="0">
                <a:latin typeface="Helvetica"/>
                <a:cs typeface="Helvetica"/>
              </a:rPr>
              <a:t>15</a:t>
            </a:r>
            <a:r>
              <a:rPr lang="en-US" sz="2200" dirty="0">
                <a:latin typeface="Helvetica"/>
                <a:cs typeface="Helvetica"/>
              </a:rPr>
              <a:t> Moreover, as you Philippians know, in the early days of your acquaintance with the gospel, when I set out from Macedonia, not one church shared with me in the matter of giving and receiving, except you </a:t>
            </a:r>
            <a:r>
              <a:rPr lang="en-US" sz="2200" dirty="0" smtClean="0">
                <a:latin typeface="Helvetica"/>
                <a:cs typeface="Helvetica"/>
              </a:rPr>
              <a:t>only</a:t>
            </a:r>
            <a:r>
              <a:rPr lang="en-US" sz="2200" dirty="0">
                <a:latin typeface="Helvetica"/>
                <a:cs typeface="Helvetica"/>
              </a:rPr>
              <a:t>. </a:t>
            </a:r>
            <a:r>
              <a:rPr lang="en-US" sz="2200" baseline="30000" dirty="0">
                <a:latin typeface="Helvetica"/>
                <a:cs typeface="Helvetica"/>
              </a:rPr>
              <a:t>16</a:t>
            </a:r>
            <a:r>
              <a:rPr lang="en-US" sz="2200" dirty="0">
                <a:latin typeface="Helvetica"/>
                <a:cs typeface="Helvetica"/>
              </a:rPr>
              <a:t> for even when I was in Thessalonica, you sent me aid more than once when I was in need. </a:t>
            </a:r>
            <a:r>
              <a:rPr lang="en-US" sz="2200" baseline="30000" dirty="0">
                <a:latin typeface="Helvetica"/>
                <a:cs typeface="Helvetica"/>
              </a:rPr>
              <a:t>17</a:t>
            </a:r>
            <a:r>
              <a:rPr lang="en-US" sz="2200" dirty="0">
                <a:latin typeface="Helvetica"/>
                <a:cs typeface="Helvetica"/>
              </a:rPr>
              <a:t> Not that I desire your gifts; what I desire is that more be credited to your account</a:t>
            </a:r>
            <a:r>
              <a:rPr lang="en-US" sz="2200" dirty="0" smtClean="0">
                <a:latin typeface="Helvetica"/>
                <a:cs typeface="Helvetica"/>
              </a:rPr>
              <a:t>.</a:t>
            </a:r>
          </a:p>
          <a:p>
            <a:endParaRPr lang="en-US" sz="2200" dirty="0">
              <a:latin typeface="Helvetica"/>
              <a:cs typeface="Helvetica"/>
            </a:endParaRPr>
          </a:p>
          <a:p>
            <a:endParaRPr lang="en-US" sz="2200" dirty="0" smtClean="0">
              <a:latin typeface="Helvetica"/>
              <a:cs typeface="Helvetica"/>
            </a:endParaRPr>
          </a:p>
          <a:p>
            <a:r>
              <a:rPr lang="en-US" sz="2200" dirty="0">
                <a:latin typeface="Helvetica"/>
                <a:cs typeface="Helvetica"/>
              </a:rPr>
              <a:t>	</a:t>
            </a:r>
            <a:r>
              <a:rPr lang="en-US" sz="2200" dirty="0" smtClean="0">
                <a:latin typeface="Helvetica"/>
                <a:cs typeface="Helvetica"/>
              </a:rPr>
              <a:t>		</a:t>
            </a:r>
            <a:r>
              <a:rPr lang="en-US" sz="2200" dirty="0">
                <a:latin typeface="Helvetica"/>
                <a:cs typeface="Helvetica"/>
              </a:rPr>
              <a:t> </a:t>
            </a:r>
            <a:r>
              <a:rPr lang="en-US" sz="2200" dirty="0" smtClean="0">
                <a:latin typeface="Helvetica"/>
                <a:cs typeface="Helvetica"/>
              </a:rPr>
              <a:t>  	Philippians 4:15-17</a:t>
            </a:r>
            <a:endParaRPr lang="en-US" sz="2200" dirty="0">
              <a:latin typeface="Helvetica"/>
              <a:cs typeface="Helvetica"/>
            </a:endParaRPr>
          </a:p>
        </p:txBody>
      </p:sp>
    </p:spTree>
    <p:extLst>
      <p:ext uri="{BB962C8B-B14F-4D97-AF65-F5344CB8AC3E}">
        <p14:creationId xmlns:p14="http://schemas.microsoft.com/office/powerpoint/2010/main" val="162127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 y="1117600"/>
            <a:ext cx="8890000" cy="4622800"/>
          </a:xfrm>
          <a:prstGeom prst="rect">
            <a:avLst/>
          </a:prstGeom>
        </p:spPr>
      </p:pic>
    </p:spTree>
    <p:extLst>
      <p:ext uri="{BB962C8B-B14F-4D97-AF65-F5344CB8AC3E}">
        <p14:creationId xmlns:p14="http://schemas.microsoft.com/office/powerpoint/2010/main" val="24999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584776"/>
          </a:xfrm>
          <a:prstGeom prst="rect">
            <a:avLst/>
          </a:prstGeom>
          <a:noFill/>
        </p:spPr>
        <p:txBody>
          <a:bodyPr wrap="square" rtlCol="0">
            <a:spAutoFit/>
          </a:bodyPr>
          <a:lstStyle/>
          <a:p>
            <a:r>
              <a:rPr lang="en-US" sz="3200" dirty="0" smtClean="0">
                <a:latin typeface="Helvetica"/>
                <a:cs typeface="Helvetica"/>
              </a:rPr>
              <a:t>Special Needs</a:t>
            </a:r>
            <a:endParaRPr lang="en-US" sz="3200" dirty="0">
              <a:latin typeface="Helvetica"/>
              <a:cs typeface="Helvetica"/>
            </a:endParaRPr>
          </a:p>
        </p:txBody>
      </p:sp>
    </p:spTree>
    <p:extLst>
      <p:ext uri="{BB962C8B-B14F-4D97-AF65-F5344CB8AC3E}">
        <p14:creationId xmlns:p14="http://schemas.microsoft.com/office/powerpoint/2010/main" val="8033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040" y="482599"/>
            <a:ext cx="5048730" cy="6007989"/>
          </a:xfrm>
          <a:prstGeom prst="rect">
            <a:avLst/>
          </a:prstGeom>
        </p:spPr>
      </p:pic>
    </p:spTree>
    <p:extLst>
      <p:ext uri="{BB962C8B-B14F-4D97-AF65-F5344CB8AC3E}">
        <p14:creationId xmlns:p14="http://schemas.microsoft.com/office/powerpoint/2010/main" val="186799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200" y="1578739"/>
            <a:ext cx="6565900" cy="3816429"/>
          </a:xfrm>
          <a:prstGeom prst="rect">
            <a:avLst/>
          </a:prstGeom>
        </p:spPr>
        <p:txBody>
          <a:bodyPr wrap="square">
            <a:spAutoFit/>
          </a:bodyPr>
          <a:lstStyle/>
          <a:p>
            <a:r>
              <a:rPr lang="en-US" sz="2200" dirty="0" smtClean="0">
                <a:latin typeface="Helvetica"/>
                <a:cs typeface="Helvetica"/>
              </a:rPr>
              <a:t>Now </a:t>
            </a:r>
            <a:r>
              <a:rPr lang="en-US" sz="2200" dirty="0">
                <a:solidFill>
                  <a:srgbClr val="FFFF00"/>
                </a:solidFill>
                <a:latin typeface="Helvetica"/>
                <a:cs typeface="Helvetica"/>
              </a:rPr>
              <a:t>about the collection for the Lord’s people</a:t>
            </a:r>
            <a:r>
              <a:rPr lang="en-US" sz="2200" dirty="0">
                <a:latin typeface="Helvetica"/>
                <a:cs typeface="Helvetica"/>
              </a:rPr>
              <a:t>: Do what I told the Galatian churches to do. </a:t>
            </a:r>
            <a:r>
              <a:rPr lang="en-US" sz="2200" dirty="0" smtClean="0">
                <a:latin typeface="Helvetica"/>
                <a:cs typeface="Helvetica"/>
              </a:rPr>
              <a:t>On </a:t>
            </a:r>
            <a:r>
              <a:rPr lang="en-US" sz="2200" dirty="0">
                <a:latin typeface="Helvetica"/>
                <a:cs typeface="Helvetica"/>
              </a:rPr>
              <a:t>the first day of every week, each one of you should set aside a sum of money in keeping with your income, saving it up, so that when I come no collections will have to be made. </a:t>
            </a:r>
            <a:r>
              <a:rPr lang="en-US" sz="2200" dirty="0" smtClean="0">
                <a:latin typeface="Helvetica"/>
                <a:cs typeface="Helvetica"/>
              </a:rPr>
              <a:t>Then</a:t>
            </a:r>
            <a:r>
              <a:rPr lang="en-US" sz="2200" dirty="0">
                <a:latin typeface="Helvetica"/>
                <a:cs typeface="Helvetica"/>
              </a:rPr>
              <a:t>, when I arrive, I will give letters of introduction to the men you approve and send them with </a:t>
            </a:r>
            <a:r>
              <a:rPr lang="en-US" sz="2200" dirty="0">
                <a:solidFill>
                  <a:srgbClr val="FFFF00"/>
                </a:solidFill>
                <a:latin typeface="Helvetica"/>
                <a:cs typeface="Helvetica"/>
              </a:rPr>
              <a:t>your gift to Jerusalem</a:t>
            </a:r>
            <a:r>
              <a:rPr lang="en-US" sz="2200" dirty="0" smtClean="0">
                <a:latin typeface="Helvetica"/>
                <a:cs typeface="Helvetica"/>
              </a:rPr>
              <a:t>.</a:t>
            </a:r>
          </a:p>
          <a:p>
            <a:endParaRPr lang="en-US" sz="2200" dirty="0">
              <a:latin typeface="Helvetica"/>
              <a:cs typeface="Helvetica"/>
            </a:endParaRPr>
          </a:p>
          <a:p>
            <a:endParaRPr lang="en-US" sz="2200" dirty="0" smtClean="0">
              <a:latin typeface="Helvetica"/>
              <a:cs typeface="Helvetica"/>
            </a:endParaRPr>
          </a:p>
          <a:p>
            <a:r>
              <a:rPr lang="en-US" sz="2200" dirty="0">
                <a:latin typeface="Helvetica"/>
                <a:cs typeface="Helvetica"/>
              </a:rPr>
              <a:t>	</a:t>
            </a:r>
            <a:r>
              <a:rPr lang="en-US" sz="2200" dirty="0" smtClean="0">
                <a:latin typeface="Helvetica"/>
                <a:cs typeface="Helvetica"/>
              </a:rPr>
              <a:t>			1 Corinthians 16:1-3</a:t>
            </a:r>
            <a:endParaRPr lang="en-US" sz="2200" dirty="0">
              <a:latin typeface="Helvetica"/>
              <a:cs typeface="Helvetica"/>
            </a:endParaRPr>
          </a:p>
        </p:txBody>
      </p:sp>
    </p:spTree>
    <p:extLst>
      <p:ext uri="{BB962C8B-B14F-4D97-AF65-F5344CB8AC3E}">
        <p14:creationId xmlns:p14="http://schemas.microsoft.com/office/powerpoint/2010/main" val="91078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60500" y="1219200"/>
            <a:ext cx="6477000" cy="4216399"/>
          </a:xfrm>
          <a:prstGeom prst="rect">
            <a:avLst/>
          </a:prstGeom>
        </p:spPr>
      </p:pic>
    </p:spTree>
    <p:extLst>
      <p:ext uri="{BB962C8B-B14F-4D97-AF65-F5344CB8AC3E}">
        <p14:creationId xmlns:p14="http://schemas.microsoft.com/office/powerpoint/2010/main" val="80788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646331"/>
          </a:xfrm>
          <a:prstGeom prst="rect">
            <a:avLst/>
          </a:prstGeom>
          <a:noFill/>
        </p:spPr>
        <p:txBody>
          <a:bodyPr wrap="square" rtlCol="0">
            <a:spAutoFit/>
          </a:bodyPr>
          <a:lstStyle/>
          <a:p>
            <a:r>
              <a:rPr lang="en-US" sz="3600" dirty="0" smtClean="0">
                <a:latin typeface="Helvetica"/>
                <a:cs typeface="Helvetica"/>
              </a:rPr>
              <a:t>Giving. </a:t>
            </a:r>
            <a:r>
              <a:rPr lang="en-US" sz="3600" dirty="0" smtClean="0">
                <a:latin typeface="Helvetica"/>
                <a:cs typeface="Helvetica"/>
              </a:rPr>
              <a:t>. .</a:t>
            </a:r>
            <a:endParaRPr lang="en-US" sz="3600" dirty="0">
              <a:latin typeface="Helvetica"/>
              <a:cs typeface="Helvetica"/>
            </a:endParaRPr>
          </a:p>
        </p:txBody>
      </p:sp>
    </p:spTree>
    <p:extLst>
      <p:ext uri="{BB962C8B-B14F-4D97-AF65-F5344CB8AC3E}">
        <p14:creationId xmlns:p14="http://schemas.microsoft.com/office/powerpoint/2010/main" val="357762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4700" y="1930400"/>
            <a:ext cx="2121093" cy="2677656"/>
          </a:xfrm>
          <a:prstGeom prst="rect">
            <a:avLst/>
          </a:prstGeom>
          <a:noFill/>
        </p:spPr>
        <p:txBody>
          <a:bodyPr wrap="none" rtlCol="0">
            <a:spAutoFit/>
          </a:bodyPr>
          <a:lstStyle/>
          <a:p>
            <a:pPr marL="342900" indent="-342900">
              <a:buFont typeface="Wingdings" charset="2"/>
              <a:buChar char="Ø"/>
            </a:pPr>
            <a:r>
              <a:rPr lang="en-US" sz="2400" dirty="0" smtClean="0">
                <a:latin typeface="Helvetica"/>
                <a:cs typeface="Helvetica"/>
              </a:rPr>
              <a:t>Regularly</a:t>
            </a:r>
          </a:p>
          <a:p>
            <a:endParaRPr lang="en-US" sz="2400" dirty="0" smtClean="0">
              <a:latin typeface="Helvetica"/>
              <a:cs typeface="Helvetica"/>
            </a:endParaRP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Generously</a:t>
            </a:r>
          </a:p>
          <a:p>
            <a:endParaRPr lang="en-US" sz="2400" dirty="0" smtClean="0">
              <a:latin typeface="Helvetica"/>
              <a:cs typeface="Helvetica"/>
            </a:endParaRPr>
          </a:p>
          <a:p>
            <a:pPr marL="342900" indent="-342900">
              <a:buFont typeface="Wingdings" charset="2"/>
              <a:buChar char="Ø"/>
            </a:pPr>
            <a:endParaRPr lang="en-US" sz="2400" dirty="0">
              <a:latin typeface="Helvetica"/>
              <a:cs typeface="Helvetica"/>
            </a:endParaRPr>
          </a:p>
          <a:p>
            <a:pPr marL="342900" indent="-342900">
              <a:buFont typeface="Wingdings" charset="2"/>
              <a:buChar char="Ø"/>
            </a:pPr>
            <a:r>
              <a:rPr lang="en-US" sz="2400" dirty="0" smtClean="0">
                <a:latin typeface="Helvetica"/>
                <a:cs typeface="Helvetica"/>
              </a:rPr>
              <a:t>Joyfully</a:t>
            </a:r>
            <a:endParaRPr lang="en-US" sz="2400" dirty="0">
              <a:latin typeface="Helvetica"/>
              <a:cs typeface="Helvetica"/>
            </a:endParaRPr>
          </a:p>
        </p:txBody>
      </p:sp>
    </p:spTree>
    <p:extLst>
      <p:ext uri="{BB962C8B-B14F-4D97-AF65-F5344CB8AC3E}">
        <p14:creationId xmlns:p14="http://schemas.microsoft.com/office/powerpoint/2010/main" val="194359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2725336"/>
            <a:ext cx="6375400" cy="892552"/>
          </a:xfrm>
          <a:prstGeom prst="rect">
            <a:avLst/>
          </a:prstGeom>
          <a:noFill/>
        </p:spPr>
        <p:txBody>
          <a:bodyPr wrap="square" rtlCol="0">
            <a:spAutoFit/>
          </a:bodyPr>
          <a:lstStyle/>
          <a:p>
            <a:r>
              <a:rPr lang="en-US" sz="2600" dirty="0" smtClean="0">
                <a:latin typeface="Helvetica"/>
                <a:cs typeface="Helvetica"/>
              </a:rPr>
              <a:t>Give joyfully to various aspects of God’s kingdom.</a:t>
            </a:r>
            <a:endParaRPr lang="en-US" sz="2600" dirty="0">
              <a:latin typeface="Helvetica"/>
              <a:cs typeface="Helvetica"/>
            </a:endParaRPr>
          </a:p>
        </p:txBody>
      </p:sp>
    </p:spTree>
    <p:extLst>
      <p:ext uri="{BB962C8B-B14F-4D97-AF65-F5344CB8AC3E}">
        <p14:creationId xmlns:p14="http://schemas.microsoft.com/office/powerpoint/2010/main" val="348708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500" y="1093176"/>
            <a:ext cx="8216900" cy="4616854"/>
          </a:xfrm>
          <a:prstGeom prst="rect">
            <a:avLst/>
          </a:prstGeom>
        </p:spPr>
      </p:pic>
    </p:spTree>
    <p:extLst>
      <p:ext uri="{BB962C8B-B14F-4D97-AF65-F5344CB8AC3E}">
        <p14:creationId xmlns:p14="http://schemas.microsoft.com/office/powerpoint/2010/main" val="77451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374651"/>
            <a:ext cx="5067300" cy="6249670"/>
          </a:xfrm>
          <a:prstGeom prst="rect">
            <a:avLst/>
          </a:prstGeom>
        </p:spPr>
      </p:pic>
    </p:spTree>
    <p:extLst>
      <p:ext uri="{BB962C8B-B14F-4D97-AF65-F5344CB8AC3E}">
        <p14:creationId xmlns:p14="http://schemas.microsoft.com/office/powerpoint/2010/main" val="114061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892552"/>
          </a:xfrm>
          <a:prstGeom prst="rect">
            <a:avLst/>
          </a:prstGeom>
          <a:noFill/>
        </p:spPr>
        <p:txBody>
          <a:bodyPr wrap="square" rtlCol="0">
            <a:spAutoFit/>
          </a:bodyPr>
          <a:lstStyle/>
          <a:p>
            <a:r>
              <a:rPr lang="en-US" sz="2600" dirty="0" smtClean="0">
                <a:latin typeface="Helvetica"/>
                <a:cs typeface="Helvetica"/>
              </a:rPr>
              <a:t>Give joyfully to various aspects of God’s kingdom.</a:t>
            </a:r>
            <a:endParaRPr lang="en-US" sz="2600" dirty="0">
              <a:latin typeface="Helvetica"/>
              <a:cs typeface="Helvetica"/>
            </a:endParaRPr>
          </a:p>
        </p:txBody>
      </p:sp>
    </p:spTree>
    <p:extLst>
      <p:ext uri="{BB962C8B-B14F-4D97-AF65-F5344CB8AC3E}">
        <p14:creationId xmlns:p14="http://schemas.microsoft.com/office/powerpoint/2010/main" val="197024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49834"/>
            <a:ext cx="6375400" cy="584776"/>
          </a:xfrm>
          <a:prstGeom prst="rect">
            <a:avLst/>
          </a:prstGeom>
          <a:noFill/>
        </p:spPr>
        <p:txBody>
          <a:bodyPr wrap="square" rtlCol="0">
            <a:spAutoFit/>
          </a:bodyPr>
          <a:lstStyle/>
          <a:p>
            <a:r>
              <a:rPr lang="en-US" sz="3200" dirty="0" smtClean="0">
                <a:latin typeface="Helvetica"/>
                <a:cs typeface="Helvetica"/>
              </a:rPr>
              <a:t>Tithing</a:t>
            </a:r>
            <a:endParaRPr lang="en-US" sz="3200" dirty="0">
              <a:latin typeface="Helvetica"/>
              <a:cs typeface="Helvetica"/>
            </a:endParaRPr>
          </a:p>
        </p:txBody>
      </p:sp>
    </p:spTree>
    <p:extLst>
      <p:ext uri="{BB962C8B-B14F-4D97-AF65-F5344CB8AC3E}">
        <p14:creationId xmlns:p14="http://schemas.microsoft.com/office/powerpoint/2010/main" val="19933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1028700" y="1390790"/>
            <a:ext cx="7063740" cy="4154983"/>
          </a:xfrm>
          <a:prstGeom prst="rect">
            <a:avLst/>
          </a:prstGeom>
        </p:spPr>
        <p:txBody>
          <a:bodyPr wrap="square">
            <a:spAutoFit/>
          </a:bodyPr>
          <a:lstStyle/>
          <a:p>
            <a:r>
              <a:rPr lang="en-US" sz="2400" baseline="30000" dirty="0" smtClean="0">
                <a:latin typeface="Helvetica"/>
                <a:cs typeface="Helvetica"/>
              </a:rPr>
              <a:t>1</a:t>
            </a:r>
            <a:r>
              <a:rPr lang="en-US" sz="2400" dirty="0" smtClean="0">
                <a:latin typeface="Helvetica"/>
                <a:cs typeface="Helvetica"/>
              </a:rPr>
              <a:t> When </a:t>
            </a:r>
            <a:r>
              <a:rPr lang="en-US" sz="2400" dirty="0">
                <a:latin typeface="Helvetica"/>
                <a:cs typeface="Helvetica"/>
              </a:rPr>
              <a:t>you have entered the land the Lord your God is giving you as an inheritance and have taken possession of it and settled in it, </a:t>
            </a:r>
            <a:r>
              <a:rPr lang="en-US" sz="2400" baseline="30000" dirty="0">
                <a:latin typeface="Helvetica"/>
                <a:cs typeface="Helvetica"/>
              </a:rPr>
              <a:t>2</a:t>
            </a:r>
            <a:r>
              <a:rPr lang="en-US" sz="2400" dirty="0">
                <a:latin typeface="Helvetica"/>
                <a:cs typeface="Helvetica"/>
              </a:rPr>
              <a:t> take some of the </a:t>
            </a:r>
            <a:r>
              <a:rPr lang="en-US" sz="2400" dirty="0" err="1">
                <a:solidFill>
                  <a:srgbClr val="FFFF00"/>
                </a:solidFill>
                <a:latin typeface="Helvetica"/>
                <a:cs typeface="Helvetica"/>
              </a:rPr>
              <a:t>firstfruits</a:t>
            </a:r>
            <a:r>
              <a:rPr lang="en-US" sz="2400" dirty="0">
                <a:latin typeface="Helvetica"/>
                <a:cs typeface="Helvetica"/>
              </a:rPr>
              <a:t> of all that you produce from the soil of the land the Lord your God is giving you and put them in a basket. </a:t>
            </a:r>
            <a:r>
              <a:rPr lang="en-US" sz="2400" dirty="0" smtClean="0">
                <a:latin typeface="Helvetica"/>
                <a:cs typeface="Helvetica"/>
              </a:rPr>
              <a:t>. . </a:t>
            </a:r>
            <a:r>
              <a:rPr lang="en-US" sz="2400" baseline="30000" dirty="0" smtClean="0">
                <a:latin typeface="Helvetica"/>
                <a:cs typeface="Helvetica"/>
              </a:rPr>
              <a:t>12</a:t>
            </a:r>
            <a:r>
              <a:rPr lang="en-US" sz="2400" dirty="0" smtClean="0">
                <a:latin typeface="Helvetica"/>
                <a:cs typeface="Helvetica"/>
              </a:rPr>
              <a:t> When </a:t>
            </a:r>
            <a:r>
              <a:rPr lang="en-US" sz="2400" dirty="0">
                <a:latin typeface="Helvetica"/>
                <a:cs typeface="Helvetica"/>
              </a:rPr>
              <a:t>you have finished setting aside </a:t>
            </a:r>
            <a:r>
              <a:rPr lang="en-US" sz="2400" dirty="0">
                <a:solidFill>
                  <a:srgbClr val="FFFF00"/>
                </a:solidFill>
                <a:latin typeface="Helvetica"/>
                <a:cs typeface="Helvetica"/>
              </a:rPr>
              <a:t>a tenth</a:t>
            </a:r>
            <a:r>
              <a:rPr lang="en-US" sz="2400" dirty="0">
                <a:latin typeface="Helvetica"/>
                <a:cs typeface="Helvetica"/>
              </a:rPr>
              <a:t> of all your produce in the third year, the year of the </a:t>
            </a:r>
            <a:r>
              <a:rPr lang="en-US" sz="2400" dirty="0" smtClean="0">
                <a:solidFill>
                  <a:srgbClr val="FFFF00"/>
                </a:solidFill>
                <a:latin typeface="Helvetica"/>
                <a:cs typeface="Helvetica"/>
              </a:rPr>
              <a:t>tithe</a:t>
            </a:r>
            <a:r>
              <a:rPr lang="en-US" sz="2400" dirty="0" smtClean="0">
                <a:latin typeface="Helvetica"/>
                <a:cs typeface="Helvetica"/>
              </a:rPr>
              <a:t> . . .</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Deuteronomy 26:1-2, 12</a:t>
            </a:r>
            <a:endParaRPr lang="en-US" sz="2400" dirty="0">
              <a:latin typeface="Helvetica"/>
              <a:cs typeface="Helvetica"/>
            </a:endParaRPr>
          </a:p>
        </p:txBody>
      </p:sp>
    </p:spTree>
    <p:extLst>
      <p:ext uri="{BB962C8B-B14F-4D97-AF65-F5344CB8AC3E}">
        <p14:creationId xmlns:p14="http://schemas.microsoft.com/office/powerpoint/2010/main" val="23019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321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00" y="1526739"/>
            <a:ext cx="6261100" cy="4154983"/>
          </a:xfrm>
          <a:prstGeom prst="rect">
            <a:avLst/>
          </a:prstGeom>
        </p:spPr>
        <p:txBody>
          <a:bodyPr wrap="square">
            <a:spAutoFit/>
          </a:bodyPr>
          <a:lstStyle/>
          <a:p>
            <a:r>
              <a:rPr lang="en-US" sz="2400" dirty="0" smtClean="0">
                <a:latin typeface="Helvetica"/>
                <a:cs typeface="Helvetica"/>
              </a:rPr>
              <a:t>The </a:t>
            </a:r>
            <a:r>
              <a:rPr lang="en-US" sz="2400" dirty="0">
                <a:latin typeface="Helvetica"/>
                <a:cs typeface="Helvetica"/>
              </a:rPr>
              <a:t>Old Testament Law required multiple tithes—one for the Levites, one for the use of the temple and the feasts, and one for the poor of the land—which would have pushed the total to around 23.3 percent. Some understand the Old Testament tithe as a method of taxation to provide for the needs of the priests and Levites in the sacrificial system</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a:t>
            </a:r>
            <a:r>
              <a:rPr lang="en-US" sz="2400" dirty="0" err="1" smtClean="0">
                <a:latin typeface="Helvetica"/>
                <a:cs typeface="Helvetica"/>
              </a:rPr>
              <a:t>GotQuestions.org</a:t>
            </a:r>
            <a:endParaRPr lang="en-US" sz="2400" dirty="0">
              <a:latin typeface="Helvetica"/>
              <a:cs typeface="Helvetica"/>
            </a:endParaRPr>
          </a:p>
        </p:txBody>
      </p:sp>
    </p:spTree>
    <p:extLst>
      <p:ext uri="{BB962C8B-B14F-4D97-AF65-F5344CB8AC3E}">
        <p14:creationId xmlns:p14="http://schemas.microsoft.com/office/powerpoint/2010/main" val="123711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230745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40967</TotalTime>
  <Words>528</Words>
  <Application>Microsoft Macintosh PowerPoint</Application>
  <PresentationFormat>On-screen Show (4:3)</PresentationFormat>
  <Paragraphs>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327</cp:revision>
  <dcterms:created xsi:type="dcterms:W3CDTF">2013-11-03T00:06:16Z</dcterms:created>
  <dcterms:modified xsi:type="dcterms:W3CDTF">2017-04-02T13:40:03Z</dcterms:modified>
  <cp:category/>
</cp:coreProperties>
</file>