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504" r:id="rId3"/>
    <p:sldId id="525" r:id="rId4"/>
    <p:sldId id="455" r:id="rId5"/>
    <p:sldId id="526" r:id="rId6"/>
    <p:sldId id="527" r:id="rId7"/>
    <p:sldId id="500" r:id="rId8"/>
    <p:sldId id="529" r:id="rId9"/>
    <p:sldId id="528" r:id="rId10"/>
    <p:sldId id="494" r:id="rId11"/>
    <p:sldId id="533" r:id="rId12"/>
    <p:sldId id="534" r:id="rId13"/>
    <p:sldId id="537" r:id="rId14"/>
    <p:sldId id="535" r:id="rId15"/>
    <p:sldId id="511" r:id="rId16"/>
    <p:sldId id="541" r:id="rId17"/>
    <p:sldId id="539" r:id="rId18"/>
    <p:sldId id="538" r:id="rId19"/>
    <p:sldId id="512" r:id="rId20"/>
    <p:sldId id="540" r:id="rId21"/>
    <p:sldId id="543" r:id="rId22"/>
    <p:sldId id="544" r:id="rId23"/>
    <p:sldId id="546" r:id="rId24"/>
    <p:sldId id="545" r:id="rId25"/>
    <p:sldId id="4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9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February 20,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February 20,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February 20,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February 20,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February 20,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February 20,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February 20,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February 20,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February 20,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February 20,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February 20,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February 20,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Lent</a:t>
            </a:r>
            <a:endParaRPr lang="en-US" sz="4400" b="1" dirty="0"/>
          </a:p>
        </p:txBody>
      </p:sp>
      <p:sp>
        <p:nvSpPr>
          <p:cNvPr id="3" name="Subtitle 2"/>
          <p:cNvSpPr>
            <a:spLocks noGrp="1"/>
          </p:cNvSpPr>
          <p:nvPr>
            <p:ph type="subTitle" idx="1"/>
          </p:nvPr>
        </p:nvSpPr>
        <p:spPr/>
        <p:txBody>
          <a:bodyPr>
            <a:normAutofit/>
          </a:bodyPr>
          <a:lstStyle/>
          <a:p>
            <a:r>
              <a:rPr lang="en-US" sz="3200" dirty="0" smtClean="0"/>
              <a:t>Behold the Glory</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7500" y="933958"/>
            <a:ext cx="5911264" cy="5339842"/>
          </a:xfrm>
          <a:prstGeom prst="rect">
            <a:avLst/>
          </a:prstGeom>
        </p:spPr>
      </p:pic>
    </p:spTree>
    <p:extLst>
      <p:ext uri="{BB962C8B-B14F-4D97-AF65-F5344CB8AC3E}">
        <p14:creationId xmlns:p14="http://schemas.microsoft.com/office/powerpoint/2010/main" val="177546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300" y="701564"/>
            <a:ext cx="3928374" cy="2790936"/>
          </a:xfrm>
          <a:prstGeom prst="rect">
            <a:avLst/>
          </a:prstGeom>
        </p:spPr>
      </p:pic>
      <p:pic>
        <p:nvPicPr>
          <p:cNvPr id="3" name="Picture 2"/>
          <p:cNvPicPr>
            <a:picLocks noChangeAspect="1"/>
          </p:cNvPicPr>
          <p:nvPr/>
        </p:nvPicPr>
        <p:blipFill>
          <a:blip r:embed="rId3"/>
          <a:stretch>
            <a:fillRect/>
          </a:stretch>
        </p:blipFill>
        <p:spPr>
          <a:xfrm>
            <a:off x="5600700" y="701564"/>
            <a:ext cx="2844800" cy="5279010"/>
          </a:xfrm>
          <a:prstGeom prst="rect">
            <a:avLst/>
          </a:prstGeom>
        </p:spPr>
      </p:pic>
      <p:sp>
        <p:nvSpPr>
          <p:cNvPr id="4" name="TextBox 3"/>
          <p:cNvSpPr txBox="1"/>
          <p:nvPr/>
        </p:nvSpPr>
        <p:spPr>
          <a:xfrm>
            <a:off x="622300" y="4660900"/>
            <a:ext cx="4113250" cy="430887"/>
          </a:xfrm>
          <a:prstGeom prst="rect">
            <a:avLst/>
          </a:prstGeom>
          <a:noFill/>
        </p:spPr>
        <p:txBody>
          <a:bodyPr wrap="none" rtlCol="0">
            <a:spAutoFit/>
          </a:bodyPr>
          <a:lstStyle/>
          <a:p>
            <a:r>
              <a:rPr lang="en-US" sz="2200" dirty="0" smtClean="0"/>
              <a:t>Bruce Banner = Incredible Hulk</a:t>
            </a:r>
            <a:endParaRPr lang="en-US" sz="2200" dirty="0"/>
          </a:p>
        </p:txBody>
      </p:sp>
    </p:spTree>
    <p:extLst>
      <p:ext uri="{BB962C8B-B14F-4D97-AF65-F5344CB8AC3E}">
        <p14:creationId xmlns:p14="http://schemas.microsoft.com/office/powerpoint/2010/main" val="329535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0" y="2383135"/>
            <a:ext cx="7251700" cy="2092881"/>
          </a:xfrm>
          <a:prstGeom prst="rect">
            <a:avLst/>
          </a:prstGeom>
        </p:spPr>
        <p:txBody>
          <a:bodyPr wrap="square">
            <a:spAutoFit/>
          </a:bodyPr>
          <a:lstStyle/>
          <a:p>
            <a:r>
              <a:rPr lang="en-US" sz="2600" dirty="0">
                <a:latin typeface="Helvetica"/>
                <a:cs typeface="Helvetica"/>
              </a:rPr>
              <a:t>Do not think that I have come to abolish the Law or the Prophets; I have not come to abolish them but to fulfill them</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Matthew 5:17</a:t>
            </a:r>
            <a:endParaRPr lang="en-US" sz="2600" dirty="0">
              <a:latin typeface="Helvetica"/>
              <a:cs typeface="Helvetica"/>
            </a:endParaRPr>
          </a:p>
        </p:txBody>
      </p:sp>
    </p:spTree>
    <p:extLst>
      <p:ext uri="{BB962C8B-B14F-4D97-AF65-F5344CB8AC3E}">
        <p14:creationId xmlns:p14="http://schemas.microsoft.com/office/powerpoint/2010/main" val="152368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2203757"/>
            <a:ext cx="7241540" cy="2092881"/>
          </a:xfrm>
          <a:prstGeom prst="rect">
            <a:avLst/>
          </a:prstGeom>
        </p:spPr>
        <p:txBody>
          <a:bodyPr wrap="square">
            <a:spAutoFit/>
          </a:bodyPr>
          <a:lstStyle/>
          <a:p>
            <a:r>
              <a:rPr lang="en-US" sz="2600" baseline="30000" dirty="0" smtClean="0">
                <a:latin typeface="Helvetica"/>
                <a:cs typeface="Helvetica"/>
              </a:rPr>
              <a:t>33</a:t>
            </a:r>
            <a:r>
              <a:rPr lang="en-US" sz="2600" dirty="0" smtClean="0">
                <a:latin typeface="Helvetica"/>
                <a:cs typeface="Helvetica"/>
              </a:rPr>
              <a:t> </a:t>
            </a:r>
            <a:r>
              <a:rPr lang="en-US" sz="2600" dirty="0">
                <a:latin typeface="Helvetica"/>
                <a:cs typeface="Helvetica"/>
              </a:rPr>
              <a:t>As the men were leaving Jesus, Peter said to him, “Master, it is good for us to be here. </a:t>
            </a:r>
            <a:r>
              <a:rPr lang="en-US" sz="2600" dirty="0">
                <a:solidFill>
                  <a:srgbClr val="FFFF00"/>
                </a:solidFill>
                <a:latin typeface="Helvetica"/>
                <a:cs typeface="Helvetica"/>
              </a:rPr>
              <a:t>Let us put up three shelters—one for you, one for Moses and one for Elijah.” (</a:t>
            </a:r>
            <a:r>
              <a:rPr lang="en-US" sz="2600" dirty="0">
                <a:latin typeface="Helvetica"/>
                <a:cs typeface="Helvetica"/>
              </a:rPr>
              <a:t>He did not know what he was saying.</a:t>
            </a:r>
            <a:r>
              <a:rPr lang="en-US" sz="2600" dirty="0" smtClean="0">
                <a:latin typeface="Helvetica"/>
                <a:cs typeface="Helvetica"/>
              </a:rPr>
              <a:t>)</a:t>
            </a:r>
            <a:endParaRPr lang="en-US" sz="2600" dirty="0">
              <a:latin typeface="Helvetica"/>
              <a:cs typeface="Helvetica"/>
            </a:endParaRPr>
          </a:p>
        </p:txBody>
      </p:sp>
    </p:spTree>
    <p:extLst>
      <p:ext uri="{BB962C8B-B14F-4D97-AF65-F5344CB8AC3E}">
        <p14:creationId xmlns:p14="http://schemas.microsoft.com/office/powerpoint/2010/main" val="181583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600" y="1409700"/>
            <a:ext cx="8204200" cy="4102100"/>
          </a:xfrm>
          <a:prstGeom prst="rect">
            <a:avLst/>
          </a:prstGeom>
        </p:spPr>
      </p:pic>
    </p:spTree>
    <p:extLst>
      <p:ext uri="{BB962C8B-B14F-4D97-AF65-F5344CB8AC3E}">
        <p14:creationId xmlns:p14="http://schemas.microsoft.com/office/powerpoint/2010/main" val="88830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4650056" cy="646331"/>
          </a:xfrm>
          <a:prstGeom prst="rect">
            <a:avLst/>
          </a:prstGeom>
          <a:noFill/>
        </p:spPr>
        <p:txBody>
          <a:bodyPr wrap="none" rtlCol="0">
            <a:spAutoFit/>
          </a:bodyPr>
          <a:lstStyle/>
          <a:p>
            <a:r>
              <a:rPr lang="en-US" sz="3600" dirty="0" smtClean="0">
                <a:latin typeface="Helvetica"/>
                <a:cs typeface="Helvetica"/>
              </a:rPr>
              <a:t>A Voice From Heaven</a:t>
            </a:r>
            <a:endParaRPr lang="en-US" sz="3600" dirty="0">
              <a:latin typeface="Helvetica"/>
              <a:cs typeface="Helvetica"/>
            </a:endParaRPr>
          </a:p>
        </p:txBody>
      </p:sp>
    </p:spTree>
    <p:extLst>
      <p:ext uri="{BB962C8B-B14F-4D97-AF65-F5344CB8AC3E}">
        <p14:creationId xmlns:p14="http://schemas.microsoft.com/office/powerpoint/2010/main" val="127027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251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2241857"/>
            <a:ext cx="7241540" cy="2092881"/>
          </a:xfrm>
          <a:prstGeom prst="rect">
            <a:avLst/>
          </a:prstGeom>
        </p:spPr>
        <p:txBody>
          <a:bodyPr wrap="square">
            <a:spAutoFit/>
          </a:bodyPr>
          <a:lstStyle/>
          <a:p>
            <a:r>
              <a:rPr lang="en-US" sz="2600" baseline="30000" dirty="0" smtClean="0">
                <a:latin typeface="Helvetica"/>
                <a:cs typeface="Helvetica"/>
              </a:rPr>
              <a:t>34</a:t>
            </a:r>
            <a:r>
              <a:rPr lang="en-US" sz="2600" dirty="0" smtClean="0">
                <a:latin typeface="Helvetica"/>
                <a:cs typeface="Helvetica"/>
              </a:rPr>
              <a:t> </a:t>
            </a:r>
            <a:r>
              <a:rPr lang="en-US" sz="2600" dirty="0">
                <a:latin typeface="Helvetica"/>
                <a:cs typeface="Helvetica"/>
              </a:rPr>
              <a:t>While he was speaking, a cloud appeared and covered them, and they were afraid as they entered the cloud. </a:t>
            </a:r>
            <a:r>
              <a:rPr lang="en-US" sz="2600" baseline="30000" dirty="0">
                <a:latin typeface="Helvetica"/>
                <a:cs typeface="Helvetica"/>
              </a:rPr>
              <a:t>35</a:t>
            </a:r>
            <a:r>
              <a:rPr lang="en-US" sz="2600" dirty="0">
                <a:latin typeface="Helvetica"/>
                <a:cs typeface="Helvetica"/>
              </a:rPr>
              <a:t> A voice came from the cloud, saying, </a:t>
            </a:r>
            <a:r>
              <a:rPr lang="en-US" sz="2600" dirty="0">
                <a:solidFill>
                  <a:srgbClr val="FFFF00"/>
                </a:solidFill>
                <a:latin typeface="Helvetica"/>
                <a:cs typeface="Helvetica"/>
              </a:rPr>
              <a:t>“This is my Son, whom I have chosen; listen to him.</a:t>
            </a:r>
            <a:r>
              <a:rPr lang="en-US" sz="2600" dirty="0" smtClean="0">
                <a:solidFill>
                  <a:srgbClr val="FFFF00"/>
                </a:solidFill>
                <a:latin typeface="Helvetica"/>
                <a:cs typeface="Helvetica"/>
              </a:rPr>
              <a:t>”</a:t>
            </a:r>
            <a:endParaRPr lang="en-US" sz="2600" dirty="0">
              <a:solidFill>
                <a:srgbClr val="FFFF00"/>
              </a:solidFill>
              <a:latin typeface="Helvetica"/>
              <a:cs typeface="Helvetica"/>
            </a:endParaRPr>
          </a:p>
        </p:txBody>
      </p:sp>
    </p:spTree>
    <p:extLst>
      <p:ext uri="{BB962C8B-B14F-4D97-AF65-F5344CB8AC3E}">
        <p14:creationId xmlns:p14="http://schemas.microsoft.com/office/powerpoint/2010/main" val="20386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40990"/>
          </a:xfrm>
          <a:prstGeom prst="rect">
            <a:avLst/>
          </a:prstGeom>
        </p:spPr>
      </p:pic>
    </p:spTree>
    <p:extLst>
      <p:ext uri="{BB962C8B-B14F-4D97-AF65-F5344CB8AC3E}">
        <p14:creationId xmlns:p14="http://schemas.microsoft.com/office/powerpoint/2010/main" val="288476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3806200" cy="707886"/>
          </a:xfrm>
          <a:prstGeom prst="rect">
            <a:avLst/>
          </a:prstGeom>
          <a:noFill/>
        </p:spPr>
        <p:txBody>
          <a:bodyPr wrap="none" rtlCol="0">
            <a:spAutoFit/>
          </a:bodyPr>
          <a:lstStyle/>
          <a:p>
            <a:r>
              <a:rPr lang="en-US" sz="4000" dirty="0" smtClean="0">
                <a:latin typeface="Helvetica"/>
                <a:cs typeface="Helvetica"/>
              </a:rPr>
              <a:t>Strange Silence</a:t>
            </a:r>
            <a:endParaRPr lang="en-US" sz="4000" dirty="0">
              <a:latin typeface="Helvetica"/>
              <a:cs typeface="Helvetica"/>
            </a:endParaRPr>
          </a:p>
        </p:txBody>
      </p:sp>
    </p:spTree>
    <p:extLst>
      <p:ext uri="{BB962C8B-B14F-4D97-AF65-F5344CB8AC3E}">
        <p14:creationId xmlns:p14="http://schemas.microsoft.com/office/powerpoint/2010/main" val="83221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800" y="727765"/>
            <a:ext cx="6604000" cy="5473983"/>
          </a:xfrm>
          <a:prstGeom prst="rect">
            <a:avLst/>
          </a:prstGeom>
        </p:spPr>
      </p:pic>
    </p:spTree>
    <p:extLst>
      <p:ext uri="{BB962C8B-B14F-4D97-AF65-F5344CB8AC3E}">
        <p14:creationId xmlns:p14="http://schemas.microsoft.com/office/powerpoint/2010/main" val="41541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2135742"/>
            <a:ext cx="7241540" cy="1692771"/>
          </a:xfrm>
          <a:prstGeom prst="rect">
            <a:avLst/>
          </a:prstGeom>
        </p:spPr>
        <p:txBody>
          <a:bodyPr wrap="square">
            <a:spAutoFit/>
          </a:bodyPr>
          <a:lstStyle/>
          <a:p>
            <a:r>
              <a:rPr lang="en-US" sz="2600" dirty="0" smtClean="0">
                <a:latin typeface="Helvetica"/>
                <a:cs typeface="Helvetica"/>
              </a:rPr>
              <a:t>When </a:t>
            </a:r>
            <a:r>
              <a:rPr lang="en-US" sz="2600" dirty="0">
                <a:latin typeface="Helvetica"/>
                <a:cs typeface="Helvetica"/>
              </a:rPr>
              <a:t>the voice had spoken, they found that Jesus was alone. The disciples </a:t>
            </a:r>
            <a:r>
              <a:rPr lang="en-US" sz="2600" dirty="0">
                <a:solidFill>
                  <a:srgbClr val="FFFF00"/>
                </a:solidFill>
                <a:latin typeface="Helvetica"/>
                <a:cs typeface="Helvetica"/>
              </a:rPr>
              <a:t>kept this to themselves</a:t>
            </a:r>
            <a:r>
              <a:rPr lang="en-US" sz="2600" dirty="0">
                <a:latin typeface="Helvetica"/>
                <a:cs typeface="Helvetica"/>
              </a:rPr>
              <a:t> and </a:t>
            </a:r>
            <a:r>
              <a:rPr lang="en-US" sz="2600" dirty="0">
                <a:solidFill>
                  <a:srgbClr val="FFFF00"/>
                </a:solidFill>
                <a:latin typeface="Helvetica"/>
                <a:cs typeface="Helvetica"/>
              </a:rPr>
              <a:t>did not tell anyone </a:t>
            </a:r>
            <a:r>
              <a:rPr lang="en-US" sz="2600" dirty="0">
                <a:latin typeface="Helvetica"/>
                <a:cs typeface="Helvetica"/>
              </a:rPr>
              <a:t>at that time what they had seen</a:t>
            </a:r>
            <a:r>
              <a:rPr lang="en-US" sz="2600" dirty="0" smtClean="0">
                <a:latin typeface="Helvetica"/>
                <a:cs typeface="Helvetica"/>
              </a:rPr>
              <a:t>.</a:t>
            </a:r>
            <a:endParaRPr lang="en-US" sz="2600" dirty="0">
              <a:latin typeface="Helvetica"/>
              <a:cs typeface="Helvetica"/>
            </a:endParaRPr>
          </a:p>
        </p:txBody>
      </p:sp>
    </p:spTree>
    <p:extLst>
      <p:ext uri="{BB962C8B-B14F-4D97-AF65-F5344CB8AC3E}">
        <p14:creationId xmlns:p14="http://schemas.microsoft.com/office/powerpoint/2010/main" val="20386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9500" y="860805"/>
            <a:ext cx="4356100" cy="4922393"/>
          </a:xfrm>
          <a:prstGeom prst="rect">
            <a:avLst/>
          </a:prstGeom>
        </p:spPr>
      </p:pic>
    </p:spTree>
    <p:extLst>
      <p:ext uri="{BB962C8B-B14F-4D97-AF65-F5344CB8AC3E}">
        <p14:creationId xmlns:p14="http://schemas.microsoft.com/office/powerpoint/2010/main" val="107190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0" y="0"/>
            <a:ext cx="5061857" cy="6858000"/>
          </a:xfrm>
          <a:prstGeom prst="rect">
            <a:avLst/>
          </a:prstGeom>
        </p:spPr>
      </p:pic>
    </p:spTree>
    <p:extLst>
      <p:ext uri="{BB962C8B-B14F-4D97-AF65-F5344CB8AC3E}">
        <p14:creationId xmlns:p14="http://schemas.microsoft.com/office/powerpoint/2010/main" val="101887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4375767" cy="707886"/>
          </a:xfrm>
          <a:prstGeom prst="rect">
            <a:avLst/>
          </a:prstGeom>
          <a:noFill/>
        </p:spPr>
        <p:txBody>
          <a:bodyPr wrap="none" rtlCol="0">
            <a:spAutoFit/>
          </a:bodyPr>
          <a:lstStyle/>
          <a:p>
            <a:r>
              <a:rPr lang="en-US" sz="4000" dirty="0" smtClean="0">
                <a:latin typeface="Helvetica"/>
                <a:cs typeface="Helvetica"/>
              </a:rPr>
              <a:t>Apply to Our Lives</a:t>
            </a:r>
            <a:endParaRPr lang="en-US" sz="4000" dirty="0">
              <a:latin typeface="Helvetica"/>
              <a:cs typeface="Helvetica"/>
            </a:endParaRPr>
          </a:p>
        </p:txBody>
      </p:sp>
    </p:spTree>
    <p:extLst>
      <p:ext uri="{BB962C8B-B14F-4D97-AF65-F5344CB8AC3E}">
        <p14:creationId xmlns:p14="http://schemas.microsoft.com/office/powerpoint/2010/main" val="215857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7600" y="897128"/>
            <a:ext cx="4457700" cy="5260086"/>
          </a:xfrm>
          <a:prstGeom prst="rect">
            <a:avLst/>
          </a:prstGeom>
        </p:spPr>
      </p:pic>
    </p:spTree>
    <p:extLst>
      <p:ext uri="{BB962C8B-B14F-4D97-AF65-F5344CB8AC3E}">
        <p14:creationId xmlns:p14="http://schemas.microsoft.com/office/powerpoint/2010/main" val="230560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838200"/>
            <a:ext cx="5334000" cy="5334000"/>
          </a:xfrm>
          <a:prstGeom prst="rect">
            <a:avLst/>
          </a:prstGeom>
        </p:spPr>
      </p:pic>
    </p:spTree>
    <p:extLst>
      <p:ext uri="{BB962C8B-B14F-4D97-AF65-F5344CB8AC3E}">
        <p14:creationId xmlns:p14="http://schemas.microsoft.com/office/powerpoint/2010/main" val="67429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639" y="800100"/>
            <a:ext cx="7519162" cy="5007762"/>
          </a:xfrm>
          <a:prstGeom prst="rect">
            <a:avLst/>
          </a:prstGeom>
        </p:spPr>
      </p:pic>
    </p:spTree>
    <p:extLst>
      <p:ext uri="{BB962C8B-B14F-4D97-AF65-F5344CB8AC3E}">
        <p14:creationId xmlns:p14="http://schemas.microsoft.com/office/powerpoint/2010/main" val="45446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1517957"/>
            <a:ext cx="7241540" cy="3693318"/>
          </a:xfrm>
          <a:prstGeom prst="rect">
            <a:avLst/>
          </a:prstGeom>
        </p:spPr>
        <p:txBody>
          <a:bodyPr wrap="square">
            <a:spAutoFit/>
          </a:bodyPr>
          <a:lstStyle/>
          <a:p>
            <a:r>
              <a:rPr lang="en-US" sz="2600" baseline="30000" dirty="0">
                <a:latin typeface="Helvetica"/>
                <a:cs typeface="Helvetica"/>
              </a:rPr>
              <a:t>28</a:t>
            </a:r>
            <a:r>
              <a:rPr lang="en-US" sz="2600" dirty="0">
                <a:latin typeface="Helvetica"/>
                <a:cs typeface="Helvetica"/>
              </a:rPr>
              <a:t> About eight days after Jesus said this, he took Peter, John and James with him and went up onto a mountain to pray. </a:t>
            </a:r>
            <a:r>
              <a:rPr lang="en-US" sz="2600" baseline="30000" dirty="0">
                <a:latin typeface="Helvetica"/>
                <a:cs typeface="Helvetica"/>
              </a:rPr>
              <a:t>29</a:t>
            </a:r>
            <a:r>
              <a:rPr lang="en-US" sz="2600" dirty="0">
                <a:latin typeface="Helvetica"/>
                <a:cs typeface="Helvetica"/>
              </a:rPr>
              <a:t> As he was praying, the appearance of his face changed, and his clothes became as bright as a flash of lightning. </a:t>
            </a:r>
            <a:r>
              <a:rPr lang="en-US" sz="2600" baseline="30000" dirty="0">
                <a:latin typeface="Helvetica"/>
                <a:cs typeface="Helvetica"/>
              </a:rPr>
              <a:t>30</a:t>
            </a:r>
            <a:r>
              <a:rPr lang="en-US" sz="2600" dirty="0">
                <a:latin typeface="Helvetica"/>
                <a:cs typeface="Helvetica"/>
              </a:rPr>
              <a:t> Two men, Moses and Elijah, appeared in glorious splendor, talking with Jesus. </a:t>
            </a:r>
            <a:r>
              <a:rPr lang="en-US" sz="2600" baseline="30000" dirty="0">
                <a:latin typeface="Helvetica"/>
                <a:cs typeface="Helvetica"/>
              </a:rPr>
              <a:t>31</a:t>
            </a:r>
            <a:r>
              <a:rPr lang="en-US" sz="2600" dirty="0">
                <a:latin typeface="Helvetica"/>
                <a:cs typeface="Helvetica"/>
              </a:rPr>
              <a:t> They spoke about his departure, which he was about to bring to fulfillment at Jerusalem. </a:t>
            </a:r>
            <a:endParaRPr lang="en-US" sz="2600" dirty="0">
              <a:latin typeface="Helvetica"/>
              <a:cs typeface="Helvetica"/>
            </a:endParaRPr>
          </a:p>
        </p:txBody>
      </p:sp>
    </p:spTree>
    <p:extLst>
      <p:ext uri="{BB962C8B-B14F-4D97-AF65-F5344CB8AC3E}">
        <p14:creationId xmlns:p14="http://schemas.microsoft.com/office/powerpoint/2010/main" val="230199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1632257"/>
            <a:ext cx="7241540" cy="3293209"/>
          </a:xfrm>
          <a:prstGeom prst="rect">
            <a:avLst/>
          </a:prstGeom>
        </p:spPr>
        <p:txBody>
          <a:bodyPr wrap="square">
            <a:spAutoFit/>
          </a:bodyPr>
          <a:lstStyle/>
          <a:p>
            <a:r>
              <a:rPr lang="en-US" sz="2600" baseline="30000" dirty="0" smtClean="0">
                <a:latin typeface="Helvetica"/>
                <a:cs typeface="Helvetica"/>
              </a:rPr>
              <a:t>32</a:t>
            </a:r>
            <a:r>
              <a:rPr lang="en-US" sz="2600" dirty="0" smtClean="0">
                <a:latin typeface="Helvetica"/>
                <a:cs typeface="Helvetica"/>
              </a:rPr>
              <a:t> </a:t>
            </a:r>
            <a:r>
              <a:rPr lang="en-US" sz="2600" dirty="0">
                <a:latin typeface="Helvetica"/>
                <a:cs typeface="Helvetica"/>
              </a:rPr>
              <a:t>Peter and his companions were very sleepy, but when they became fully awake, they saw his glory and the two men standing with him. </a:t>
            </a:r>
            <a:r>
              <a:rPr lang="en-US" sz="2600" baseline="30000" dirty="0">
                <a:latin typeface="Helvetica"/>
                <a:cs typeface="Helvetica"/>
              </a:rPr>
              <a:t>33</a:t>
            </a:r>
            <a:r>
              <a:rPr lang="en-US" sz="2600" dirty="0">
                <a:latin typeface="Helvetica"/>
                <a:cs typeface="Helvetica"/>
              </a:rPr>
              <a:t> As the men were leaving Jesus, Peter said to him, “Master, it is good for us to be here. Let us put up three shelters—one for you, one for Moses and one for Elijah.” (He did not know what he was saying.</a:t>
            </a:r>
            <a:r>
              <a:rPr lang="en-US" sz="2600" dirty="0" smtClean="0">
                <a:latin typeface="Helvetica"/>
                <a:cs typeface="Helvetica"/>
              </a:rPr>
              <a:t>)</a:t>
            </a:r>
            <a:endParaRPr lang="en-US" sz="2600" dirty="0">
              <a:latin typeface="Helvetica"/>
              <a:cs typeface="Helvetica"/>
            </a:endParaRPr>
          </a:p>
        </p:txBody>
      </p:sp>
    </p:spTree>
    <p:extLst>
      <p:ext uri="{BB962C8B-B14F-4D97-AF65-F5344CB8AC3E}">
        <p14:creationId xmlns:p14="http://schemas.microsoft.com/office/powerpoint/2010/main" val="420047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1289357"/>
            <a:ext cx="7241540" cy="4093428"/>
          </a:xfrm>
          <a:prstGeom prst="rect">
            <a:avLst/>
          </a:prstGeom>
        </p:spPr>
        <p:txBody>
          <a:bodyPr wrap="square">
            <a:spAutoFit/>
          </a:bodyPr>
          <a:lstStyle/>
          <a:p>
            <a:r>
              <a:rPr lang="en-US" sz="2600" baseline="30000" dirty="0" smtClean="0">
                <a:latin typeface="Helvetica"/>
                <a:cs typeface="Helvetica"/>
              </a:rPr>
              <a:t>34</a:t>
            </a:r>
            <a:r>
              <a:rPr lang="en-US" sz="2600" dirty="0" smtClean="0">
                <a:latin typeface="Helvetica"/>
                <a:cs typeface="Helvetica"/>
              </a:rPr>
              <a:t> </a:t>
            </a:r>
            <a:r>
              <a:rPr lang="en-US" sz="2600" dirty="0">
                <a:latin typeface="Helvetica"/>
                <a:cs typeface="Helvetica"/>
              </a:rPr>
              <a:t>While he was speaking, a cloud appeared and covered them, and they were afraid as they entered the cloud. </a:t>
            </a:r>
            <a:r>
              <a:rPr lang="en-US" sz="2600" baseline="30000" dirty="0">
                <a:latin typeface="Helvetica"/>
                <a:cs typeface="Helvetica"/>
              </a:rPr>
              <a:t>35</a:t>
            </a:r>
            <a:r>
              <a:rPr lang="en-US" sz="2600" dirty="0">
                <a:latin typeface="Helvetica"/>
                <a:cs typeface="Helvetica"/>
              </a:rPr>
              <a:t> A voice came from the cloud, saying, “This is my Son, whom I have chosen; listen to him.” </a:t>
            </a:r>
            <a:r>
              <a:rPr lang="en-US" sz="2600" baseline="30000" dirty="0">
                <a:latin typeface="Helvetica"/>
                <a:cs typeface="Helvetica"/>
              </a:rPr>
              <a:t>36</a:t>
            </a:r>
            <a:r>
              <a:rPr lang="en-US" sz="2600" dirty="0">
                <a:latin typeface="Helvetica"/>
                <a:cs typeface="Helvetica"/>
              </a:rPr>
              <a:t> When the voice had spoken, they found that Jesus was alone. The disciples kept this to themselves and did not tell anyone at that time what they had seen</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Luke 9:8-36</a:t>
            </a:r>
            <a:endParaRPr lang="en-US" sz="2600" dirty="0">
              <a:latin typeface="Helvetica"/>
              <a:cs typeface="Helvetica"/>
            </a:endParaRPr>
          </a:p>
        </p:txBody>
      </p:sp>
    </p:spTree>
    <p:extLst>
      <p:ext uri="{BB962C8B-B14F-4D97-AF65-F5344CB8AC3E}">
        <p14:creationId xmlns:p14="http://schemas.microsoft.com/office/powerpoint/2010/main" val="121338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2833468"/>
            <a:ext cx="4821603" cy="646331"/>
          </a:xfrm>
          <a:prstGeom prst="rect">
            <a:avLst/>
          </a:prstGeom>
          <a:noFill/>
        </p:spPr>
        <p:txBody>
          <a:bodyPr wrap="none" rtlCol="0">
            <a:spAutoFit/>
          </a:bodyPr>
          <a:lstStyle/>
          <a:p>
            <a:r>
              <a:rPr lang="en-US" sz="3600" dirty="0" smtClean="0">
                <a:latin typeface="Helvetica"/>
                <a:cs typeface="Helvetica"/>
              </a:rPr>
              <a:t>An Awe-Inspiring Sight</a:t>
            </a:r>
            <a:endParaRPr lang="en-US" sz="3600" dirty="0">
              <a:latin typeface="Helvetica"/>
              <a:cs typeface="Helvetica"/>
            </a:endParaRPr>
          </a:p>
        </p:txBody>
      </p:sp>
    </p:spTree>
    <p:extLst>
      <p:ext uri="{BB962C8B-B14F-4D97-AF65-F5344CB8AC3E}">
        <p14:creationId xmlns:p14="http://schemas.microsoft.com/office/powerpoint/2010/main" val="263439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2" name="Rectangle 1"/>
          <p:cNvSpPr/>
          <p:nvPr/>
        </p:nvSpPr>
        <p:spPr>
          <a:xfrm>
            <a:off x="977900" y="1517957"/>
            <a:ext cx="7241540" cy="3693318"/>
          </a:xfrm>
          <a:prstGeom prst="rect">
            <a:avLst/>
          </a:prstGeom>
        </p:spPr>
        <p:txBody>
          <a:bodyPr wrap="square">
            <a:spAutoFit/>
          </a:bodyPr>
          <a:lstStyle/>
          <a:p>
            <a:r>
              <a:rPr lang="en-US" sz="2600" baseline="30000" dirty="0">
                <a:latin typeface="Helvetica"/>
                <a:cs typeface="Helvetica"/>
              </a:rPr>
              <a:t>28</a:t>
            </a:r>
            <a:r>
              <a:rPr lang="en-US" sz="2600" dirty="0">
                <a:latin typeface="Helvetica"/>
                <a:cs typeface="Helvetica"/>
              </a:rPr>
              <a:t> About eight days after Jesus said this, he took Peter, John and James with him and went up onto a mountain to pray. </a:t>
            </a:r>
            <a:r>
              <a:rPr lang="en-US" sz="2600" baseline="30000" dirty="0">
                <a:latin typeface="Helvetica"/>
                <a:cs typeface="Helvetica"/>
              </a:rPr>
              <a:t>29</a:t>
            </a:r>
            <a:r>
              <a:rPr lang="en-US" sz="2600" dirty="0">
                <a:latin typeface="Helvetica"/>
                <a:cs typeface="Helvetica"/>
              </a:rPr>
              <a:t> As he was praying, the </a:t>
            </a:r>
            <a:r>
              <a:rPr lang="en-US" sz="2600" dirty="0">
                <a:solidFill>
                  <a:srgbClr val="FFFF00"/>
                </a:solidFill>
                <a:latin typeface="Helvetica"/>
                <a:cs typeface="Helvetica"/>
              </a:rPr>
              <a:t>appearance of his face changed</a:t>
            </a:r>
            <a:r>
              <a:rPr lang="en-US" sz="2600" dirty="0">
                <a:latin typeface="Helvetica"/>
                <a:cs typeface="Helvetica"/>
              </a:rPr>
              <a:t>, and his </a:t>
            </a:r>
            <a:r>
              <a:rPr lang="en-US" sz="2600" dirty="0">
                <a:solidFill>
                  <a:srgbClr val="FFFF00"/>
                </a:solidFill>
                <a:latin typeface="Helvetica"/>
                <a:cs typeface="Helvetica"/>
              </a:rPr>
              <a:t>clothes became as bright as a flash of lightning</a:t>
            </a:r>
            <a:r>
              <a:rPr lang="en-US" sz="2600" dirty="0">
                <a:latin typeface="Helvetica"/>
                <a:cs typeface="Helvetica"/>
              </a:rPr>
              <a:t>. </a:t>
            </a:r>
            <a:r>
              <a:rPr lang="en-US" sz="2600" baseline="30000" dirty="0">
                <a:latin typeface="Helvetica"/>
                <a:cs typeface="Helvetica"/>
              </a:rPr>
              <a:t>30</a:t>
            </a:r>
            <a:r>
              <a:rPr lang="en-US" sz="2600" dirty="0">
                <a:latin typeface="Helvetica"/>
                <a:cs typeface="Helvetica"/>
              </a:rPr>
              <a:t> Two men, </a:t>
            </a:r>
            <a:r>
              <a:rPr lang="en-US" sz="2600" dirty="0">
                <a:solidFill>
                  <a:srgbClr val="FFFF00"/>
                </a:solidFill>
                <a:latin typeface="Helvetica"/>
                <a:cs typeface="Helvetica"/>
              </a:rPr>
              <a:t>Moses and Elijah</a:t>
            </a:r>
            <a:r>
              <a:rPr lang="en-US" sz="2600" dirty="0">
                <a:latin typeface="Helvetica"/>
                <a:cs typeface="Helvetica"/>
              </a:rPr>
              <a:t>, appeared in glorious splendor, talking with Jesus. </a:t>
            </a:r>
            <a:r>
              <a:rPr lang="en-US" sz="2600" baseline="30000" dirty="0">
                <a:latin typeface="Helvetica"/>
                <a:cs typeface="Helvetica"/>
              </a:rPr>
              <a:t>31</a:t>
            </a:r>
            <a:r>
              <a:rPr lang="en-US" sz="2600" dirty="0">
                <a:latin typeface="Helvetica"/>
                <a:cs typeface="Helvetica"/>
              </a:rPr>
              <a:t> They spoke about his departure, which he was about to bring to fulfillment at Jerusalem. </a:t>
            </a:r>
            <a:endParaRPr lang="en-US" sz="2600" dirty="0">
              <a:latin typeface="Helvetica"/>
              <a:cs typeface="Helvetica"/>
            </a:endParaRPr>
          </a:p>
        </p:txBody>
      </p:sp>
    </p:spTree>
    <p:extLst>
      <p:ext uri="{BB962C8B-B14F-4D97-AF65-F5344CB8AC3E}">
        <p14:creationId xmlns:p14="http://schemas.microsoft.com/office/powerpoint/2010/main" val="217897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1700" y="567098"/>
            <a:ext cx="4572000" cy="5974080"/>
          </a:xfrm>
          <a:prstGeom prst="rect">
            <a:avLst/>
          </a:prstGeom>
        </p:spPr>
      </p:pic>
    </p:spTree>
    <p:extLst>
      <p:ext uri="{BB962C8B-B14F-4D97-AF65-F5344CB8AC3E}">
        <p14:creationId xmlns:p14="http://schemas.microsoft.com/office/powerpoint/2010/main" val="1152557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31347</TotalTime>
  <Words>528</Words>
  <Application>Microsoft Macintosh PowerPoint</Application>
  <PresentationFormat>On-screen Show (4:3)</PresentationFormat>
  <Paragraphs>19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312</cp:revision>
  <dcterms:created xsi:type="dcterms:W3CDTF">2013-11-03T00:06:16Z</dcterms:created>
  <dcterms:modified xsi:type="dcterms:W3CDTF">2016-02-21T14:52:32Z</dcterms:modified>
  <cp:category/>
</cp:coreProperties>
</file>