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8"/>
  </p:notesMasterIdLst>
  <p:sldIdLst>
    <p:sldId id="256" r:id="rId2"/>
    <p:sldId id="1183" r:id="rId3"/>
    <p:sldId id="1184" r:id="rId4"/>
    <p:sldId id="1186" r:id="rId5"/>
    <p:sldId id="1185" r:id="rId6"/>
    <p:sldId id="1219" r:id="rId7"/>
    <p:sldId id="1157" r:id="rId8"/>
    <p:sldId id="1220" r:id="rId9"/>
    <p:sldId id="1221" r:id="rId10"/>
    <p:sldId id="1223" r:id="rId11"/>
    <p:sldId id="1216" r:id="rId12"/>
    <p:sldId id="1226" r:id="rId13"/>
    <p:sldId id="1227" r:id="rId14"/>
    <p:sldId id="1224" r:id="rId15"/>
    <p:sldId id="1225" r:id="rId16"/>
    <p:sldId id="1229" r:id="rId17"/>
    <p:sldId id="1217" r:id="rId18"/>
    <p:sldId id="1233" r:id="rId19"/>
    <p:sldId id="1234" r:id="rId20"/>
    <p:sldId id="1232" r:id="rId21"/>
    <p:sldId id="1230" r:id="rId22"/>
    <p:sldId id="1235" r:id="rId23"/>
    <p:sldId id="1236" r:id="rId24"/>
    <p:sldId id="972" r:id="rId25"/>
    <p:sldId id="1215" r:id="rId26"/>
    <p:sldId id="119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840A"/>
    <a:srgbClr val="505E08"/>
    <a:srgbClr val="242B04"/>
    <a:srgbClr val="313A06"/>
    <a:srgbClr val="0A4452"/>
    <a:srgbClr val="2252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703" autoAdjust="0"/>
  </p:normalViewPr>
  <p:slideViewPr>
    <p:cSldViewPr snapToGrid="0" snapToObjects="1">
      <p:cViewPr>
        <p:scale>
          <a:sx n="100" d="100"/>
          <a:sy n="100" d="100"/>
        </p:scale>
        <p:origin x="-170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4/28/19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Sunday, April 28, 19</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Sunday, April 28, 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Sunday, April 28, 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Sunday, April 28, 19</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Sunday, April 28, 19</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Sunday, April 28, 19</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Sunday, April 28, 19</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Sunday, April 28, 19</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Sunday, April 28, 19</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Sunday, April 28, 19</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Sunday, April 28, 19</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Sunday, April 28, 19</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t>Joy of the Resurrection</a:t>
            </a:r>
            <a:endParaRPr lang="en-US" sz="4000" b="1" dirty="0"/>
          </a:p>
        </p:txBody>
      </p:sp>
      <p:sp>
        <p:nvSpPr>
          <p:cNvPr id="3" name="Subtitle 2"/>
          <p:cNvSpPr>
            <a:spLocks noGrp="1"/>
          </p:cNvSpPr>
          <p:nvPr>
            <p:ph type="subTitle" idx="1"/>
          </p:nvPr>
        </p:nvSpPr>
        <p:spPr>
          <a:xfrm>
            <a:off x="2133600" y="3375490"/>
            <a:ext cx="6172200" cy="879009"/>
          </a:xfrm>
        </p:spPr>
        <p:txBody>
          <a:bodyPr>
            <a:noAutofit/>
          </a:bodyPr>
          <a:lstStyle/>
          <a:p>
            <a:r>
              <a:rPr lang="en-US" sz="3200" dirty="0" smtClean="0"/>
              <a:t>Gone Fishing</a:t>
            </a:r>
            <a:endParaRPr lang="en-US" sz="3200" dirty="0">
              <a:effectLst/>
            </a:endParaRPr>
          </a:p>
        </p:txBody>
      </p:sp>
    </p:spTree>
    <p:extLst>
      <p:ext uri="{BB962C8B-B14F-4D97-AF65-F5344CB8AC3E}">
        <p14:creationId xmlns:p14="http://schemas.microsoft.com/office/powerpoint/2010/main" val="7117831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100" y="2908300"/>
            <a:ext cx="4597758" cy="646331"/>
          </a:xfrm>
          <a:prstGeom prst="rect">
            <a:avLst/>
          </a:prstGeom>
          <a:noFill/>
        </p:spPr>
        <p:txBody>
          <a:bodyPr wrap="none" rtlCol="0">
            <a:spAutoFit/>
          </a:bodyPr>
          <a:lstStyle/>
          <a:p>
            <a:r>
              <a:rPr lang="en-US" sz="3600" dirty="0" smtClean="0">
                <a:latin typeface="Helvetica"/>
                <a:cs typeface="Helvetica"/>
              </a:rPr>
              <a:t>Fishing with Jesus. </a:t>
            </a:r>
            <a:r>
              <a:rPr lang="en-US" sz="3600" dirty="0" smtClean="0">
                <a:latin typeface="Helvetica"/>
                <a:cs typeface="Helvetica"/>
              </a:rPr>
              <a:t>. .</a:t>
            </a:r>
            <a:endParaRPr lang="en-US" sz="3600" dirty="0">
              <a:latin typeface="Helvetica"/>
              <a:cs typeface="Helvetica"/>
            </a:endParaRPr>
          </a:p>
        </p:txBody>
      </p:sp>
    </p:spTree>
    <p:extLst>
      <p:ext uri="{BB962C8B-B14F-4D97-AF65-F5344CB8AC3E}">
        <p14:creationId xmlns:p14="http://schemas.microsoft.com/office/powerpoint/2010/main" val="20260307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400" y="1270000"/>
            <a:ext cx="7988300" cy="4385816"/>
          </a:xfrm>
          <a:prstGeom prst="rect">
            <a:avLst/>
          </a:prstGeom>
        </p:spPr>
        <p:txBody>
          <a:bodyPr wrap="square">
            <a:spAutoFit/>
          </a:bodyPr>
          <a:lstStyle/>
          <a:p>
            <a:pPr>
              <a:spcAft>
                <a:spcPts val="600"/>
              </a:spcAft>
            </a:pPr>
            <a:r>
              <a:rPr lang="en-US" sz="2400" b="1" baseline="30000" dirty="0">
                <a:latin typeface="Helvetica"/>
                <a:cs typeface="Helvetica"/>
              </a:rPr>
              <a:t>4 </a:t>
            </a:r>
            <a:r>
              <a:rPr lang="en-US" sz="2400" dirty="0">
                <a:latin typeface="Helvetica"/>
                <a:cs typeface="Helvetica"/>
              </a:rPr>
              <a:t>Early in the morning, Jesus stood on the shore, but the disciples did not realize that it was Jesus.</a:t>
            </a:r>
          </a:p>
          <a:p>
            <a:pPr>
              <a:spcAft>
                <a:spcPts val="600"/>
              </a:spcAft>
            </a:pPr>
            <a:r>
              <a:rPr lang="en-US" sz="2400" b="1" baseline="30000" dirty="0">
                <a:latin typeface="Helvetica"/>
                <a:cs typeface="Helvetica"/>
              </a:rPr>
              <a:t>5</a:t>
            </a:r>
            <a:r>
              <a:rPr lang="en-US" sz="2400" b="1" dirty="0">
                <a:latin typeface="Helvetica"/>
                <a:cs typeface="Helvetica"/>
              </a:rPr>
              <a:t> </a:t>
            </a:r>
            <a:r>
              <a:rPr lang="en-US" sz="2400" dirty="0">
                <a:latin typeface="Helvetica"/>
                <a:cs typeface="Helvetica"/>
              </a:rPr>
              <a:t>He called out to them, “Friends, haven’t you any fish?”</a:t>
            </a:r>
          </a:p>
          <a:p>
            <a:pPr>
              <a:spcAft>
                <a:spcPts val="600"/>
              </a:spcAft>
            </a:pPr>
            <a:r>
              <a:rPr lang="en-US" sz="2400" dirty="0">
                <a:latin typeface="Helvetica"/>
                <a:cs typeface="Helvetica"/>
              </a:rPr>
              <a:t>“No,” they answered.</a:t>
            </a:r>
          </a:p>
          <a:p>
            <a:r>
              <a:rPr lang="en-US" sz="2400" b="1" baseline="30000" dirty="0">
                <a:latin typeface="Helvetica"/>
                <a:cs typeface="Helvetica"/>
              </a:rPr>
              <a:t>6</a:t>
            </a:r>
            <a:r>
              <a:rPr lang="en-US" sz="2400" b="1" dirty="0">
                <a:latin typeface="Helvetica"/>
                <a:cs typeface="Helvetica"/>
              </a:rPr>
              <a:t> </a:t>
            </a:r>
            <a:r>
              <a:rPr lang="en-US" sz="2400" dirty="0">
                <a:latin typeface="Helvetica"/>
                <a:cs typeface="Helvetica"/>
              </a:rPr>
              <a:t>He said, </a:t>
            </a:r>
            <a:r>
              <a:rPr lang="en-US" sz="2400" dirty="0">
                <a:solidFill>
                  <a:srgbClr val="FFFF00"/>
                </a:solidFill>
                <a:latin typeface="Helvetica"/>
                <a:cs typeface="Helvetica"/>
              </a:rPr>
              <a:t>“Throw your net on the right side of the boat and you will find some.” </a:t>
            </a:r>
            <a:r>
              <a:rPr lang="en-US" sz="2400" dirty="0">
                <a:latin typeface="Helvetica"/>
                <a:cs typeface="Helvetica"/>
              </a:rPr>
              <a:t>When they did, they were unable to haul the net in because of the large number of fish.</a:t>
            </a:r>
          </a:p>
          <a:p>
            <a:r>
              <a:rPr lang="en-US" sz="2400" b="1" baseline="30000" dirty="0" smtClean="0">
                <a:latin typeface="Helvetica"/>
                <a:cs typeface="Helvetica"/>
              </a:rPr>
              <a:t>7</a:t>
            </a:r>
            <a:r>
              <a:rPr lang="en-US" sz="2400" b="1" dirty="0">
                <a:latin typeface="Helvetica"/>
                <a:cs typeface="Helvetica"/>
              </a:rPr>
              <a:t> </a:t>
            </a:r>
            <a:r>
              <a:rPr lang="en-US" sz="2400" dirty="0">
                <a:latin typeface="Helvetica"/>
                <a:cs typeface="Helvetica"/>
              </a:rPr>
              <a:t>Then the disciple whom Jesus loved said to Peter, “It is the Lord!” As soon as Simon Peter heard him say, “It is the Lord,” he wrapped his outer garment around him (for he had taken it off) and jumped into the water. </a:t>
            </a:r>
          </a:p>
        </p:txBody>
      </p:sp>
    </p:spTree>
    <p:extLst>
      <p:ext uri="{BB962C8B-B14F-4D97-AF65-F5344CB8AC3E}">
        <p14:creationId xmlns:p14="http://schemas.microsoft.com/office/powerpoint/2010/main" val="15284042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0" y="381000"/>
            <a:ext cx="8229600" cy="6172200"/>
          </a:xfrm>
          <a:prstGeom prst="rect">
            <a:avLst/>
          </a:prstGeom>
        </p:spPr>
      </p:pic>
    </p:spTree>
    <p:extLst>
      <p:ext uri="{BB962C8B-B14F-4D97-AF65-F5344CB8AC3E}">
        <p14:creationId xmlns:p14="http://schemas.microsoft.com/office/powerpoint/2010/main" val="74127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28700"/>
            <a:ext cx="9144000" cy="4777740"/>
          </a:xfrm>
          <a:prstGeom prst="rect">
            <a:avLst/>
          </a:prstGeom>
        </p:spPr>
      </p:pic>
    </p:spTree>
    <p:extLst>
      <p:ext uri="{BB962C8B-B14F-4D97-AF65-F5344CB8AC3E}">
        <p14:creationId xmlns:p14="http://schemas.microsoft.com/office/powerpoint/2010/main" val="850119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100" y="2908300"/>
            <a:ext cx="4418547" cy="646331"/>
          </a:xfrm>
          <a:prstGeom prst="rect">
            <a:avLst/>
          </a:prstGeom>
          <a:noFill/>
        </p:spPr>
        <p:txBody>
          <a:bodyPr wrap="none" rtlCol="0">
            <a:spAutoFit/>
          </a:bodyPr>
          <a:lstStyle/>
          <a:p>
            <a:r>
              <a:rPr lang="en-US" sz="3600" dirty="0" smtClean="0">
                <a:latin typeface="Helvetica"/>
                <a:cs typeface="Helvetica"/>
              </a:rPr>
              <a:t>Eating with Jesus. </a:t>
            </a:r>
            <a:r>
              <a:rPr lang="en-US" sz="3600" dirty="0" smtClean="0">
                <a:latin typeface="Helvetica"/>
                <a:cs typeface="Helvetica"/>
              </a:rPr>
              <a:t>. .</a:t>
            </a:r>
            <a:endParaRPr lang="en-US" sz="3600" dirty="0">
              <a:latin typeface="Helvetica"/>
              <a:cs typeface="Helvetica"/>
            </a:endParaRPr>
          </a:p>
        </p:txBody>
      </p:sp>
    </p:spTree>
    <p:extLst>
      <p:ext uri="{BB962C8B-B14F-4D97-AF65-F5344CB8AC3E}">
        <p14:creationId xmlns:p14="http://schemas.microsoft.com/office/powerpoint/2010/main" val="25758134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400" y="1714500"/>
            <a:ext cx="7988300" cy="3046988"/>
          </a:xfrm>
          <a:prstGeom prst="rect">
            <a:avLst/>
          </a:prstGeom>
        </p:spPr>
        <p:txBody>
          <a:bodyPr wrap="square">
            <a:spAutoFit/>
          </a:bodyPr>
          <a:lstStyle/>
          <a:p>
            <a:r>
              <a:rPr lang="en-US" sz="2400" b="1" baseline="30000" dirty="0" smtClean="0">
                <a:latin typeface="Helvetica"/>
                <a:cs typeface="Helvetica"/>
              </a:rPr>
              <a:t>8</a:t>
            </a:r>
            <a:r>
              <a:rPr lang="en-US" sz="2400" b="1" dirty="0">
                <a:latin typeface="Helvetica"/>
                <a:cs typeface="Helvetica"/>
              </a:rPr>
              <a:t> </a:t>
            </a:r>
            <a:r>
              <a:rPr lang="en-US" sz="2400" dirty="0">
                <a:latin typeface="Helvetica"/>
                <a:cs typeface="Helvetica"/>
              </a:rPr>
              <a:t>The other disciples followed in the boat, towing the net full of fish, for they were not far from shore, about a hundred yards</a:t>
            </a:r>
            <a:r>
              <a:rPr lang="en-US" sz="2400" dirty="0" smtClean="0">
                <a:latin typeface="Helvetica"/>
                <a:cs typeface="Helvetica"/>
              </a:rPr>
              <a:t>. </a:t>
            </a:r>
            <a:r>
              <a:rPr lang="en-US" sz="2400" b="1" baseline="30000" dirty="0">
                <a:latin typeface="Helvetica"/>
                <a:cs typeface="Helvetica"/>
              </a:rPr>
              <a:t>9</a:t>
            </a:r>
            <a:r>
              <a:rPr lang="en-US" sz="2400" b="1" dirty="0">
                <a:latin typeface="Helvetica"/>
                <a:cs typeface="Helvetica"/>
              </a:rPr>
              <a:t> </a:t>
            </a:r>
            <a:r>
              <a:rPr lang="en-US" sz="2400" dirty="0">
                <a:latin typeface="Helvetica"/>
                <a:cs typeface="Helvetica"/>
              </a:rPr>
              <a:t>When they landed, they saw a fire of burning coals there with fish on it, and some bread.</a:t>
            </a:r>
          </a:p>
          <a:p>
            <a:r>
              <a:rPr lang="en-US" sz="2400" b="1" baseline="30000" dirty="0">
                <a:latin typeface="Helvetica"/>
                <a:cs typeface="Helvetica"/>
              </a:rPr>
              <a:t>10</a:t>
            </a:r>
            <a:r>
              <a:rPr lang="en-US" sz="2400" b="1" dirty="0">
                <a:latin typeface="Helvetica"/>
                <a:cs typeface="Helvetica"/>
              </a:rPr>
              <a:t> </a:t>
            </a:r>
            <a:r>
              <a:rPr lang="en-US" sz="2400" dirty="0">
                <a:latin typeface="Helvetica"/>
                <a:cs typeface="Helvetica"/>
              </a:rPr>
              <a:t>Jesus said to them, </a:t>
            </a:r>
            <a:r>
              <a:rPr lang="en-US" sz="2400" dirty="0">
                <a:solidFill>
                  <a:srgbClr val="FFFF00"/>
                </a:solidFill>
                <a:latin typeface="Helvetica"/>
                <a:cs typeface="Helvetica"/>
              </a:rPr>
              <a:t>“Bring some of the fish you have just caught.”</a:t>
            </a:r>
            <a:r>
              <a:rPr lang="en-US" sz="2400" dirty="0">
                <a:latin typeface="Helvetica"/>
                <a:cs typeface="Helvetica"/>
              </a:rPr>
              <a:t> </a:t>
            </a:r>
            <a:r>
              <a:rPr lang="en-US" sz="2400" b="1" baseline="30000" dirty="0">
                <a:latin typeface="Helvetica"/>
                <a:cs typeface="Helvetica"/>
              </a:rPr>
              <a:t>11</a:t>
            </a:r>
            <a:r>
              <a:rPr lang="en-US" sz="2400" b="1" dirty="0">
                <a:latin typeface="Helvetica"/>
                <a:cs typeface="Helvetica"/>
              </a:rPr>
              <a:t> </a:t>
            </a:r>
            <a:r>
              <a:rPr lang="en-US" sz="2400" dirty="0">
                <a:latin typeface="Helvetica"/>
                <a:cs typeface="Helvetica"/>
              </a:rPr>
              <a:t>So Simon Peter climbed back into the boat and dragged the net ashore. It was full of large fish, </a:t>
            </a:r>
            <a:r>
              <a:rPr lang="en-US" sz="2400" dirty="0">
                <a:solidFill>
                  <a:srgbClr val="FFFF00"/>
                </a:solidFill>
                <a:latin typeface="Helvetica"/>
                <a:cs typeface="Helvetica"/>
              </a:rPr>
              <a:t>153</a:t>
            </a:r>
            <a:r>
              <a:rPr lang="en-US" sz="2400" dirty="0">
                <a:latin typeface="Helvetica"/>
                <a:cs typeface="Helvetica"/>
              </a:rPr>
              <a:t>, but even with so many </a:t>
            </a:r>
            <a:r>
              <a:rPr lang="en-US" sz="2400" dirty="0">
                <a:solidFill>
                  <a:srgbClr val="FFFF00"/>
                </a:solidFill>
                <a:latin typeface="Helvetica"/>
                <a:cs typeface="Helvetica"/>
              </a:rPr>
              <a:t>the net was not torn</a:t>
            </a:r>
            <a:r>
              <a:rPr lang="en-US" sz="2400" dirty="0">
                <a:latin typeface="Helvetica"/>
                <a:cs typeface="Helvetica"/>
              </a:rPr>
              <a:t>. </a:t>
            </a:r>
          </a:p>
        </p:txBody>
      </p:sp>
    </p:spTree>
    <p:extLst>
      <p:ext uri="{BB962C8B-B14F-4D97-AF65-F5344CB8AC3E}">
        <p14:creationId xmlns:p14="http://schemas.microsoft.com/office/powerpoint/2010/main" val="34309498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17974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8800" y="2110043"/>
            <a:ext cx="8280400" cy="2308324"/>
          </a:xfrm>
          <a:prstGeom prst="rect">
            <a:avLst/>
          </a:prstGeom>
        </p:spPr>
        <p:txBody>
          <a:bodyPr wrap="square">
            <a:spAutoFit/>
          </a:bodyPr>
          <a:lstStyle/>
          <a:p>
            <a:r>
              <a:rPr lang="en-US" sz="2400" b="1" baseline="30000" dirty="0">
                <a:latin typeface="Helvetica"/>
                <a:cs typeface="Helvetica"/>
              </a:rPr>
              <a:t>12 </a:t>
            </a:r>
            <a:r>
              <a:rPr lang="en-US" sz="2400" dirty="0">
                <a:latin typeface="Helvetica"/>
                <a:cs typeface="Helvetica"/>
              </a:rPr>
              <a:t>Jesus said to them, “Come and have breakfast.” None of the disciples dared ask him, “Who are you?” They knew it was the Lord. </a:t>
            </a:r>
            <a:r>
              <a:rPr lang="en-US" sz="2400" b="1" baseline="30000" dirty="0">
                <a:latin typeface="Helvetica"/>
                <a:cs typeface="Helvetica"/>
              </a:rPr>
              <a:t>13</a:t>
            </a:r>
            <a:r>
              <a:rPr lang="en-US" sz="2400" b="1" dirty="0">
                <a:latin typeface="Helvetica"/>
                <a:cs typeface="Helvetica"/>
              </a:rPr>
              <a:t> </a:t>
            </a:r>
            <a:r>
              <a:rPr lang="en-US" sz="2400" dirty="0">
                <a:latin typeface="Helvetica"/>
                <a:cs typeface="Helvetica"/>
              </a:rPr>
              <a:t>Jesus came, </a:t>
            </a:r>
            <a:r>
              <a:rPr lang="en-US" sz="2400" dirty="0">
                <a:solidFill>
                  <a:srgbClr val="FFFF00"/>
                </a:solidFill>
                <a:latin typeface="Helvetica"/>
                <a:cs typeface="Helvetica"/>
              </a:rPr>
              <a:t>took the bread and gave it to them, and did the same with the fish. </a:t>
            </a:r>
            <a:r>
              <a:rPr lang="en-US" sz="2400" b="1" baseline="30000" dirty="0">
                <a:latin typeface="Helvetica"/>
                <a:cs typeface="Helvetica"/>
              </a:rPr>
              <a:t>14</a:t>
            </a:r>
            <a:r>
              <a:rPr lang="en-US" sz="2400" b="1" dirty="0">
                <a:latin typeface="Helvetica"/>
                <a:cs typeface="Helvetica"/>
              </a:rPr>
              <a:t> </a:t>
            </a:r>
            <a:r>
              <a:rPr lang="en-US" sz="2400" dirty="0">
                <a:latin typeface="Helvetica"/>
                <a:cs typeface="Helvetica"/>
              </a:rPr>
              <a:t>This was now the third time Jesus appeared to his disciples after he was raised from the dead</a:t>
            </a:r>
            <a:r>
              <a:rPr lang="en-US" sz="2400" dirty="0" smtClean="0">
                <a:latin typeface="Helvetica"/>
                <a:cs typeface="Helvetica"/>
              </a:rPr>
              <a:t>.</a:t>
            </a:r>
            <a:endParaRPr lang="en-US" sz="2400" dirty="0">
              <a:latin typeface="Helvetica"/>
              <a:cs typeface="Helvetica"/>
            </a:endParaRPr>
          </a:p>
        </p:txBody>
      </p:sp>
    </p:spTree>
    <p:extLst>
      <p:ext uri="{BB962C8B-B14F-4D97-AF65-F5344CB8AC3E}">
        <p14:creationId xmlns:p14="http://schemas.microsoft.com/office/powerpoint/2010/main" val="32434983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028700"/>
            <a:ext cx="9144000" cy="4777740"/>
          </a:xfrm>
          <a:prstGeom prst="rect">
            <a:avLst/>
          </a:prstGeom>
        </p:spPr>
      </p:pic>
    </p:spTree>
    <p:extLst>
      <p:ext uri="{BB962C8B-B14F-4D97-AF65-F5344CB8AC3E}">
        <p14:creationId xmlns:p14="http://schemas.microsoft.com/office/powerpoint/2010/main" val="1167072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73200" y="330200"/>
            <a:ext cx="6210300" cy="6210300"/>
          </a:xfrm>
          <a:prstGeom prst="rect">
            <a:avLst/>
          </a:prstGeom>
        </p:spPr>
      </p:pic>
    </p:spTree>
    <p:extLst>
      <p:ext uri="{BB962C8B-B14F-4D97-AF65-F5344CB8AC3E}">
        <p14:creationId xmlns:p14="http://schemas.microsoft.com/office/powerpoint/2010/main" val="37855004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7000" y="368300"/>
            <a:ext cx="6350000" cy="6108700"/>
          </a:xfrm>
          <a:prstGeom prst="rect">
            <a:avLst/>
          </a:prstGeom>
        </p:spPr>
      </p:pic>
    </p:spTree>
    <p:extLst>
      <p:ext uri="{BB962C8B-B14F-4D97-AF65-F5344CB8AC3E}">
        <p14:creationId xmlns:p14="http://schemas.microsoft.com/office/powerpoint/2010/main" val="20165680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100" y="2908300"/>
            <a:ext cx="5265234" cy="646331"/>
          </a:xfrm>
          <a:prstGeom prst="rect">
            <a:avLst/>
          </a:prstGeom>
          <a:noFill/>
        </p:spPr>
        <p:txBody>
          <a:bodyPr wrap="none" rtlCol="0">
            <a:spAutoFit/>
          </a:bodyPr>
          <a:lstStyle/>
          <a:p>
            <a:r>
              <a:rPr lang="en-US" sz="3600" dirty="0" smtClean="0">
                <a:latin typeface="Helvetica"/>
                <a:cs typeface="Helvetica"/>
              </a:rPr>
              <a:t>Interacting with Jesus. </a:t>
            </a:r>
            <a:r>
              <a:rPr lang="en-US" sz="3600" dirty="0" smtClean="0">
                <a:latin typeface="Helvetica"/>
                <a:cs typeface="Helvetica"/>
              </a:rPr>
              <a:t>. .</a:t>
            </a:r>
            <a:endParaRPr lang="en-US" sz="3600" dirty="0">
              <a:latin typeface="Helvetica"/>
              <a:cs typeface="Helvetica"/>
            </a:endParaRPr>
          </a:p>
        </p:txBody>
      </p:sp>
    </p:spTree>
    <p:extLst>
      <p:ext uri="{BB962C8B-B14F-4D97-AF65-F5344CB8AC3E}">
        <p14:creationId xmlns:p14="http://schemas.microsoft.com/office/powerpoint/2010/main" val="25260245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8800" y="854281"/>
            <a:ext cx="8280400" cy="5262979"/>
          </a:xfrm>
          <a:prstGeom prst="rect">
            <a:avLst/>
          </a:prstGeom>
        </p:spPr>
        <p:txBody>
          <a:bodyPr wrap="square">
            <a:spAutoFit/>
          </a:bodyPr>
          <a:lstStyle/>
          <a:p>
            <a:r>
              <a:rPr lang="en-US" sz="2400" b="1" baseline="30000" dirty="0" smtClean="0">
                <a:latin typeface="Helvetica"/>
                <a:cs typeface="Helvetica"/>
              </a:rPr>
              <a:t>15</a:t>
            </a:r>
            <a:r>
              <a:rPr lang="en-US" sz="2400" b="1" baseline="30000" dirty="0">
                <a:latin typeface="Helvetica"/>
                <a:cs typeface="Helvetica"/>
              </a:rPr>
              <a:t> </a:t>
            </a:r>
            <a:r>
              <a:rPr lang="en-US" sz="2400" dirty="0">
                <a:latin typeface="Helvetica"/>
                <a:cs typeface="Helvetica"/>
              </a:rPr>
              <a:t>When they had finished eating, Jesus said to Simon Peter, “Simon son of John, </a:t>
            </a:r>
            <a:r>
              <a:rPr lang="en-US" sz="2400" dirty="0">
                <a:solidFill>
                  <a:srgbClr val="FFFF00"/>
                </a:solidFill>
                <a:latin typeface="Helvetica"/>
                <a:cs typeface="Helvetica"/>
              </a:rPr>
              <a:t>do you love me more than these?</a:t>
            </a:r>
            <a:r>
              <a:rPr lang="en-US" sz="2400" dirty="0">
                <a:latin typeface="Helvetica"/>
                <a:cs typeface="Helvetica"/>
              </a:rPr>
              <a:t>”</a:t>
            </a:r>
          </a:p>
          <a:p>
            <a:r>
              <a:rPr lang="en-US" sz="2400" dirty="0">
                <a:latin typeface="Helvetica"/>
                <a:cs typeface="Helvetica"/>
              </a:rPr>
              <a:t>“Yes, Lord,” he said, “</a:t>
            </a:r>
            <a:r>
              <a:rPr lang="en-US" sz="2400" dirty="0">
                <a:solidFill>
                  <a:srgbClr val="FFFF00"/>
                </a:solidFill>
                <a:latin typeface="Helvetica"/>
                <a:cs typeface="Helvetica"/>
              </a:rPr>
              <a:t>you know that I love you</a:t>
            </a:r>
            <a:r>
              <a:rPr lang="en-US" sz="2400" dirty="0">
                <a:latin typeface="Helvetica"/>
                <a:cs typeface="Helvetica"/>
              </a:rPr>
              <a:t>.”</a:t>
            </a:r>
          </a:p>
          <a:p>
            <a:r>
              <a:rPr lang="en-US" sz="2400" dirty="0">
                <a:latin typeface="Helvetica"/>
                <a:cs typeface="Helvetica"/>
              </a:rPr>
              <a:t>Jesus said, “Feed my lambs.</a:t>
            </a:r>
            <a:r>
              <a:rPr lang="en-US" sz="2400" dirty="0" smtClean="0">
                <a:latin typeface="Helvetica"/>
                <a:cs typeface="Helvetica"/>
              </a:rPr>
              <a:t>”</a:t>
            </a:r>
          </a:p>
          <a:p>
            <a:r>
              <a:rPr lang="en-US" sz="2400" b="1" baseline="30000" dirty="0">
                <a:latin typeface="Helvetica"/>
                <a:cs typeface="Helvetica"/>
              </a:rPr>
              <a:t>16</a:t>
            </a:r>
            <a:r>
              <a:rPr lang="en-US" sz="2400" b="1" dirty="0">
                <a:latin typeface="Helvetica"/>
                <a:cs typeface="Helvetica"/>
              </a:rPr>
              <a:t> </a:t>
            </a:r>
            <a:r>
              <a:rPr lang="en-US" sz="2400" dirty="0">
                <a:latin typeface="Helvetica"/>
                <a:cs typeface="Helvetica"/>
              </a:rPr>
              <a:t>Again Jesus said, “Simon son of John, </a:t>
            </a:r>
            <a:r>
              <a:rPr lang="en-US" sz="2400" dirty="0">
                <a:solidFill>
                  <a:srgbClr val="FFFF00"/>
                </a:solidFill>
                <a:latin typeface="Helvetica"/>
                <a:cs typeface="Helvetica"/>
              </a:rPr>
              <a:t>do you love me</a:t>
            </a:r>
            <a:r>
              <a:rPr lang="en-US" sz="2400" dirty="0">
                <a:latin typeface="Helvetica"/>
                <a:cs typeface="Helvetica"/>
              </a:rPr>
              <a:t>?”</a:t>
            </a:r>
          </a:p>
          <a:p>
            <a:r>
              <a:rPr lang="en-US" sz="2400" dirty="0">
                <a:latin typeface="Helvetica"/>
                <a:cs typeface="Helvetica"/>
              </a:rPr>
              <a:t>He answered, “Yes, Lord, you know that </a:t>
            </a:r>
            <a:r>
              <a:rPr lang="en-US" sz="2400" dirty="0">
                <a:solidFill>
                  <a:srgbClr val="FFFF00"/>
                </a:solidFill>
                <a:latin typeface="Helvetica"/>
                <a:cs typeface="Helvetica"/>
              </a:rPr>
              <a:t>I love you</a:t>
            </a:r>
            <a:r>
              <a:rPr lang="en-US" sz="2400" dirty="0">
                <a:latin typeface="Helvetica"/>
                <a:cs typeface="Helvetica"/>
              </a:rPr>
              <a:t>.”</a:t>
            </a:r>
          </a:p>
          <a:p>
            <a:r>
              <a:rPr lang="en-US" sz="2400" dirty="0">
                <a:latin typeface="Helvetica"/>
                <a:cs typeface="Helvetica"/>
              </a:rPr>
              <a:t>Jesus said, “Take care of my sheep.”</a:t>
            </a:r>
          </a:p>
          <a:p>
            <a:r>
              <a:rPr lang="en-US" sz="2400" b="1" baseline="30000" dirty="0">
                <a:latin typeface="Helvetica"/>
                <a:cs typeface="Helvetica"/>
              </a:rPr>
              <a:t>17</a:t>
            </a:r>
            <a:r>
              <a:rPr lang="en-US" sz="2400" b="1" dirty="0">
                <a:latin typeface="Helvetica"/>
                <a:cs typeface="Helvetica"/>
              </a:rPr>
              <a:t> </a:t>
            </a:r>
            <a:r>
              <a:rPr lang="en-US" sz="2400" dirty="0">
                <a:latin typeface="Helvetica"/>
                <a:cs typeface="Helvetica"/>
              </a:rPr>
              <a:t>The third time he said to him, “Simon son of John, do you love me?”</a:t>
            </a:r>
          </a:p>
          <a:p>
            <a:r>
              <a:rPr lang="en-US" sz="2400" dirty="0">
                <a:latin typeface="Helvetica"/>
                <a:cs typeface="Helvetica"/>
              </a:rPr>
              <a:t>Peter was hurt because Jesus asked him the third time, “</a:t>
            </a:r>
            <a:r>
              <a:rPr lang="en-US" sz="2400" dirty="0">
                <a:solidFill>
                  <a:srgbClr val="FFFF00"/>
                </a:solidFill>
                <a:latin typeface="Helvetica"/>
                <a:cs typeface="Helvetica"/>
              </a:rPr>
              <a:t>Do you love me</a:t>
            </a:r>
            <a:r>
              <a:rPr lang="en-US" sz="2400" dirty="0">
                <a:latin typeface="Helvetica"/>
                <a:cs typeface="Helvetica"/>
              </a:rPr>
              <a:t>?” He said, “Lord, you know all things; </a:t>
            </a:r>
            <a:r>
              <a:rPr lang="en-US" sz="2400" dirty="0">
                <a:solidFill>
                  <a:srgbClr val="FFFF00"/>
                </a:solidFill>
                <a:latin typeface="Helvetica"/>
                <a:cs typeface="Helvetica"/>
              </a:rPr>
              <a:t>you know that I love you.</a:t>
            </a:r>
            <a:r>
              <a:rPr lang="en-US" sz="2400" dirty="0">
                <a:latin typeface="Helvetica"/>
                <a:cs typeface="Helvetica"/>
              </a:rPr>
              <a:t>”</a:t>
            </a:r>
          </a:p>
          <a:p>
            <a:r>
              <a:rPr lang="en-US" sz="2400" dirty="0">
                <a:latin typeface="Helvetica"/>
                <a:cs typeface="Helvetica"/>
              </a:rPr>
              <a:t>Jesus said, “Feed my sheep. </a:t>
            </a:r>
            <a:endParaRPr lang="en-US" sz="2400" dirty="0">
              <a:latin typeface="Helvetica"/>
              <a:cs typeface="Helvetica"/>
            </a:endParaRPr>
          </a:p>
        </p:txBody>
      </p:sp>
    </p:spTree>
    <p:extLst>
      <p:ext uri="{BB962C8B-B14F-4D97-AF65-F5344CB8AC3E}">
        <p14:creationId xmlns:p14="http://schemas.microsoft.com/office/powerpoint/2010/main" val="10651016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2800" y="2349500"/>
            <a:ext cx="3942105" cy="2477601"/>
          </a:xfrm>
          <a:prstGeom prst="rect">
            <a:avLst/>
          </a:prstGeom>
          <a:noFill/>
        </p:spPr>
        <p:txBody>
          <a:bodyPr wrap="none" rtlCol="0">
            <a:spAutoFit/>
          </a:bodyPr>
          <a:lstStyle/>
          <a:p>
            <a:pPr marL="285750" indent="-285750">
              <a:spcAft>
                <a:spcPts val="600"/>
              </a:spcAft>
              <a:buFont typeface="Wingdings" charset="2"/>
              <a:buChar char="Ø"/>
            </a:pPr>
            <a:r>
              <a:rPr lang="en-US" sz="2800" dirty="0" smtClean="0">
                <a:latin typeface="Helvetica"/>
                <a:cs typeface="Helvetica"/>
              </a:rPr>
              <a:t> Reaches out to Peter</a:t>
            </a:r>
          </a:p>
          <a:p>
            <a:pPr>
              <a:spcAft>
                <a:spcPts val="600"/>
              </a:spcAft>
            </a:pPr>
            <a:endParaRPr lang="en-US" sz="2800" dirty="0">
              <a:latin typeface="Helvetica"/>
              <a:cs typeface="Helvetica"/>
            </a:endParaRPr>
          </a:p>
          <a:p>
            <a:pPr marL="285750" indent="-285750">
              <a:spcAft>
                <a:spcPts val="600"/>
              </a:spcAft>
              <a:buFont typeface="Wingdings" charset="2"/>
              <a:buChar char="Ø"/>
            </a:pPr>
            <a:r>
              <a:rPr lang="en-US" sz="2800" dirty="0" smtClean="0">
                <a:latin typeface="Helvetica"/>
                <a:cs typeface="Helvetica"/>
              </a:rPr>
              <a:t> Restores Peter</a:t>
            </a:r>
          </a:p>
          <a:p>
            <a:pPr marL="285750" indent="-285750">
              <a:buFont typeface="Wingdings" charset="2"/>
              <a:buChar char="Ø"/>
            </a:pPr>
            <a:endParaRPr lang="en-US" sz="2800" dirty="0">
              <a:latin typeface="Helvetica"/>
              <a:cs typeface="Helvetica"/>
            </a:endParaRPr>
          </a:p>
          <a:p>
            <a:pPr marL="285750" indent="-285750">
              <a:buFont typeface="Wingdings" charset="2"/>
              <a:buChar char="Ø"/>
            </a:pPr>
            <a:r>
              <a:rPr lang="en-US" sz="2800" dirty="0" smtClean="0">
                <a:latin typeface="Helvetica"/>
                <a:cs typeface="Helvetica"/>
              </a:rPr>
              <a:t> Commissions Peter</a:t>
            </a:r>
            <a:endParaRPr lang="en-US" sz="2800" dirty="0">
              <a:latin typeface="Helvetica"/>
              <a:cs typeface="Helvetica"/>
            </a:endParaRPr>
          </a:p>
        </p:txBody>
      </p:sp>
      <p:sp>
        <p:nvSpPr>
          <p:cNvPr id="3" name="TextBox 2"/>
          <p:cNvSpPr txBox="1"/>
          <p:nvPr/>
        </p:nvSpPr>
        <p:spPr>
          <a:xfrm>
            <a:off x="1295400" y="901124"/>
            <a:ext cx="1518940" cy="646331"/>
          </a:xfrm>
          <a:prstGeom prst="rect">
            <a:avLst/>
          </a:prstGeom>
          <a:noFill/>
        </p:spPr>
        <p:txBody>
          <a:bodyPr wrap="none" rtlCol="0">
            <a:spAutoFit/>
          </a:bodyPr>
          <a:lstStyle/>
          <a:p>
            <a:r>
              <a:rPr lang="en-US" sz="3600" dirty="0" smtClean="0">
                <a:latin typeface="Helvetica"/>
                <a:cs typeface="Helvetica"/>
              </a:rPr>
              <a:t>Jesus:</a:t>
            </a:r>
            <a:r>
              <a:rPr lang="en-US" sz="3200" dirty="0" smtClean="0">
                <a:latin typeface="Helvetica"/>
                <a:cs typeface="Helvetica"/>
              </a:rPr>
              <a:t> </a:t>
            </a:r>
            <a:endParaRPr lang="en-US" sz="3200" dirty="0">
              <a:latin typeface="Helvetica"/>
              <a:cs typeface="Helvetica"/>
            </a:endParaRPr>
          </a:p>
        </p:txBody>
      </p:sp>
    </p:spTree>
    <p:extLst>
      <p:ext uri="{BB962C8B-B14F-4D97-AF65-F5344CB8AC3E}">
        <p14:creationId xmlns:p14="http://schemas.microsoft.com/office/powerpoint/2010/main" val="956691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0900"/>
            <a:ext cx="9144000" cy="5143500"/>
          </a:xfrm>
          <a:prstGeom prst="rect">
            <a:avLst/>
          </a:prstGeom>
        </p:spPr>
      </p:pic>
    </p:spTree>
    <p:extLst>
      <p:ext uri="{BB962C8B-B14F-4D97-AF65-F5344CB8AC3E}">
        <p14:creationId xmlns:p14="http://schemas.microsoft.com/office/powerpoint/2010/main" val="32556272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5500" y="2857499"/>
            <a:ext cx="4239111" cy="646331"/>
          </a:xfrm>
          <a:prstGeom prst="rect">
            <a:avLst/>
          </a:prstGeom>
          <a:noFill/>
        </p:spPr>
        <p:txBody>
          <a:bodyPr wrap="none" rtlCol="0">
            <a:spAutoFit/>
          </a:bodyPr>
          <a:lstStyle/>
          <a:p>
            <a:r>
              <a:rPr lang="en-US" sz="3600" dirty="0" smtClean="0">
                <a:latin typeface="Helvetica"/>
                <a:cs typeface="Helvetica"/>
              </a:rPr>
              <a:t>Lesson for disciples</a:t>
            </a:r>
            <a:endParaRPr lang="en-US" sz="3600" dirty="0">
              <a:latin typeface="Helvetica"/>
              <a:cs typeface="Helvetica"/>
            </a:endParaRPr>
          </a:p>
        </p:txBody>
      </p:sp>
    </p:spTree>
    <p:extLst>
      <p:ext uri="{BB962C8B-B14F-4D97-AF65-F5344CB8AC3E}">
        <p14:creationId xmlns:p14="http://schemas.microsoft.com/office/powerpoint/2010/main" val="1361191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600" y="2661910"/>
            <a:ext cx="7226300" cy="954107"/>
          </a:xfrm>
          <a:prstGeom prst="rect">
            <a:avLst/>
          </a:prstGeom>
          <a:noFill/>
        </p:spPr>
        <p:txBody>
          <a:bodyPr wrap="square" rtlCol="0">
            <a:spAutoFit/>
          </a:bodyPr>
          <a:lstStyle/>
          <a:p>
            <a:r>
              <a:rPr lang="en-US" sz="2800" dirty="0" smtClean="0">
                <a:latin typeface="Helvetica"/>
                <a:cs typeface="Helvetica"/>
              </a:rPr>
              <a:t>Resurrection hope enables us to trust and obey.</a:t>
            </a:r>
            <a:endParaRPr lang="en-US" sz="2800" dirty="0">
              <a:latin typeface="Helvetica"/>
              <a:cs typeface="Helvetica"/>
            </a:endParaRPr>
          </a:p>
        </p:txBody>
      </p:sp>
    </p:spTree>
    <p:extLst>
      <p:ext uri="{BB962C8B-B14F-4D97-AF65-F5344CB8AC3E}">
        <p14:creationId xmlns:p14="http://schemas.microsoft.com/office/powerpoint/2010/main" val="33464931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099466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800" y="0"/>
            <a:ext cx="5486400" cy="6858000"/>
          </a:xfrm>
          <a:prstGeom prst="rect">
            <a:avLst/>
          </a:prstGeom>
        </p:spPr>
      </p:pic>
    </p:spTree>
    <p:extLst>
      <p:ext uri="{BB962C8B-B14F-4D97-AF65-F5344CB8AC3E}">
        <p14:creationId xmlns:p14="http://schemas.microsoft.com/office/powerpoint/2010/main" val="18418861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71800" y="353641"/>
            <a:ext cx="3263900" cy="6297745"/>
          </a:xfrm>
          <a:prstGeom prst="rect">
            <a:avLst/>
          </a:prstGeom>
        </p:spPr>
      </p:pic>
    </p:spTree>
    <p:extLst>
      <p:ext uri="{BB962C8B-B14F-4D97-AF65-F5344CB8AC3E}">
        <p14:creationId xmlns:p14="http://schemas.microsoft.com/office/powerpoint/2010/main" val="30918449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63600"/>
            <a:ext cx="9144000" cy="5129784"/>
          </a:xfrm>
          <a:prstGeom prst="rect">
            <a:avLst/>
          </a:prstGeom>
        </p:spPr>
      </p:pic>
    </p:spTree>
    <p:extLst>
      <p:ext uri="{BB962C8B-B14F-4D97-AF65-F5344CB8AC3E}">
        <p14:creationId xmlns:p14="http://schemas.microsoft.com/office/powerpoint/2010/main" val="38199445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100" y="2908300"/>
            <a:ext cx="1775696" cy="646331"/>
          </a:xfrm>
          <a:prstGeom prst="rect">
            <a:avLst/>
          </a:prstGeom>
          <a:noFill/>
        </p:spPr>
        <p:txBody>
          <a:bodyPr wrap="none" rtlCol="0">
            <a:spAutoFit/>
          </a:bodyPr>
          <a:lstStyle/>
          <a:p>
            <a:r>
              <a:rPr lang="en-US" sz="3600" dirty="0" smtClean="0">
                <a:latin typeface="Helvetica"/>
                <a:cs typeface="Helvetica"/>
              </a:rPr>
              <a:t>Context</a:t>
            </a:r>
            <a:endParaRPr lang="en-US" sz="3600" dirty="0">
              <a:latin typeface="Helvetica"/>
              <a:cs typeface="Helvetica"/>
            </a:endParaRPr>
          </a:p>
        </p:txBody>
      </p:sp>
    </p:spTree>
    <p:extLst>
      <p:ext uri="{BB962C8B-B14F-4D97-AF65-F5344CB8AC3E}">
        <p14:creationId xmlns:p14="http://schemas.microsoft.com/office/powerpoint/2010/main" val="25799013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0700" y="1849545"/>
            <a:ext cx="8026400" cy="3416320"/>
          </a:xfrm>
          <a:prstGeom prst="rect">
            <a:avLst/>
          </a:prstGeom>
        </p:spPr>
        <p:txBody>
          <a:bodyPr wrap="square">
            <a:spAutoFit/>
          </a:bodyPr>
          <a:lstStyle/>
          <a:p>
            <a:r>
              <a:rPr lang="en-US" sz="2400" b="1" baseline="30000" dirty="0" smtClean="0">
                <a:latin typeface="Helvetica"/>
                <a:cs typeface="Helvetica"/>
              </a:rPr>
              <a:t>1</a:t>
            </a:r>
            <a:r>
              <a:rPr lang="en-US" sz="2400" b="1" dirty="0">
                <a:latin typeface="Helvetica"/>
                <a:cs typeface="Helvetica"/>
              </a:rPr>
              <a:t> </a:t>
            </a:r>
            <a:r>
              <a:rPr lang="en-US" sz="2400" dirty="0">
                <a:latin typeface="Helvetica"/>
                <a:cs typeface="Helvetica"/>
              </a:rPr>
              <a:t>Afterward Jesus appeared again to his disciples, by the </a:t>
            </a:r>
            <a:r>
              <a:rPr lang="en-US" sz="2400" dirty="0">
                <a:solidFill>
                  <a:srgbClr val="FFFF00"/>
                </a:solidFill>
                <a:latin typeface="Helvetica"/>
                <a:cs typeface="Helvetica"/>
              </a:rPr>
              <a:t>Sea of </a:t>
            </a:r>
            <a:r>
              <a:rPr lang="en-US" sz="2400" dirty="0" smtClean="0">
                <a:solidFill>
                  <a:srgbClr val="FFFF00"/>
                </a:solidFill>
                <a:latin typeface="Helvetica"/>
                <a:cs typeface="Helvetica"/>
              </a:rPr>
              <a:t>Galilee</a:t>
            </a:r>
            <a:r>
              <a:rPr lang="en-US" sz="2400" dirty="0" smtClean="0">
                <a:latin typeface="Helvetica"/>
                <a:cs typeface="Helvetica"/>
              </a:rPr>
              <a:t>.</a:t>
            </a:r>
            <a:r>
              <a:rPr lang="en-US" sz="2400" dirty="0">
                <a:latin typeface="Helvetica"/>
                <a:cs typeface="Helvetica"/>
              </a:rPr>
              <a:t> </a:t>
            </a:r>
            <a:r>
              <a:rPr lang="en-US" sz="2400" dirty="0" smtClean="0">
                <a:latin typeface="Helvetica"/>
                <a:cs typeface="Helvetica"/>
              </a:rPr>
              <a:t>It </a:t>
            </a:r>
            <a:r>
              <a:rPr lang="en-US" sz="2400" dirty="0">
                <a:latin typeface="Helvetica"/>
                <a:cs typeface="Helvetica"/>
              </a:rPr>
              <a:t>happened this way: </a:t>
            </a:r>
            <a:r>
              <a:rPr lang="en-US" sz="2400" b="1" baseline="30000" dirty="0">
                <a:latin typeface="Helvetica"/>
                <a:cs typeface="Helvetica"/>
              </a:rPr>
              <a:t>2</a:t>
            </a:r>
            <a:r>
              <a:rPr lang="en-US" sz="2400" b="1" dirty="0">
                <a:latin typeface="Helvetica"/>
                <a:cs typeface="Helvetica"/>
              </a:rPr>
              <a:t> </a:t>
            </a:r>
            <a:r>
              <a:rPr lang="en-US" sz="2400" dirty="0">
                <a:latin typeface="Helvetica"/>
                <a:cs typeface="Helvetica"/>
              </a:rPr>
              <a:t>Simon Peter, Thomas (also known as </a:t>
            </a:r>
            <a:r>
              <a:rPr lang="en-US" sz="2400" dirty="0" err="1" smtClean="0">
                <a:latin typeface="Helvetica"/>
                <a:cs typeface="Helvetica"/>
              </a:rPr>
              <a:t>Didymus</a:t>
            </a:r>
            <a:r>
              <a:rPr lang="en-US" sz="2400" dirty="0" smtClean="0">
                <a:latin typeface="Helvetica"/>
                <a:cs typeface="Helvetica"/>
              </a:rPr>
              <a:t>), </a:t>
            </a:r>
            <a:r>
              <a:rPr lang="en-US" sz="2400" dirty="0">
                <a:latin typeface="Helvetica"/>
                <a:cs typeface="Helvetica"/>
              </a:rPr>
              <a:t>Nathanael from Cana in Galilee, the sons of Zebedee, and two other disciples were together. </a:t>
            </a:r>
            <a:r>
              <a:rPr lang="en-US" sz="2400" b="1" baseline="30000" dirty="0">
                <a:latin typeface="Helvetica"/>
                <a:cs typeface="Helvetica"/>
              </a:rPr>
              <a:t>3</a:t>
            </a:r>
            <a:r>
              <a:rPr lang="en-US" sz="2400" b="1" dirty="0">
                <a:latin typeface="Helvetica"/>
                <a:cs typeface="Helvetica"/>
              </a:rPr>
              <a:t> </a:t>
            </a:r>
            <a:r>
              <a:rPr lang="en-US" sz="2400" dirty="0">
                <a:solidFill>
                  <a:srgbClr val="FFFF00"/>
                </a:solidFill>
                <a:latin typeface="Helvetica"/>
                <a:cs typeface="Helvetica"/>
              </a:rPr>
              <a:t>“I’m going out to fish,” </a:t>
            </a:r>
            <a:r>
              <a:rPr lang="en-US" sz="2400" dirty="0">
                <a:latin typeface="Helvetica"/>
                <a:cs typeface="Helvetica"/>
              </a:rPr>
              <a:t>Simon Peter told them, and they said, “We’ll go with you.” So they went out and got into the boat, but that night they caught nothing</a:t>
            </a:r>
            <a:r>
              <a:rPr lang="en-US" sz="2400" dirty="0" smtClean="0">
                <a:latin typeface="Helvetica"/>
                <a:cs typeface="Helvetica"/>
              </a:rPr>
              <a:t>.</a:t>
            </a:r>
          </a:p>
          <a:p>
            <a:endParaRPr lang="en-US" sz="2400" dirty="0">
              <a:latin typeface="Helvetica"/>
              <a:cs typeface="Helvetica"/>
            </a:endParaRPr>
          </a:p>
          <a:p>
            <a:r>
              <a:rPr lang="en-US" sz="2400" dirty="0" smtClean="0">
                <a:latin typeface="Helvetica"/>
                <a:cs typeface="Helvetica"/>
              </a:rPr>
              <a:t>							John 21</a:t>
            </a:r>
            <a:endParaRPr lang="en-US" sz="2400" dirty="0">
              <a:latin typeface="Helvetica"/>
              <a:cs typeface="Helvetica"/>
            </a:endParaRPr>
          </a:p>
        </p:txBody>
      </p:sp>
    </p:spTree>
    <p:extLst>
      <p:ext uri="{BB962C8B-B14F-4D97-AF65-F5344CB8AC3E}">
        <p14:creationId xmlns:p14="http://schemas.microsoft.com/office/powerpoint/2010/main" val="25241012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7300" y="108813"/>
            <a:ext cx="3967109" cy="6634887"/>
          </a:xfrm>
          <a:prstGeom prst="rect">
            <a:avLst/>
          </a:prstGeom>
        </p:spPr>
      </p:pic>
    </p:spTree>
    <p:extLst>
      <p:ext uri="{BB962C8B-B14F-4D97-AF65-F5344CB8AC3E}">
        <p14:creationId xmlns:p14="http://schemas.microsoft.com/office/powerpoint/2010/main" val="159900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368905"/>
            <a:ext cx="8469796" cy="6184295"/>
          </a:xfrm>
          <a:prstGeom prst="rect">
            <a:avLst/>
          </a:prstGeom>
        </p:spPr>
      </p:pic>
    </p:spTree>
    <p:extLst>
      <p:ext uri="{BB962C8B-B14F-4D97-AF65-F5344CB8AC3E}">
        <p14:creationId xmlns:p14="http://schemas.microsoft.com/office/powerpoint/2010/main" val="6776522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63501</TotalTime>
  <Words>55</Words>
  <Application>Microsoft Macintosh PowerPoint</Application>
  <PresentationFormat>On-screen Show (4:3)</PresentationFormat>
  <Paragraphs>34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Elemental</vt:lpstr>
      <vt:lpstr>Joy of the Resurrection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Tom Siwicki</dc:creator>
  <cp:lastModifiedBy>Tom Siwicki</cp:lastModifiedBy>
  <cp:revision>997</cp:revision>
  <cp:lastPrinted>2019-02-03T04:32:27Z</cp:lastPrinted>
  <dcterms:created xsi:type="dcterms:W3CDTF">2013-11-03T00:06:16Z</dcterms:created>
  <dcterms:modified xsi:type="dcterms:W3CDTF">2019-04-28T13:50:53Z</dcterms:modified>
</cp:coreProperties>
</file>