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7"/>
  </p:notesMasterIdLst>
  <p:sldIdLst>
    <p:sldId id="256" r:id="rId2"/>
    <p:sldId id="776" r:id="rId3"/>
    <p:sldId id="884" r:id="rId4"/>
    <p:sldId id="900" r:id="rId5"/>
    <p:sldId id="901" r:id="rId6"/>
    <p:sldId id="903" r:id="rId7"/>
    <p:sldId id="902" r:id="rId8"/>
    <p:sldId id="872" r:id="rId9"/>
    <p:sldId id="878" r:id="rId10"/>
    <p:sldId id="888" r:id="rId11"/>
    <p:sldId id="904" r:id="rId12"/>
    <p:sldId id="905" r:id="rId13"/>
    <p:sldId id="893" r:id="rId14"/>
    <p:sldId id="836" r:id="rId15"/>
    <p:sldId id="889" r:id="rId16"/>
    <p:sldId id="907" r:id="rId17"/>
    <p:sldId id="891" r:id="rId18"/>
    <p:sldId id="906" r:id="rId19"/>
    <p:sldId id="809" r:id="rId20"/>
    <p:sldId id="910" r:id="rId21"/>
    <p:sldId id="890" r:id="rId22"/>
    <p:sldId id="909" r:id="rId23"/>
    <p:sldId id="864" r:id="rId24"/>
    <p:sldId id="908" r:id="rId25"/>
    <p:sldId id="89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840A"/>
    <a:srgbClr val="505E08"/>
    <a:srgbClr val="242B04"/>
    <a:srgbClr val="313A06"/>
    <a:srgbClr val="0A4452"/>
    <a:srgbClr val="2252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12" autoAdjust="0"/>
  </p:normalViewPr>
  <p:slideViewPr>
    <p:cSldViewPr snapToGrid="0" snapToObjects="1">
      <p:cViewPr>
        <p:scale>
          <a:sx n="100" d="100"/>
          <a:sy n="100" d="100"/>
        </p:scale>
        <p:origin x="-164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8/19/18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Sunday, August 19, 18</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Sunday, August 19, 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Sunday, August 19, 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Sunday, August 19, 18</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Sunday, August 19, 18</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Sunday, August 19, 18</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Sunday, August 19, 18</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Sunday, August 19, 18</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Sunday, August 19, 18</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Sunday, August 19, 18</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Sunday, August 19, 18</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Sunday, August 19, 18</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Church</a:t>
            </a:r>
            <a:endParaRPr lang="en-US" sz="4000" b="1" dirty="0"/>
          </a:p>
        </p:txBody>
      </p:sp>
      <p:sp>
        <p:nvSpPr>
          <p:cNvPr id="3" name="Subtitle 2"/>
          <p:cNvSpPr>
            <a:spLocks noGrp="1"/>
          </p:cNvSpPr>
          <p:nvPr>
            <p:ph type="subTitle" idx="1"/>
          </p:nvPr>
        </p:nvSpPr>
        <p:spPr/>
        <p:txBody>
          <a:bodyPr>
            <a:normAutofit/>
          </a:bodyPr>
          <a:lstStyle/>
          <a:p>
            <a:r>
              <a:rPr lang="en-US" sz="3200" dirty="0" smtClean="0"/>
              <a:t>Healthy Characteristics</a:t>
            </a:r>
            <a:endParaRPr lang="en-US" sz="3200" dirty="0"/>
          </a:p>
        </p:txBody>
      </p:sp>
    </p:spTree>
    <p:extLst>
      <p:ext uri="{BB962C8B-B14F-4D97-AF65-F5344CB8AC3E}">
        <p14:creationId xmlns:p14="http://schemas.microsoft.com/office/powerpoint/2010/main" val="7117831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727200"/>
            <a:ext cx="7023100" cy="3785652"/>
          </a:xfrm>
          <a:prstGeom prst="rect">
            <a:avLst/>
          </a:prstGeom>
        </p:spPr>
        <p:txBody>
          <a:bodyPr wrap="square">
            <a:spAutoFit/>
          </a:bodyPr>
          <a:lstStyle/>
          <a:p>
            <a:r>
              <a:rPr lang="en-US" sz="2400" b="1" baseline="30000" dirty="0">
                <a:latin typeface="Helvetica"/>
                <a:cs typeface="Helvetica"/>
              </a:rPr>
              <a:t>14</a:t>
            </a:r>
            <a:r>
              <a:rPr lang="en-US" sz="2400" b="1" dirty="0">
                <a:latin typeface="Helvetica"/>
                <a:cs typeface="Helvetica"/>
              </a:rPr>
              <a:t> </a:t>
            </a:r>
            <a:r>
              <a:rPr lang="en-US" sz="2400" dirty="0">
                <a:latin typeface="Helvetica"/>
                <a:cs typeface="Helvetica"/>
              </a:rPr>
              <a:t>How, then, can they call on the one they have not believed in? And how can they believe in the one of whom they have not heard? And how can they hear without someone preaching to them? </a:t>
            </a:r>
            <a:r>
              <a:rPr lang="en-US" sz="2400" b="1" baseline="30000" dirty="0">
                <a:latin typeface="Helvetica"/>
                <a:cs typeface="Helvetica"/>
              </a:rPr>
              <a:t>15</a:t>
            </a:r>
            <a:r>
              <a:rPr lang="en-US" sz="2400" b="1" dirty="0">
                <a:latin typeface="Helvetica"/>
                <a:cs typeface="Helvetica"/>
              </a:rPr>
              <a:t> </a:t>
            </a:r>
            <a:r>
              <a:rPr lang="en-US" sz="2400" dirty="0">
                <a:latin typeface="Helvetica"/>
                <a:cs typeface="Helvetica"/>
              </a:rPr>
              <a:t>And how can anyone preach unless they are sent? As it is written: </a:t>
            </a:r>
            <a:r>
              <a:rPr lang="en-US" sz="2400" dirty="0">
                <a:solidFill>
                  <a:srgbClr val="FFFF00"/>
                </a:solidFill>
                <a:latin typeface="Helvetica"/>
                <a:cs typeface="Helvetica"/>
              </a:rPr>
              <a:t>“How beautiful are the feet of those who bring good news!</a:t>
            </a:r>
            <a:r>
              <a:rPr lang="en-US" sz="2400" dirty="0" smtClean="0">
                <a:solidFill>
                  <a:srgbClr val="FFFF00"/>
                </a:solidFill>
                <a:latin typeface="Helvetica"/>
                <a:cs typeface="Helvetica"/>
              </a:rPr>
              <a:t>”</a:t>
            </a:r>
          </a:p>
          <a:p>
            <a:endParaRPr lang="en-US" sz="2400" dirty="0">
              <a:latin typeface="Helvetica"/>
              <a:cs typeface="Helvetica"/>
            </a:endParaRPr>
          </a:p>
          <a:p>
            <a:endParaRPr lang="en-US" sz="2400" dirty="0" smtClean="0">
              <a:latin typeface="Helvetica"/>
              <a:cs typeface="Helvetica"/>
            </a:endParaRPr>
          </a:p>
          <a:p>
            <a:r>
              <a:rPr lang="en-US" sz="2400" dirty="0" smtClean="0">
                <a:latin typeface="Helvetica"/>
                <a:cs typeface="Helvetica"/>
              </a:rPr>
              <a:t>				     Romans 10:14-15</a:t>
            </a:r>
            <a:endParaRPr lang="en-US" sz="2400" dirty="0">
              <a:latin typeface="Helvetica"/>
              <a:cs typeface="Helvetica"/>
            </a:endParaRPr>
          </a:p>
        </p:txBody>
      </p:sp>
    </p:spTree>
    <p:extLst>
      <p:ext uri="{BB962C8B-B14F-4D97-AF65-F5344CB8AC3E}">
        <p14:creationId xmlns:p14="http://schemas.microsoft.com/office/powerpoint/2010/main" val="22896435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108200"/>
            <a:ext cx="5892800" cy="2677656"/>
          </a:xfrm>
          <a:prstGeom prst="rect">
            <a:avLst/>
          </a:prstGeom>
        </p:spPr>
        <p:txBody>
          <a:bodyPr wrap="square">
            <a:spAutoFit/>
          </a:bodyPr>
          <a:lstStyle/>
          <a:p>
            <a:r>
              <a:rPr lang="en-US" sz="2800" dirty="0">
                <a:latin typeface="Helvetica"/>
                <a:cs typeface="Helvetica"/>
              </a:rPr>
              <a:t>“The stats tell us that ten smaller churches of 100 people will accomplish much more than one church of 1000.</a:t>
            </a:r>
            <a:r>
              <a:rPr lang="en-US" sz="2800" dirty="0" smtClean="0">
                <a:latin typeface="Helvetica"/>
                <a:cs typeface="Helvetica"/>
              </a:rPr>
              <a:t>”</a:t>
            </a:r>
          </a:p>
          <a:p>
            <a:endParaRPr lang="en-US" sz="2800" dirty="0">
              <a:latin typeface="Helvetica"/>
              <a:cs typeface="Helvetica"/>
            </a:endParaRPr>
          </a:p>
          <a:p>
            <a:r>
              <a:rPr lang="en-US" sz="2800" dirty="0" smtClean="0">
                <a:latin typeface="Helvetica"/>
                <a:cs typeface="Helvetica"/>
              </a:rPr>
              <a:t>				Neil Cole</a:t>
            </a:r>
            <a:endParaRPr lang="en-US" sz="2800" dirty="0">
              <a:latin typeface="Helvetica"/>
              <a:cs typeface="Helvetica"/>
            </a:endParaRPr>
          </a:p>
        </p:txBody>
      </p:sp>
    </p:spTree>
    <p:extLst>
      <p:ext uri="{BB962C8B-B14F-4D97-AF65-F5344CB8AC3E}">
        <p14:creationId xmlns:p14="http://schemas.microsoft.com/office/powerpoint/2010/main" val="204305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55600"/>
            <a:ext cx="9144000" cy="6127182"/>
          </a:xfrm>
          <a:prstGeom prst="rect">
            <a:avLst/>
          </a:prstGeom>
        </p:spPr>
      </p:pic>
    </p:spTree>
    <p:extLst>
      <p:ext uri="{BB962C8B-B14F-4D97-AF65-F5344CB8AC3E}">
        <p14:creationId xmlns:p14="http://schemas.microsoft.com/office/powerpoint/2010/main" val="267183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29381"/>
            <a:ext cx="9144000" cy="6586538"/>
          </a:xfrm>
          <a:prstGeom prst="rect">
            <a:avLst/>
          </a:prstGeom>
        </p:spPr>
      </p:pic>
    </p:spTree>
    <p:extLst>
      <p:ext uri="{BB962C8B-B14F-4D97-AF65-F5344CB8AC3E}">
        <p14:creationId xmlns:p14="http://schemas.microsoft.com/office/powerpoint/2010/main" val="1635047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5500" y="2857499"/>
            <a:ext cx="4238660" cy="646331"/>
          </a:xfrm>
          <a:prstGeom prst="rect">
            <a:avLst/>
          </a:prstGeom>
          <a:noFill/>
        </p:spPr>
        <p:txBody>
          <a:bodyPr wrap="none" rtlCol="0">
            <a:spAutoFit/>
          </a:bodyPr>
          <a:lstStyle/>
          <a:p>
            <a:r>
              <a:rPr lang="en-US" sz="3600" dirty="0" smtClean="0">
                <a:latin typeface="Helvetica"/>
                <a:cs typeface="Helvetica"/>
              </a:rPr>
              <a:t>Biblical Discipleship</a:t>
            </a:r>
            <a:endParaRPr lang="en-US" sz="3600" dirty="0">
              <a:latin typeface="Helvetica"/>
              <a:cs typeface="Helvetica"/>
            </a:endParaRPr>
          </a:p>
        </p:txBody>
      </p:sp>
    </p:spTree>
    <p:extLst>
      <p:ext uri="{BB962C8B-B14F-4D97-AF65-F5344CB8AC3E}">
        <p14:creationId xmlns:p14="http://schemas.microsoft.com/office/powerpoint/2010/main" val="13750609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1446788"/>
            <a:ext cx="6756400" cy="4154983"/>
          </a:xfrm>
          <a:prstGeom prst="rect">
            <a:avLst/>
          </a:prstGeom>
        </p:spPr>
        <p:txBody>
          <a:bodyPr wrap="square">
            <a:spAutoFit/>
          </a:bodyPr>
          <a:lstStyle/>
          <a:p>
            <a:r>
              <a:rPr lang="en-US" sz="2400" b="1" baseline="30000" dirty="0" smtClean="0">
                <a:latin typeface="Helvetica"/>
                <a:cs typeface="Helvetica"/>
              </a:rPr>
              <a:t>18</a:t>
            </a:r>
            <a:r>
              <a:rPr lang="en-US" sz="2400" b="1" dirty="0" smtClean="0">
                <a:latin typeface="Helvetica"/>
                <a:cs typeface="Helvetica"/>
              </a:rPr>
              <a:t> </a:t>
            </a:r>
            <a:r>
              <a:rPr lang="en-US" sz="2400" dirty="0" smtClean="0">
                <a:latin typeface="Helvetica"/>
                <a:cs typeface="Helvetica"/>
              </a:rPr>
              <a:t>Then Jesus came to them and said, “All authority in heaven and on earth has been given to me. </a:t>
            </a:r>
            <a:r>
              <a:rPr lang="en-US" sz="2400" b="1" baseline="30000" dirty="0" smtClean="0">
                <a:latin typeface="Helvetica"/>
                <a:cs typeface="Helvetica"/>
              </a:rPr>
              <a:t>19</a:t>
            </a:r>
            <a:r>
              <a:rPr lang="en-US" sz="2400" b="1" dirty="0" smtClean="0">
                <a:latin typeface="Helvetica"/>
                <a:cs typeface="Helvetica"/>
              </a:rPr>
              <a:t> </a:t>
            </a:r>
            <a:r>
              <a:rPr lang="en-US" sz="2400" dirty="0" smtClean="0">
                <a:latin typeface="Helvetica"/>
                <a:cs typeface="Helvetica"/>
              </a:rPr>
              <a:t>Therefore go and </a:t>
            </a:r>
            <a:r>
              <a:rPr lang="en-US" sz="2400" dirty="0" smtClean="0">
                <a:solidFill>
                  <a:srgbClr val="FFFF00"/>
                </a:solidFill>
                <a:latin typeface="Helvetica"/>
                <a:cs typeface="Helvetica"/>
              </a:rPr>
              <a:t>make disciples</a:t>
            </a:r>
            <a:r>
              <a:rPr lang="en-US" sz="2400" dirty="0" smtClean="0">
                <a:latin typeface="Helvetica"/>
                <a:cs typeface="Helvetica"/>
              </a:rPr>
              <a:t> of all nations, baptizing them in the name of the Father and of the Son and of the Holy Spirit, </a:t>
            </a:r>
            <a:r>
              <a:rPr lang="en-US" sz="2400" b="1" baseline="30000" dirty="0" smtClean="0">
                <a:latin typeface="Helvetica"/>
                <a:cs typeface="Helvetica"/>
              </a:rPr>
              <a:t>20</a:t>
            </a:r>
            <a:r>
              <a:rPr lang="en-US" sz="2400" b="1" dirty="0" smtClean="0">
                <a:latin typeface="Helvetica"/>
                <a:cs typeface="Helvetica"/>
              </a:rPr>
              <a:t> </a:t>
            </a:r>
            <a:r>
              <a:rPr lang="en-US" sz="2400" dirty="0" smtClean="0">
                <a:latin typeface="Helvetica"/>
                <a:cs typeface="Helvetica"/>
              </a:rPr>
              <a:t>and </a:t>
            </a:r>
            <a:r>
              <a:rPr lang="en-US" sz="2400" dirty="0" smtClean="0">
                <a:solidFill>
                  <a:srgbClr val="FFFF00"/>
                </a:solidFill>
                <a:latin typeface="Helvetica"/>
                <a:cs typeface="Helvetica"/>
              </a:rPr>
              <a:t>teaching them to obey</a:t>
            </a:r>
            <a:r>
              <a:rPr lang="en-US" sz="2400" dirty="0" smtClean="0">
                <a:latin typeface="Helvetica"/>
                <a:cs typeface="Helvetica"/>
              </a:rPr>
              <a:t> everything I have commanded you. And surely I am with you always, to the very end of the age.”</a:t>
            </a:r>
          </a:p>
          <a:p>
            <a:endParaRPr lang="en-US" sz="2400" dirty="0">
              <a:latin typeface="Helvetica"/>
              <a:cs typeface="Helvetica"/>
            </a:endParaRPr>
          </a:p>
          <a:p>
            <a:endParaRPr lang="en-US" sz="2400" dirty="0" smtClean="0">
              <a:latin typeface="Helvetica"/>
              <a:cs typeface="Helvetica"/>
            </a:endParaRPr>
          </a:p>
          <a:p>
            <a:r>
              <a:rPr lang="en-US" sz="2400" dirty="0">
                <a:latin typeface="Helvetica"/>
                <a:cs typeface="Helvetica"/>
              </a:rPr>
              <a:t>	</a:t>
            </a:r>
            <a:r>
              <a:rPr lang="en-US" sz="2400" dirty="0" smtClean="0">
                <a:latin typeface="Helvetica"/>
                <a:cs typeface="Helvetica"/>
              </a:rPr>
              <a:t>			Matthew 28:18-20</a:t>
            </a:r>
            <a:endParaRPr lang="en-US" sz="2400" dirty="0">
              <a:latin typeface="Helvetica"/>
              <a:cs typeface="Helvetica"/>
            </a:endParaRPr>
          </a:p>
        </p:txBody>
      </p:sp>
    </p:spTree>
    <p:extLst>
      <p:ext uri="{BB962C8B-B14F-4D97-AF65-F5344CB8AC3E}">
        <p14:creationId xmlns:p14="http://schemas.microsoft.com/office/powerpoint/2010/main" val="22896435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3164" y="644607"/>
            <a:ext cx="5206935" cy="5260893"/>
          </a:xfrm>
          <a:prstGeom prst="rect">
            <a:avLst/>
          </a:prstGeom>
        </p:spPr>
      </p:pic>
    </p:spTree>
    <p:extLst>
      <p:ext uri="{BB962C8B-B14F-4D97-AF65-F5344CB8AC3E}">
        <p14:creationId xmlns:p14="http://schemas.microsoft.com/office/powerpoint/2010/main" val="663723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6200" y="2209800"/>
            <a:ext cx="6527800" cy="1815882"/>
          </a:xfrm>
          <a:prstGeom prst="rect">
            <a:avLst/>
          </a:prstGeom>
        </p:spPr>
        <p:txBody>
          <a:bodyPr wrap="square">
            <a:spAutoFit/>
          </a:bodyPr>
          <a:lstStyle/>
          <a:p>
            <a:r>
              <a:rPr lang="en-US" sz="2800" dirty="0">
                <a:latin typeface="Helvetica"/>
                <a:cs typeface="Helvetica"/>
              </a:rPr>
              <a:t>Chinese Christian Church of Columbia’s vision is to be a Christ-centered community that seeks to </a:t>
            </a:r>
            <a:r>
              <a:rPr lang="en-US" sz="2800" dirty="0">
                <a:solidFill>
                  <a:srgbClr val="FFFF00"/>
                </a:solidFill>
                <a:latin typeface="Helvetica"/>
                <a:cs typeface="Helvetica"/>
              </a:rPr>
              <a:t>make disciples</a:t>
            </a:r>
            <a:r>
              <a:rPr lang="en-US" sz="2800" dirty="0">
                <a:latin typeface="Helvetica"/>
                <a:cs typeface="Helvetica"/>
              </a:rPr>
              <a:t> who learn, grow, and serve in the Lord.”</a:t>
            </a:r>
          </a:p>
        </p:txBody>
      </p:sp>
    </p:spTree>
    <p:extLst>
      <p:ext uri="{BB962C8B-B14F-4D97-AF65-F5344CB8AC3E}">
        <p14:creationId xmlns:p14="http://schemas.microsoft.com/office/powerpoint/2010/main" val="3058494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9700" y="266700"/>
            <a:ext cx="6388100" cy="6388100"/>
          </a:xfrm>
          <a:prstGeom prst="rect">
            <a:avLst/>
          </a:prstGeom>
        </p:spPr>
      </p:pic>
    </p:spTree>
    <p:extLst>
      <p:ext uri="{BB962C8B-B14F-4D97-AF65-F5344CB8AC3E}">
        <p14:creationId xmlns:p14="http://schemas.microsoft.com/office/powerpoint/2010/main" val="3974618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2857499"/>
            <a:ext cx="3856545" cy="584776"/>
          </a:xfrm>
          <a:prstGeom prst="rect">
            <a:avLst/>
          </a:prstGeom>
          <a:noFill/>
        </p:spPr>
        <p:txBody>
          <a:bodyPr wrap="none" rtlCol="0">
            <a:spAutoFit/>
          </a:bodyPr>
          <a:lstStyle/>
          <a:p>
            <a:r>
              <a:rPr lang="en-US" sz="3200" dirty="0" smtClean="0">
                <a:latin typeface="Helvetica"/>
                <a:cs typeface="Helvetica"/>
              </a:rPr>
              <a:t>Biblical Membership</a:t>
            </a:r>
            <a:endParaRPr lang="en-US" sz="3200" dirty="0">
              <a:latin typeface="Helvetica"/>
              <a:cs typeface="Helvetica"/>
            </a:endParaRPr>
          </a:p>
        </p:txBody>
      </p:sp>
    </p:spTree>
    <p:extLst>
      <p:ext uri="{BB962C8B-B14F-4D97-AF65-F5344CB8AC3E}">
        <p14:creationId xmlns:p14="http://schemas.microsoft.com/office/powerpoint/2010/main" val="3505227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49300"/>
            <a:ext cx="9144000" cy="5102872"/>
          </a:xfrm>
          <a:prstGeom prst="rect">
            <a:avLst/>
          </a:prstGeom>
        </p:spPr>
      </p:pic>
      <p:sp>
        <p:nvSpPr>
          <p:cNvPr id="5" name="TextBox 4"/>
          <p:cNvSpPr txBox="1"/>
          <p:nvPr/>
        </p:nvSpPr>
        <p:spPr>
          <a:xfrm>
            <a:off x="5867400" y="6197600"/>
            <a:ext cx="2807479" cy="338554"/>
          </a:xfrm>
          <a:prstGeom prst="rect">
            <a:avLst/>
          </a:prstGeom>
          <a:noFill/>
        </p:spPr>
        <p:txBody>
          <a:bodyPr wrap="none" rtlCol="0">
            <a:spAutoFit/>
          </a:bodyPr>
          <a:lstStyle/>
          <a:p>
            <a:r>
              <a:rPr lang="en-US" sz="1600" dirty="0" smtClean="0">
                <a:latin typeface="Helvetica"/>
                <a:cs typeface="Helvetica"/>
              </a:rPr>
              <a:t>National  Community Church</a:t>
            </a:r>
            <a:endParaRPr lang="en-US" sz="1600" dirty="0">
              <a:latin typeface="Helvetica"/>
              <a:cs typeface="Helvetica"/>
            </a:endParaRPr>
          </a:p>
        </p:txBody>
      </p:sp>
    </p:spTree>
    <p:extLst>
      <p:ext uri="{BB962C8B-B14F-4D97-AF65-F5344CB8AC3E}">
        <p14:creationId xmlns:p14="http://schemas.microsoft.com/office/powerpoint/2010/main" val="34214920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5900" y="1968500"/>
            <a:ext cx="6197600" cy="2677656"/>
          </a:xfrm>
          <a:prstGeom prst="rect">
            <a:avLst/>
          </a:prstGeom>
        </p:spPr>
        <p:txBody>
          <a:bodyPr wrap="square">
            <a:spAutoFit/>
          </a:bodyPr>
          <a:lstStyle/>
          <a:p>
            <a:r>
              <a:rPr lang="en-US" sz="2800" dirty="0" smtClean="0">
                <a:latin typeface="Helvetica"/>
                <a:cs typeface="Helvetica"/>
              </a:rPr>
              <a:t>They </a:t>
            </a:r>
            <a:r>
              <a:rPr lang="en-US" sz="2800" dirty="0">
                <a:solidFill>
                  <a:srgbClr val="FFFF00"/>
                </a:solidFill>
                <a:latin typeface="Helvetica"/>
                <a:cs typeface="Helvetica"/>
              </a:rPr>
              <a:t>devoted themselves</a:t>
            </a:r>
            <a:r>
              <a:rPr lang="en-US" sz="2800" dirty="0">
                <a:latin typeface="Helvetica"/>
                <a:cs typeface="Helvetica"/>
              </a:rPr>
              <a:t> to the apostles’ teaching and to fellowship, to the breaking of bread and to prayer</a:t>
            </a:r>
            <a:r>
              <a:rPr lang="en-US" sz="2800" dirty="0" smtClean="0">
                <a:latin typeface="Helvetica"/>
                <a:cs typeface="Helvetica"/>
              </a:rPr>
              <a:t>.</a:t>
            </a:r>
          </a:p>
          <a:p>
            <a:endParaRPr lang="en-US" sz="2800" dirty="0">
              <a:latin typeface="Helvetica"/>
              <a:cs typeface="Helvetica"/>
            </a:endParaRPr>
          </a:p>
          <a:p>
            <a:r>
              <a:rPr lang="en-US" sz="2800" dirty="0" smtClean="0">
                <a:latin typeface="Helvetica"/>
                <a:cs typeface="Helvetica"/>
              </a:rPr>
              <a:t>				Acts 2:42</a:t>
            </a:r>
            <a:endParaRPr lang="en-US" sz="2800" dirty="0">
              <a:latin typeface="Helvetica"/>
              <a:cs typeface="Helvetica"/>
            </a:endParaRPr>
          </a:p>
        </p:txBody>
      </p:sp>
    </p:spTree>
    <p:extLst>
      <p:ext uri="{BB962C8B-B14F-4D97-AF65-F5344CB8AC3E}">
        <p14:creationId xmlns:p14="http://schemas.microsoft.com/office/powerpoint/2010/main" val="3710461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1435100"/>
            <a:ext cx="6007100" cy="3785652"/>
          </a:xfrm>
          <a:prstGeom prst="rect">
            <a:avLst/>
          </a:prstGeom>
        </p:spPr>
        <p:txBody>
          <a:bodyPr wrap="square">
            <a:spAutoFit/>
          </a:bodyPr>
          <a:lstStyle/>
          <a:p>
            <a:r>
              <a:rPr lang="en-US" sz="2400" dirty="0" smtClean="0">
                <a:latin typeface="Helvetica"/>
                <a:cs typeface="Helvetica"/>
              </a:rPr>
              <a:t>Research . . . suggests </a:t>
            </a:r>
            <a:r>
              <a:rPr lang="en-US" sz="2400" dirty="0">
                <a:solidFill>
                  <a:srgbClr val="FFFF00"/>
                </a:solidFill>
                <a:latin typeface="Helvetica"/>
                <a:cs typeface="Helvetica"/>
              </a:rPr>
              <a:t>high-commitment churches</a:t>
            </a:r>
            <a:r>
              <a:rPr lang="en-US" sz="2400" dirty="0">
                <a:latin typeface="Helvetica"/>
                <a:cs typeface="Helvetica"/>
              </a:rPr>
              <a:t> grow much faster than </a:t>
            </a:r>
            <a:r>
              <a:rPr lang="en-US" sz="2400" dirty="0">
                <a:solidFill>
                  <a:srgbClr val="FFFF00"/>
                </a:solidFill>
                <a:latin typeface="Helvetica"/>
                <a:cs typeface="Helvetica"/>
              </a:rPr>
              <a:t>low-commitment churches</a:t>
            </a:r>
            <a:r>
              <a:rPr lang="en-US" sz="2400" dirty="0">
                <a:latin typeface="Helvetica"/>
                <a:cs typeface="Helvetica"/>
              </a:rPr>
              <a:t>.  Quite intuitively, research also shows that high-commitment churches are healthier, more involved with their community and demonstrate a stronger commitment to missions and outreach</a:t>
            </a:r>
            <a:r>
              <a:rPr lang="en-US" sz="2400" dirty="0" smtClean="0">
                <a:latin typeface="Helvetica"/>
                <a:cs typeface="Helvetica"/>
              </a:rPr>
              <a:t>.</a:t>
            </a:r>
          </a:p>
          <a:p>
            <a:endParaRPr lang="en-US" sz="2400" dirty="0">
              <a:latin typeface="Helvetica"/>
              <a:cs typeface="Helvetica"/>
            </a:endParaRPr>
          </a:p>
          <a:p>
            <a:r>
              <a:rPr lang="en-US" sz="2400" dirty="0" smtClean="0">
                <a:latin typeface="Helvetica"/>
                <a:cs typeface="Helvetica"/>
              </a:rPr>
              <a:t>				Faith Autopsy</a:t>
            </a:r>
            <a:endParaRPr lang="en-US" sz="2400" dirty="0">
              <a:latin typeface="Helvetica"/>
              <a:cs typeface="Helvetica"/>
            </a:endParaRPr>
          </a:p>
        </p:txBody>
      </p:sp>
    </p:spTree>
    <p:extLst>
      <p:ext uri="{BB962C8B-B14F-4D97-AF65-F5344CB8AC3E}">
        <p14:creationId xmlns:p14="http://schemas.microsoft.com/office/powerpoint/2010/main" val="22896435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5214" y="1168400"/>
            <a:ext cx="7914822" cy="4432300"/>
          </a:xfrm>
          <a:prstGeom prst="rect">
            <a:avLst/>
          </a:prstGeom>
        </p:spPr>
      </p:pic>
    </p:spTree>
    <p:extLst>
      <p:ext uri="{BB962C8B-B14F-4D97-AF65-F5344CB8AC3E}">
        <p14:creationId xmlns:p14="http://schemas.microsoft.com/office/powerpoint/2010/main" val="20862408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2857499"/>
            <a:ext cx="4061929" cy="584776"/>
          </a:xfrm>
          <a:prstGeom prst="rect">
            <a:avLst/>
          </a:prstGeom>
          <a:noFill/>
        </p:spPr>
        <p:txBody>
          <a:bodyPr wrap="none" rtlCol="0">
            <a:spAutoFit/>
          </a:bodyPr>
          <a:lstStyle/>
          <a:p>
            <a:r>
              <a:rPr lang="en-US" sz="3200" dirty="0" smtClean="0">
                <a:latin typeface="Helvetica"/>
                <a:cs typeface="Helvetica"/>
              </a:rPr>
              <a:t>Lessons for Disciples</a:t>
            </a:r>
            <a:endParaRPr lang="en-US" sz="3200" dirty="0">
              <a:latin typeface="Helvetica"/>
              <a:cs typeface="Helvetica"/>
            </a:endParaRPr>
          </a:p>
        </p:txBody>
      </p:sp>
    </p:spTree>
    <p:extLst>
      <p:ext uri="{BB962C8B-B14F-4D97-AF65-F5344CB8AC3E}">
        <p14:creationId xmlns:p14="http://schemas.microsoft.com/office/powerpoint/2010/main" val="34957621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0800" y="590227"/>
            <a:ext cx="4152900" cy="5525469"/>
          </a:xfrm>
          <a:prstGeom prst="rect">
            <a:avLst/>
          </a:prstGeom>
        </p:spPr>
      </p:pic>
    </p:spTree>
    <p:extLst>
      <p:ext uri="{BB962C8B-B14F-4D97-AF65-F5344CB8AC3E}">
        <p14:creationId xmlns:p14="http://schemas.microsoft.com/office/powerpoint/2010/main" val="11551150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9600" y="749300"/>
            <a:ext cx="5410200" cy="5410200"/>
          </a:xfrm>
          <a:prstGeom prst="rect">
            <a:avLst/>
          </a:prstGeom>
        </p:spPr>
      </p:pic>
    </p:spTree>
    <p:extLst>
      <p:ext uri="{BB962C8B-B14F-4D97-AF65-F5344CB8AC3E}">
        <p14:creationId xmlns:p14="http://schemas.microsoft.com/office/powerpoint/2010/main" val="3667840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65200" y="1218852"/>
            <a:ext cx="7340600" cy="4424472"/>
          </a:xfrm>
          <a:prstGeom prst="rect">
            <a:avLst/>
          </a:prstGeom>
        </p:spPr>
      </p:pic>
    </p:spTree>
    <p:extLst>
      <p:ext uri="{BB962C8B-B14F-4D97-AF65-F5344CB8AC3E}">
        <p14:creationId xmlns:p14="http://schemas.microsoft.com/office/powerpoint/2010/main" val="369848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95300"/>
            <a:ext cx="9144000" cy="5857875"/>
          </a:xfrm>
          <a:prstGeom prst="rect">
            <a:avLst/>
          </a:prstGeom>
        </p:spPr>
      </p:pic>
    </p:spTree>
    <p:extLst>
      <p:ext uri="{BB962C8B-B14F-4D97-AF65-F5344CB8AC3E}">
        <p14:creationId xmlns:p14="http://schemas.microsoft.com/office/powerpoint/2010/main" val="4098212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5899" y="1139365"/>
            <a:ext cx="8797217" cy="4880435"/>
          </a:xfrm>
          <a:prstGeom prst="rect">
            <a:avLst/>
          </a:prstGeom>
        </p:spPr>
      </p:pic>
    </p:spTree>
    <p:extLst>
      <p:ext uri="{BB962C8B-B14F-4D97-AF65-F5344CB8AC3E}">
        <p14:creationId xmlns:p14="http://schemas.microsoft.com/office/powerpoint/2010/main" val="132911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787400"/>
            <a:ext cx="8100366" cy="5842000"/>
          </a:xfrm>
          <a:prstGeom prst="rect">
            <a:avLst/>
          </a:prstGeom>
        </p:spPr>
      </p:pic>
    </p:spTree>
    <p:extLst>
      <p:ext uri="{BB962C8B-B14F-4D97-AF65-F5344CB8AC3E}">
        <p14:creationId xmlns:p14="http://schemas.microsoft.com/office/powerpoint/2010/main" val="1660728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9300" y="927100"/>
            <a:ext cx="7620000" cy="5397500"/>
          </a:xfrm>
          <a:prstGeom prst="rect">
            <a:avLst/>
          </a:prstGeom>
        </p:spPr>
      </p:pic>
    </p:spTree>
    <p:extLst>
      <p:ext uri="{BB962C8B-B14F-4D97-AF65-F5344CB8AC3E}">
        <p14:creationId xmlns:p14="http://schemas.microsoft.com/office/powerpoint/2010/main" val="4064512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5756" y="419099"/>
            <a:ext cx="4517644" cy="5841781"/>
          </a:xfrm>
          <a:prstGeom prst="rect">
            <a:avLst/>
          </a:prstGeom>
        </p:spPr>
      </p:pic>
    </p:spTree>
    <p:extLst>
      <p:ext uri="{BB962C8B-B14F-4D97-AF65-F5344CB8AC3E}">
        <p14:creationId xmlns:p14="http://schemas.microsoft.com/office/powerpoint/2010/main" val="25168498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800" y="2857499"/>
            <a:ext cx="4161791" cy="646331"/>
          </a:xfrm>
          <a:prstGeom prst="rect">
            <a:avLst/>
          </a:prstGeom>
          <a:noFill/>
        </p:spPr>
        <p:txBody>
          <a:bodyPr wrap="none" rtlCol="0">
            <a:spAutoFit/>
          </a:bodyPr>
          <a:lstStyle/>
          <a:p>
            <a:r>
              <a:rPr lang="en-US" sz="3600" dirty="0" smtClean="0">
                <a:latin typeface="Helvetica"/>
                <a:cs typeface="Helvetica"/>
              </a:rPr>
              <a:t>Biblical Evangelism</a:t>
            </a:r>
            <a:endParaRPr lang="en-US" sz="3600" dirty="0">
              <a:latin typeface="Helvetica"/>
              <a:cs typeface="Helvetica"/>
            </a:endParaRPr>
          </a:p>
        </p:txBody>
      </p:sp>
    </p:spTree>
    <p:extLst>
      <p:ext uri="{BB962C8B-B14F-4D97-AF65-F5344CB8AC3E}">
        <p14:creationId xmlns:p14="http://schemas.microsoft.com/office/powerpoint/2010/main" val="406696771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56563</TotalTime>
  <Words>110</Words>
  <Application>Microsoft Macintosh PowerPoint</Application>
  <PresentationFormat>On-screen Show (4:3)</PresentationFormat>
  <Paragraphs>25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Elemental</vt:lpstr>
      <vt:lpstr>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Tom Siwicki</dc:creator>
  <cp:lastModifiedBy>Tom Siwicki</cp:lastModifiedBy>
  <cp:revision>651</cp:revision>
  <dcterms:created xsi:type="dcterms:W3CDTF">2013-11-03T00:06:16Z</dcterms:created>
  <dcterms:modified xsi:type="dcterms:W3CDTF">2018-08-19T13:54:24Z</dcterms:modified>
</cp:coreProperties>
</file>