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28"/>
  </p:notesMasterIdLst>
  <p:sldIdLst>
    <p:sldId id="256" r:id="rId2"/>
    <p:sldId id="776" r:id="rId3"/>
    <p:sldId id="929" r:id="rId4"/>
    <p:sldId id="872" r:id="rId5"/>
    <p:sldId id="930" r:id="rId6"/>
    <p:sldId id="905" r:id="rId7"/>
    <p:sldId id="893" r:id="rId8"/>
    <p:sldId id="928" r:id="rId9"/>
    <p:sldId id="878" r:id="rId10"/>
    <p:sldId id="932" r:id="rId11"/>
    <p:sldId id="933" r:id="rId12"/>
    <p:sldId id="931" r:id="rId13"/>
    <p:sldId id="935" r:id="rId14"/>
    <p:sldId id="934" r:id="rId15"/>
    <p:sldId id="915" r:id="rId16"/>
    <p:sldId id="917" r:id="rId17"/>
    <p:sldId id="936" r:id="rId18"/>
    <p:sldId id="836" r:id="rId19"/>
    <p:sldId id="937" r:id="rId20"/>
    <p:sldId id="938" r:id="rId21"/>
    <p:sldId id="889" r:id="rId22"/>
    <p:sldId id="907" r:id="rId23"/>
    <p:sldId id="924" r:id="rId24"/>
    <p:sldId id="864" r:id="rId25"/>
    <p:sldId id="927" r:id="rId26"/>
    <p:sldId id="93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840A"/>
    <a:srgbClr val="505E08"/>
    <a:srgbClr val="242B04"/>
    <a:srgbClr val="313A06"/>
    <a:srgbClr val="0A4452"/>
    <a:srgbClr val="2252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712" autoAdjust="0"/>
  </p:normalViewPr>
  <p:slideViewPr>
    <p:cSldViewPr snapToGrid="0" snapToObjects="1">
      <p:cViewPr>
        <p:scale>
          <a:sx n="100" d="100"/>
          <a:sy n="100" d="100"/>
        </p:scale>
        <p:origin x="-177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6FE64F-718D-834F-BDFC-B940820A2267}" type="datetimeFigureOut">
              <a:rPr lang="en-US" smtClean="0"/>
              <a:t>9/8/18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4F823B-A632-F44F-9C36-9A3FD243B28F}" type="slidenum">
              <a:rPr lang="en-US" smtClean="0"/>
              <a:t>‹#›</a:t>
            </a:fld>
            <a:endParaRPr lang="en-US"/>
          </a:p>
        </p:txBody>
      </p:sp>
    </p:spTree>
    <p:extLst>
      <p:ext uri="{BB962C8B-B14F-4D97-AF65-F5344CB8AC3E}">
        <p14:creationId xmlns:p14="http://schemas.microsoft.com/office/powerpoint/2010/main" val="12024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2069C06D-4ED8-42C6-905D-CA84CA1B6CBF}" type="datetime2">
              <a:rPr lang="en-US" smtClean="0"/>
              <a:t>Saturday, September 8,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6EEE0E-EDB0-4D84-86B0-50833DF22902}" type="datetime2">
              <a:rPr lang="en-US" smtClean="0"/>
              <a:t>Saturday, September 8,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14372C-B5AB-4C39-B273-B99224EB4DD5}" type="datetime2">
              <a:rPr lang="en-US" smtClean="0"/>
              <a:t>Saturday, September 8, 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89C0F2-17E0-497A-9BBE-0C73201AA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14CB1CAA-32CD-4B55-B92A-B8F0843CACF4}" type="datetime2">
              <a:rPr lang="en-US" smtClean="0"/>
              <a:t>Saturday, September 8,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3AD8CDC4-3D19-4983-B478-82F6B8E5AB66}" type="datetime2">
              <a:rPr lang="en-US" smtClean="0"/>
              <a:t>Saturday, September 8, 18</a:t>
            </a:fld>
            <a:endParaRPr lang="en-US" dirty="0"/>
          </a:p>
        </p:txBody>
      </p:sp>
      <p:sp>
        <p:nvSpPr>
          <p:cNvPr id="13" name="Slide Number Placeholder 12"/>
          <p:cNvSpPr>
            <a:spLocks noGrp="1"/>
          </p:cNvSpPr>
          <p:nvPr>
            <p:ph type="sldNum" sz="quarter" idx="11"/>
          </p:nvPr>
        </p:nvSpPr>
        <p:spPr/>
        <p:txBody>
          <a:bodyPr/>
          <a:lstStyle/>
          <a:p>
            <a:fld id="{1789C0F2-17E0-497A-9BBE-0C73201AAFE3}" type="slidenum">
              <a:rPr lang="en-US" smtClean="0"/>
              <a:pPr/>
              <a:t>‹#›</a:t>
            </a:fld>
            <a:endParaRPr lang="en-US" dirty="0"/>
          </a:p>
        </p:txBody>
      </p:sp>
      <p:sp>
        <p:nvSpPr>
          <p:cNvPr id="14" name="Footer Placeholder 13"/>
          <p:cNvSpPr>
            <a:spLocks noGrp="1"/>
          </p:cNvSpPr>
          <p:nvPr>
            <p:ph type="ftr" sz="quarter" idx="12"/>
          </p:nvPr>
        </p:nvSpPr>
        <p:spPr/>
        <p:txBody>
          <a:bodyPr/>
          <a:lstStyle/>
          <a:p>
            <a:endParaRPr lang="en-US" dirty="0"/>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4B82477-D5D3-4181-8C11-75D0F2433A87}" type="datetime2">
              <a:rPr lang="en-US" smtClean="0"/>
              <a:t>Saturday, September 8, 18</a:t>
            </a:fld>
            <a:endParaRPr lang="en-US" dirty="0"/>
          </a:p>
        </p:txBody>
      </p:sp>
      <p:sp>
        <p:nvSpPr>
          <p:cNvPr id="9" name="Slide Number Placeholder 8"/>
          <p:cNvSpPr>
            <a:spLocks noGrp="1"/>
          </p:cNvSpPr>
          <p:nvPr>
            <p:ph type="sldNum" sz="quarter" idx="11"/>
          </p:nvPr>
        </p:nvSpPr>
        <p:spPr/>
        <p:txBody>
          <a:bodyPr/>
          <a:lstStyle/>
          <a:p>
            <a:fld id="{1789C0F2-17E0-497A-9BBE-0C73201AAFE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213E253B-1893-4367-8BAE-DF4BC10DC578}" type="datetime2">
              <a:rPr lang="en-US" smtClean="0"/>
              <a:t>Saturday, September 8, 18</a:t>
            </a:fld>
            <a:endParaRPr lang="en-US" dirty="0"/>
          </a:p>
        </p:txBody>
      </p:sp>
      <p:sp>
        <p:nvSpPr>
          <p:cNvPr id="15" name="Slide Number Placeholder 14"/>
          <p:cNvSpPr>
            <a:spLocks noGrp="1"/>
          </p:cNvSpPr>
          <p:nvPr>
            <p:ph type="sldNum" sz="quarter" idx="11"/>
          </p:nvPr>
        </p:nvSpPr>
        <p:spPr/>
        <p:txBody>
          <a:bodyPr/>
          <a:lstStyle/>
          <a:p>
            <a:fld id="{1789C0F2-17E0-497A-9BBE-0C73201AAFE3}" type="slidenum">
              <a:rPr lang="en-US" smtClean="0"/>
              <a:pPr/>
              <a:t>‹#›</a:t>
            </a:fld>
            <a:endParaRPr lang="en-US" dirty="0"/>
          </a:p>
        </p:txBody>
      </p:sp>
      <p:sp>
        <p:nvSpPr>
          <p:cNvPr id="16" name="Footer Placeholder 15"/>
          <p:cNvSpPr>
            <a:spLocks noGrp="1"/>
          </p:cNvSpPr>
          <p:nvPr>
            <p:ph type="ftr" sz="quarter" idx="12"/>
          </p:nvPr>
        </p:nvSpPr>
        <p:spPr/>
        <p:txBody>
          <a:bodyP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62300D-25B3-4603-86C9-4CB776489F00}" type="datetime2">
              <a:rPr lang="en-US" smtClean="0"/>
              <a:t>Saturday, September 8, 18</a:t>
            </a:fld>
            <a:endParaRPr lang="en-US" dirty="0"/>
          </a:p>
        </p:txBody>
      </p:sp>
      <p:sp>
        <p:nvSpPr>
          <p:cNvPr id="8" name="Slide Number Placeholder 7"/>
          <p:cNvSpPr>
            <a:spLocks noGrp="1"/>
          </p:cNvSpPr>
          <p:nvPr>
            <p:ph type="sldNum" sz="quarter" idx="11"/>
          </p:nvPr>
        </p:nvSpPr>
        <p:spPr/>
        <p:txBody>
          <a:bodyPr/>
          <a:lstStyle/>
          <a:p>
            <a:fld id="{1789C0F2-17E0-497A-9BBE-0C73201AAFE3}"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314AD9-FCC8-48B7-B85B-012A91320DFF}" type="datetime2">
              <a:rPr lang="en-US" smtClean="0"/>
              <a:t>Saturday, September 8, 18</a:t>
            </a:fld>
            <a:endParaRPr lang="en-US" dirty="0"/>
          </a:p>
        </p:txBody>
      </p:sp>
      <p:sp>
        <p:nvSpPr>
          <p:cNvPr id="6" name="Slide Number Placeholder 5"/>
          <p:cNvSpPr>
            <a:spLocks noGrp="1"/>
          </p:cNvSpPr>
          <p:nvPr>
            <p:ph type="sldNum" sz="quarter" idx="11"/>
          </p:nvPr>
        </p:nvSpPr>
        <p:spPr/>
        <p:txBody>
          <a:bodyPr/>
          <a:lstStyle/>
          <a:p>
            <a:fld id="{1789C0F2-17E0-497A-9BBE-0C73201AAFE3}" type="slidenum">
              <a:rPr lang="en-US" smtClean="0"/>
              <a:pPr/>
              <a:t>‹#›</a:t>
            </a:fld>
            <a:endParaRPr lang="en-US" dirty="0"/>
          </a:p>
        </p:txBody>
      </p:sp>
      <p:sp>
        <p:nvSpPr>
          <p:cNvPr id="7" name="Footer Placeholder 6"/>
          <p:cNvSpPr>
            <a:spLocks noGrp="1"/>
          </p:cNvSpPr>
          <p:nvPr>
            <p:ph type="ftr" sz="quarter" idx="12"/>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3182DC50-D5DB-4F94-B367-9876CD2C4012}" type="datetime2">
              <a:rPr lang="en-US" smtClean="0"/>
              <a:t>Saturday, September 8, 18</a:t>
            </a:fld>
            <a:endParaRPr lang="en-US" dirty="0"/>
          </a:p>
        </p:txBody>
      </p:sp>
      <p:sp>
        <p:nvSpPr>
          <p:cNvPr id="16" name="Slide Number Placeholder 15"/>
          <p:cNvSpPr>
            <a:spLocks noGrp="1"/>
          </p:cNvSpPr>
          <p:nvPr>
            <p:ph type="sldNum" sz="quarter" idx="11"/>
          </p:nvPr>
        </p:nvSpPr>
        <p:spPr/>
        <p:txBody>
          <a:bodyPr/>
          <a:lstStyle/>
          <a:p>
            <a:fld id="{1789C0F2-17E0-497A-9BBE-0C73201AAFE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292EB412-E790-42EA-81FE-2925D3A43D91}" type="datetime2">
              <a:rPr lang="en-US" smtClean="0"/>
              <a:t>Saturday, September 8, 18</a:t>
            </a:fld>
            <a:endParaRPr lang="en-US" dirty="0"/>
          </a:p>
        </p:txBody>
      </p:sp>
      <p:sp>
        <p:nvSpPr>
          <p:cNvPr id="14" name="Slide Number Placeholder 13"/>
          <p:cNvSpPr>
            <a:spLocks noGrp="1"/>
          </p:cNvSpPr>
          <p:nvPr>
            <p:ph type="sldNum" sz="quarter" idx="11"/>
          </p:nvPr>
        </p:nvSpPr>
        <p:spPr/>
        <p:txBody>
          <a:bodyPr/>
          <a:lstStyle/>
          <a:p>
            <a:fld id="{1789C0F2-17E0-497A-9BBE-0C73201AAFE3}" type="slidenum">
              <a:rPr lang="en-US" smtClean="0"/>
              <a:pPr/>
              <a:t>‹#›</a:t>
            </a:fld>
            <a:endParaRPr lang="en-US" dirty="0"/>
          </a:p>
        </p:txBody>
      </p:sp>
      <p:sp>
        <p:nvSpPr>
          <p:cNvPr id="15" name="Footer Placeholder 14"/>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B385921-A91A-409C-921C-0E0EC1E750EC}" type="datetime2">
              <a:rPr lang="en-US" smtClean="0"/>
              <a:t>Saturday, September 8, 18</a:t>
            </a:fld>
            <a:endParaRPr lang="en-US" dirty="0"/>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789C0F2-17E0-497A-9BBE-0C73201AAFE3}"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b="1" dirty="0" smtClean="0"/>
              <a:t>Church</a:t>
            </a:r>
            <a:endParaRPr lang="en-US" sz="4000" b="1" dirty="0"/>
          </a:p>
        </p:txBody>
      </p:sp>
      <p:sp>
        <p:nvSpPr>
          <p:cNvPr id="3" name="Subtitle 2"/>
          <p:cNvSpPr>
            <a:spLocks noGrp="1"/>
          </p:cNvSpPr>
          <p:nvPr>
            <p:ph type="subTitle" idx="1"/>
          </p:nvPr>
        </p:nvSpPr>
        <p:spPr/>
        <p:txBody>
          <a:bodyPr>
            <a:normAutofit fontScale="70000" lnSpcReduction="20000"/>
          </a:bodyPr>
          <a:lstStyle/>
          <a:p>
            <a:r>
              <a:rPr lang="en-US" sz="3200" dirty="0" smtClean="0"/>
              <a:t>Healthy </a:t>
            </a:r>
            <a:r>
              <a:rPr lang="en-US" sz="3200" dirty="0" smtClean="0"/>
              <a:t>Characteristics: Ordinances &amp; Worship</a:t>
            </a:r>
            <a:endParaRPr lang="en-US" sz="3200" dirty="0"/>
          </a:p>
        </p:txBody>
      </p:sp>
    </p:spTree>
    <p:extLst>
      <p:ext uri="{BB962C8B-B14F-4D97-AF65-F5344CB8AC3E}">
        <p14:creationId xmlns:p14="http://schemas.microsoft.com/office/powerpoint/2010/main" val="7117831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39900" y="1371600"/>
            <a:ext cx="6057900" cy="3693318"/>
          </a:xfrm>
          <a:prstGeom prst="rect">
            <a:avLst/>
          </a:prstGeom>
        </p:spPr>
        <p:txBody>
          <a:bodyPr wrap="square">
            <a:spAutoFit/>
          </a:bodyPr>
          <a:lstStyle/>
          <a:p>
            <a:r>
              <a:rPr lang="en-US" sz="2600" dirty="0">
                <a:latin typeface="Helvetica"/>
                <a:cs typeface="Helvetica"/>
              </a:rPr>
              <a:t>An ordinance is a "prescribed practice." It is something that has </a:t>
            </a:r>
            <a:r>
              <a:rPr lang="en-US" sz="2600" dirty="0" smtClean="0">
                <a:latin typeface="Helvetica"/>
                <a:cs typeface="Helvetica"/>
              </a:rPr>
              <a:t>been (1) </a:t>
            </a:r>
            <a:r>
              <a:rPr lang="en-US" sz="2600" dirty="0">
                <a:latin typeface="Helvetica"/>
                <a:cs typeface="Helvetica"/>
              </a:rPr>
              <a:t>prescribed and </a:t>
            </a:r>
            <a:r>
              <a:rPr lang="en-US" sz="2600" dirty="0" smtClean="0">
                <a:latin typeface="Helvetica"/>
                <a:cs typeface="Helvetica"/>
              </a:rPr>
              <a:t>instituted </a:t>
            </a:r>
            <a:r>
              <a:rPr lang="en-US" sz="2600" dirty="0">
                <a:latin typeface="Helvetica"/>
                <a:cs typeface="Helvetica"/>
              </a:rPr>
              <a:t>by Jesus </a:t>
            </a:r>
            <a:r>
              <a:rPr lang="en-US" sz="2600" dirty="0" smtClean="0">
                <a:latin typeface="Helvetica"/>
                <a:cs typeface="Helvetica"/>
              </a:rPr>
              <a:t>Christ, (2) taught by the Apostles, </a:t>
            </a:r>
            <a:r>
              <a:rPr lang="en-US" sz="2600" dirty="0">
                <a:latin typeface="Helvetica"/>
                <a:cs typeface="Helvetica"/>
              </a:rPr>
              <a:t>and </a:t>
            </a:r>
            <a:r>
              <a:rPr lang="en-US" sz="2600" dirty="0" smtClean="0">
                <a:latin typeface="Helvetica"/>
                <a:cs typeface="Helvetica"/>
              </a:rPr>
              <a:t> (3) practiced </a:t>
            </a:r>
            <a:r>
              <a:rPr lang="en-US" sz="2600" dirty="0">
                <a:latin typeface="Helvetica"/>
                <a:cs typeface="Helvetica"/>
              </a:rPr>
              <a:t>by the Church. </a:t>
            </a:r>
            <a:endParaRPr lang="en-US" sz="2600" dirty="0" smtClean="0">
              <a:latin typeface="Helvetica"/>
              <a:cs typeface="Helvetica"/>
            </a:endParaRPr>
          </a:p>
          <a:p>
            <a:endParaRPr lang="en-US" sz="2600" dirty="0">
              <a:latin typeface="Helvetica"/>
              <a:cs typeface="Helvetica"/>
            </a:endParaRPr>
          </a:p>
          <a:p>
            <a:r>
              <a:rPr lang="en-US" sz="2600" dirty="0" smtClean="0">
                <a:latin typeface="Helvetica"/>
                <a:cs typeface="Helvetica"/>
              </a:rPr>
              <a:t>An </a:t>
            </a:r>
            <a:r>
              <a:rPr lang="en-US" sz="2600" dirty="0">
                <a:latin typeface="Helvetica"/>
                <a:cs typeface="Helvetica"/>
              </a:rPr>
              <a:t>ordinance is something that the Church practices because Jesus Christ has told her to do so. </a:t>
            </a:r>
            <a:endParaRPr lang="en-US" sz="2600" dirty="0">
              <a:latin typeface="Helvetica"/>
              <a:cs typeface="Helvetica"/>
            </a:endParaRPr>
          </a:p>
        </p:txBody>
      </p:sp>
    </p:spTree>
    <p:extLst>
      <p:ext uri="{BB962C8B-B14F-4D97-AF65-F5344CB8AC3E}">
        <p14:creationId xmlns:p14="http://schemas.microsoft.com/office/powerpoint/2010/main" val="1895292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0907" y="1308100"/>
            <a:ext cx="8734457" cy="4318000"/>
          </a:xfrm>
          <a:prstGeom prst="rect">
            <a:avLst/>
          </a:prstGeom>
        </p:spPr>
      </p:pic>
    </p:spTree>
    <p:extLst>
      <p:ext uri="{BB962C8B-B14F-4D97-AF65-F5344CB8AC3E}">
        <p14:creationId xmlns:p14="http://schemas.microsoft.com/office/powerpoint/2010/main" val="2696682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5741"/>
            <a:ext cx="9144000" cy="4303059"/>
          </a:xfrm>
          <a:prstGeom prst="rect">
            <a:avLst/>
          </a:prstGeom>
        </p:spPr>
      </p:pic>
    </p:spTree>
    <p:extLst>
      <p:ext uri="{BB962C8B-B14F-4D97-AF65-F5344CB8AC3E}">
        <p14:creationId xmlns:p14="http://schemas.microsoft.com/office/powerpoint/2010/main" val="411948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2400" y="1447800"/>
            <a:ext cx="6146800" cy="4093428"/>
          </a:xfrm>
          <a:prstGeom prst="rect">
            <a:avLst/>
          </a:prstGeom>
        </p:spPr>
        <p:txBody>
          <a:bodyPr wrap="square">
            <a:spAutoFit/>
          </a:bodyPr>
          <a:lstStyle/>
          <a:p>
            <a:r>
              <a:rPr lang="en-US" sz="2600" b="1" baseline="30000" dirty="0" smtClean="0">
                <a:latin typeface="Helvetica"/>
                <a:cs typeface="Helvetica"/>
              </a:rPr>
              <a:t>19</a:t>
            </a:r>
            <a:r>
              <a:rPr lang="en-US" sz="2600" b="1" dirty="0">
                <a:latin typeface="Helvetica"/>
                <a:cs typeface="Helvetica"/>
              </a:rPr>
              <a:t> </a:t>
            </a:r>
            <a:r>
              <a:rPr lang="en-US" sz="2600" dirty="0">
                <a:latin typeface="Helvetica"/>
                <a:cs typeface="Helvetica"/>
              </a:rPr>
              <a:t>Therefore go and make disciples of all nations, </a:t>
            </a:r>
            <a:r>
              <a:rPr lang="en-US" sz="2600" dirty="0">
                <a:solidFill>
                  <a:srgbClr val="FFFF00"/>
                </a:solidFill>
                <a:latin typeface="Helvetica"/>
                <a:cs typeface="Helvetica"/>
              </a:rPr>
              <a:t>baptizing them in the name of the Father and of the Son and of the Holy Spirit, </a:t>
            </a:r>
            <a:r>
              <a:rPr lang="en-US" sz="2600" b="1" baseline="30000" dirty="0">
                <a:latin typeface="Helvetica"/>
                <a:cs typeface="Helvetica"/>
              </a:rPr>
              <a:t>20</a:t>
            </a:r>
            <a:r>
              <a:rPr lang="en-US" sz="2600" b="1" dirty="0">
                <a:latin typeface="Helvetica"/>
                <a:cs typeface="Helvetica"/>
              </a:rPr>
              <a:t> </a:t>
            </a:r>
            <a:r>
              <a:rPr lang="en-US" sz="2600" dirty="0">
                <a:latin typeface="Helvetica"/>
                <a:cs typeface="Helvetica"/>
              </a:rPr>
              <a:t>and teaching them to obey everything I have commanded you. And surely I am with you always, to the very end of the age.</a:t>
            </a:r>
            <a:r>
              <a:rPr lang="en-US" sz="2600" dirty="0" smtClean="0">
                <a:latin typeface="Helvetica"/>
                <a:cs typeface="Helvetica"/>
              </a:rPr>
              <a:t>”</a:t>
            </a:r>
          </a:p>
          <a:p>
            <a:endParaRPr lang="en-US" sz="2600" dirty="0">
              <a:latin typeface="Helvetica"/>
              <a:cs typeface="Helvetica"/>
            </a:endParaRPr>
          </a:p>
          <a:p>
            <a:r>
              <a:rPr lang="en-US" sz="2600" dirty="0" smtClean="0">
                <a:latin typeface="Helvetica"/>
                <a:cs typeface="Helvetica"/>
              </a:rPr>
              <a:t>		</a:t>
            </a:r>
          </a:p>
          <a:p>
            <a:r>
              <a:rPr lang="en-US" sz="2600" dirty="0">
                <a:latin typeface="Helvetica"/>
                <a:cs typeface="Helvetica"/>
              </a:rPr>
              <a:t>	</a:t>
            </a:r>
            <a:r>
              <a:rPr lang="en-US" sz="2600" dirty="0" smtClean="0">
                <a:latin typeface="Helvetica"/>
                <a:cs typeface="Helvetica"/>
              </a:rPr>
              <a:t>	         	Matthew </a:t>
            </a:r>
            <a:r>
              <a:rPr lang="en-US" sz="2600" dirty="0">
                <a:latin typeface="Helvetica"/>
                <a:cs typeface="Helvetica"/>
              </a:rPr>
              <a:t>28:19-20 </a:t>
            </a:r>
          </a:p>
        </p:txBody>
      </p:sp>
    </p:spTree>
    <p:extLst>
      <p:ext uri="{BB962C8B-B14F-4D97-AF65-F5344CB8AC3E}">
        <p14:creationId xmlns:p14="http://schemas.microsoft.com/office/powerpoint/2010/main" val="2042876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565150"/>
            <a:ext cx="7594600" cy="5695950"/>
          </a:xfrm>
          <a:prstGeom prst="rect">
            <a:avLst/>
          </a:prstGeom>
        </p:spPr>
      </p:pic>
    </p:spTree>
    <p:extLst>
      <p:ext uri="{BB962C8B-B14F-4D97-AF65-F5344CB8AC3E}">
        <p14:creationId xmlns:p14="http://schemas.microsoft.com/office/powerpoint/2010/main" val="4026191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66900"/>
            <a:ext cx="9144000" cy="3103167"/>
          </a:xfrm>
          <a:prstGeom prst="rect">
            <a:avLst/>
          </a:prstGeom>
        </p:spPr>
      </p:pic>
    </p:spTree>
    <p:extLst>
      <p:ext uri="{BB962C8B-B14F-4D97-AF65-F5344CB8AC3E}">
        <p14:creationId xmlns:p14="http://schemas.microsoft.com/office/powerpoint/2010/main" val="3133934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4300" y="1473200"/>
            <a:ext cx="6362700" cy="4308872"/>
          </a:xfrm>
          <a:prstGeom prst="rect">
            <a:avLst/>
          </a:prstGeom>
        </p:spPr>
        <p:txBody>
          <a:bodyPr wrap="square">
            <a:spAutoFit/>
          </a:bodyPr>
          <a:lstStyle/>
          <a:p>
            <a:pPr>
              <a:spcAft>
                <a:spcPts val="600"/>
              </a:spcAft>
            </a:pPr>
            <a:r>
              <a:rPr lang="en-US" sz="2400" b="1" baseline="30000" dirty="0">
                <a:latin typeface="Helvetica"/>
                <a:cs typeface="Helvetica"/>
              </a:rPr>
              <a:t>26</a:t>
            </a:r>
            <a:r>
              <a:rPr lang="en-US" sz="2400" b="1" dirty="0">
                <a:latin typeface="Helvetica"/>
                <a:cs typeface="Helvetica"/>
              </a:rPr>
              <a:t> </a:t>
            </a:r>
            <a:r>
              <a:rPr lang="en-US" sz="2400" dirty="0" smtClean="0">
                <a:latin typeface="Helvetica"/>
                <a:cs typeface="Helvetica"/>
              </a:rPr>
              <a:t>Jesus </a:t>
            </a:r>
            <a:r>
              <a:rPr lang="en-US" sz="2400" dirty="0">
                <a:latin typeface="Helvetica"/>
                <a:cs typeface="Helvetica"/>
              </a:rPr>
              <a:t>took bread, and when he had given thanks, he broke it and gave it to his disciples, saying, “Take and eat; this is my body.”</a:t>
            </a:r>
          </a:p>
          <a:p>
            <a:pPr>
              <a:spcAft>
                <a:spcPts val="600"/>
              </a:spcAft>
            </a:pPr>
            <a:r>
              <a:rPr lang="en-US" sz="2400" b="1" baseline="30000" dirty="0">
                <a:latin typeface="Helvetica"/>
                <a:cs typeface="Helvetica"/>
              </a:rPr>
              <a:t>27</a:t>
            </a:r>
            <a:r>
              <a:rPr lang="en-US" sz="2400" b="1" dirty="0">
                <a:latin typeface="Helvetica"/>
                <a:cs typeface="Helvetica"/>
              </a:rPr>
              <a:t> </a:t>
            </a:r>
            <a:r>
              <a:rPr lang="en-US" sz="2400" dirty="0">
                <a:latin typeface="Helvetica"/>
                <a:cs typeface="Helvetica"/>
              </a:rPr>
              <a:t>Then he took a cup, and when he had given thanks, he gave it to them, saying, “Drink from it, all of you. </a:t>
            </a:r>
            <a:r>
              <a:rPr lang="en-US" sz="2400" b="1" baseline="30000" dirty="0">
                <a:latin typeface="Helvetica"/>
                <a:cs typeface="Helvetica"/>
              </a:rPr>
              <a:t>28</a:t>
            </a:r>
            <a:r>
              <a:rPr lang="en-US" sz="2400" b="1" dirty="0">
                <a:latin typeface="Helvetica"/>
                <a:cs typeface="Helvetica"/>
              </a:rPr>
              <a:t> </a:t>
            </a:r>
            <a:r>
              <a:rPr lang="en-US" sz="2400" dirty="0">
                <a:latin typeface="Helvetica"/>
                <a:cs typeface="Helvetica"/>
              </a:rPr>
              <a:t>This is my blood of the covenant, which is poured out for many for the forgiveness of sins. </a:t>
            </a:r>
            <a:endParaRPr lang="en-US" sz="2400" dirty="0" smtClean="0">
              <a:latin typeface="Helvetica"/>
              <a:cs typeface="Helvetica"/>
            </a:endParaRPr>
          </a:p>
          <a:p>
            <a:endParaRPr lang="en-US" sz="2400" dirty="0">
              <a:latin typeface="Helvetica"/>
              <a:cs typeface="Helvetica"/>
            </a:endParaRPr>
          </a:p>
          <a:p>
            <a:r>
              <a:rPr lang="en-US" sz="2400" dirty="0" smtClean="0">
                <a:latin typeface="Helvetica"/>
                <a:cs typeface="Helvetica"/>
              </a:rPr>
              <a:t>				Matthew 26:26-28</a:t>
            </a:r>
            <a:endParaRPr lang="en-US" sz="2400" dirty="0">
              <a:latin typeface="Helvetica"/>
              <a:cs typeface="Helvetica"/>
            </a:endParaRPr>
          </a:p>
        </p:txBody>
      </p:sp>
    </p:spTree>
    <p:extLst>
      <p:ext uri="{BB962C8B-B14F-4D97-AF65-F5344CB8AC3E}">
        <p14:creationId xmlns:p14="http://schemas.microsoft.com/office/powerpoint/2010/main" val="7420432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4349" y="1333500"/>
            <a:ext cx="8431177" cy="4229100"/>
          </a:xfrm>
          <a:prstGeom prst="rect">
            <a:avLst/>
          </a:prstGeom>
        </p:spPr>
      </p:pic>
    </p:spTree>
    <p:extLst>
      <p:ext uri="{BB962C8B-B14F-4D97-AF65-F5344CB8AC3E}">
        <p14:creationId xmlns:p14="http://schemas.microsoft.com/office/powerpoint/2010/main" val="3909273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5500" y="2857499"/>
            <a:ext cx="3460503" cy="646331"/>
          </a:xfrm>
          <a:prstGeom prst="rect">
            <a:avLst/>
          </a:prstGeom>
          <a:noFill/>
        </p:spPr>
        <p:txBody>
          <a:bodyPr wrap="none" rtlCol="0">
            <a:spAutoFit/>
          </a:bodyPr>
          <a:lstStyle/>
          <a:p>
            <a:r>
              <a:rPr lang="en-US" sz="3600" dirty="0" smtClean="0">
                <a:latin typeface="Helvetica"/>
                <a:cs typeface="Helvetica"/>
              </a:rPr>
              <a:t>Biblical </a:t>
            </a:r>
            <a:r>
              <a:rPr lang="en-US" sz="3600" dirty="0" smtClean="0">
                <a:latin typeface="Helvetica"/>
                <a:cs typeface="Helvetica"/>
              </a:rPr>
              <a:t>Worship</a:t>
            </a:r>
            <a:endParaRPr lang="en-US" sz="3600" dirty="0">
              <a:latin typeface="Helvetica"/>
              <a:cs typeface="Helvetica"/>
            </a:endParaRPr>
          </a:p>
        </p:txBody>
      </p:sp>
    </p:spTree>
    <p:extLst>
      <p:ext uri="{BB962C8B-B14F-4D97-AF65-F5344CB8AC3E}">
        <p14:creationId xmlns:p14="http://schemas.microsoft.com/office/powerpoint/2010/main" val="137506093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1300" y="171450"/>
            <a:ext cx="8585200" cy="6438900"/>
          </a:xfrm>
          <a:prstGeom prst="rect">
            <a:avLst/>
          </a:prstGeom>
        </p:spPr>
      </p:pic>
    </p:spTree>
    <p:extLst>
      <p:ext uri="{BB962C8B-B14F-4D97-AF65-F5344CB8AC3E}">
        <p14:creationId xmlns:p14="http://schemas.microsoft.com/office/powerpoint/2010/main" val="4270712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49300"/>
            <a:ext cx="9144000" cy="5102872"/>
          </a:xfrm>
          <a:prstGeom prst="rect">
            <a:avLst/>
          </a:prstGeom>
        </p:spPr>
      </p:pic>
      <p:sp>
        <p:nvSpPr>
          <p:cNvPr id="5" name="TextBox 4"/>
          <p:cNvSpPr txBox="1"/>
          <p:nvPr/>
        </p:nvSpPr>
        <p:spPr>
          <a:xfrm>
            <a:off x="5867400" y="6197600"/>
            <a:ext cx="2807479" cy="338554"/>
          </a:xfrm>
          <a:prstGeom prst="rect">
            <a:avLst/>
          </a:prstGeom>
          <a:noFill/>
        </p:spPr>
        <p:txBody>
          <a:bodyPr wrap="none" rtlCol="0">
            <a:spAutoFit/>
          </a:bodyPr>
          <a:lstStyle/>
          <a:p>
            <a:r>
              <a:rPr lang="en-US" sz="1600" dirty="0" smtClean="0">
                <a:latin typeface="Helvetica"/>
                <a:cs typeface="Helvetica"/>
              </a:rPr>
              <a:t>National  Community Church</a:t>
            </a:r>
            <a:endParaRPr lang="en-US" sz="1600" dirty="0">
              <a:latin typeface="Helvetica"/>
              <a:cs typeface="Helvetica"/>
            </a:endParaRPr>
          </a:p>
        </p:txBody>
      </p:sp>
    </p:spTree>
    <p:extLst>
      <p:ext uri="{BB962C8B-B14F-4D97-AF65-F5344CB8AC3E}">
        <p14:creationId xmlns:p14="http://schemas.microsoft.com/office/powerpoint/2010/main" val="3421492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1498600"/>
            <a:ext cx="6870700" cy="4154983"/>
          </a:xfrm>
          <a:prstGeom prst="rect">
            <a:avLst/>
          </a:prstGeom>
        </p:spPr>
        <p:txBody>
          <a:bodyPr wrap="square">
            <a:spAutoFit/>
          </a:bodyPr>
          <a:lstStyle/>
          <a:p>
            <a:r>
              <a:rPr lang="en-US" sz="2400" dirty="0">
                <a:latin typeface="Helvetica"/>
                <a:cs typeface="Helvetica"/>
              </a:rPr>
              <a:t>The local churches come together to exalt God, sing, share testimonies of God’s grace, spur one another on toward Christ and his Word, and send one another out into service. As </a:t>
            </a:r>
            <a:r>
              <a:rPr lang="en-US" sz="2400" dirty="0">
                <a:latin typeface="Helvetica"/>
                <a:cs typeface="Helvetica"/>
              </a:rPr>
              <a:t>long as its members are following the Bible’s instructions for worship </a:t>
            </a:r>
            <a:r>
              <a:rPr lang="en-US" sz="2400" dirty="0" smtClean="0">
                <a:latin typeface="Helvetica"/>
                <a:cs typeface="Helvetica"/>
              </a:rPr>
              <a:t>a healthy church is free to enjoy a wide range of variety, diversity, and creativity in their worship together.</a:t>
            </a:r>
          </a:p>
          <a:p>
            <a:endParaRPr lang="en-US" sz="2400" dirty="0" smtClean="0">
              <a:latin typeface="Helvetica"/>
              <a:cs typeface="Helvetica"/>
            </a:endParaRPr>
          </a:p>
          <a:p>
            <a:endParaRPr lang="en-US" sz="2400" dirty="0">
              <a:latin typeface="Helvetica"/>
              <a:cs typeface="Helvetica"/>
            </a:endParaRPr>
          </a:p>
          <a:p>
            <a:r>
              <a:rPr lang="en-US" sz="2400" dirty="0" smtClean="0">
                <a:latin typeface="Helvetica"/>
                <a:cs typeface="Helvetica"/>
              </a:rPr>
              <a:t>		International Missions Board, SBC</a:t>
            </a:r>
            <a:endParaRPr lang="en-US" sz="2400" dirty="0">
              <a:latin typeface="Helvetica"/>
              <a:cs typeface="Helvetica"/>
            </a:endParaRPr>
          </a:p>
        </p:txBody>
      </p:sp>
    </p:spTree>
    <p:extLst>
      <p:ext uri="{BB962C8B-B14F-4D97-AF65-F5344CB8AC3E}">
        <p14:creationId xmlns:p14="http://schemas.microsoft.com/office/powerpoint/2010/main" val="1740308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8400" y="2451100"/>
            <a:ext cx="6794500" cy="1815882"/>
          </a:xfrm>
          <a:prstGeom prst="rect">
            <a:avLst/>
          </a:prstGeom>
        </p:spPr>
        <p:txBody>
          <a:bodyPr wrap="square">
            <a:spAutoFit/>
          </a:bodyPr>
          <a:lstStyle/>
          <a:p>
            <a:r>
              <a:rPr lang="en-US" sz="2800" dirty="0" smtClean="0">
                <a:latin typeface="Helvetica"/>
                <a:cs typeface="Helvetica"/>
              </a:rPr>
              <a:t>God </a:t>
            </a:r>
            <a:r>
              <a:rPr lang="en-US" sz="2800" dirty="0">
                <a:latin typeface="Helvetica"/>
                <a:cs typeface="Helvetica"/>
              </a:rPr>
              <a:t>is spirit, and his worshipers must worship in the Spirit and in truth</a:t>
            </a:r>
            <a:r>
              <a:rPr lang="en-US" sz="2800" dirty="0" smtClean="0">
                <a:latin typeface="Helvetica"/>
                <a:cs typeface="Helvetica"/>
              </a:rPr>
              <a:t>.</a:t>
            </a:r>
            <a:endParaRPr lang="en-US" sz="2800" dirty="0">
              <a:latin typeface="Helvetica"/>
              <a:cs typeface="Helvetica"/>
            </a:endParaRPr>
          </a:p>
          <a:p>
            <a:endParaRPr lang="en-US" sz="2800" dirty="0" smtClean="0">
              <a:latin typeface="Helvetica"/>
              <a:cs typeface="Helvetica"/>
            </a:endParaRPr>
          </a:p>
          <a:p>
            <a:r>
              <a:rPr lang="en-US" sz="2800" dirty="0">
                <a:latin typeface="Helvetica"/>
                <a:cs typeface="Helvetica"/>
              </a:rPr>
              <a:t>	</a:t>
            </a:r>
            <a:r>
              <a:rPr lang="en-US" sz="2800" dirty="0" smtClean="0">
                <a:latin typeface="Helvetica"/>
                <a:cs typeface="Helvetica"/>
              </a:rPr>
              <a:t>			        John 4:24</a:t>
            </a:r>
            <a:endParaRPr lang="en-US" sz="2800" dirty="0">
              <a:latin typeface="Helvetica"/>
              <a:cs typeface="Helvetica"/>
            </a:endParaRPr>
          </a:p>
        </p:txBody>
      </p:sp>
    </p:spTree>
    <p:extLst>
      <p:ext uri="{BB962C8B-B14F-4D97-AF65-F5344CB8AC3E}">
        <p14:creationId xmlns:p14="http://schemas.microsoft.com/office/powerpoint/2010/main" val="228964355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295400"/>
            <a:ext cx="9144000" cy="4259292"/>
          </a:xfrm>
          <a:prstGeom prst="rect">
            <a:avLst/>
          </a:prstGeom>
        </p:spPr>
      </p:pic>
    </p:spTree>
    <p:extLst>
      <p:ext uri="{BB962C8B-B14F-4D97-AF65-F5344CB8AC3E}">
        <p14:creationId xmlns:p14="http://schemas.microsoft.com/office/powerpoint/2010/main" val="663723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50900"/>
            <a:ext cx="9144000" cy="5143500"/>
          </a:xfrm>
          <a:prstGeom prst="rect">
            <a:avLst/>
          </a:prstGeom>
        </p:spPr>
      </p:pic>
    </p:spTree>
    <p:extLst>
      <p:ext uri="{BB962C8B-B14F-4D97-AF65-F5344CB8AC3E}">
        <p14:creationId xmlns:p14="http://schemas.microsoft.com/office/powerpoint/2010/main" val="34342183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900" y="2857499"/>
            <a:ext cx="4061929" cy="584776"/>
          </a:xfrm>
          <a:prstGeom prst="rect">
            <a:avLst/>
          </a:prstGeom>
          <a:noFill/>
        </p:spPr>
        <p:txBody>
          <a:bodyPr wrap="none" rtlCol="0">
            <a:spAutoFit/>
          </a:bodyPr>
          <a:lstStyle/>
          <a:p>
            <a:r>
              <a:rPr lang="en-US" sz="3200" dirty="0" smtClean="0">
                <a:latin typeface="Helvetica"/>
                <a:cs typeface="Helvetica"/>
              </a:rPr>
              <a:t>Lessons for Disciples</a:t>
            </a:r>
            <a:endParaRPr lang="en-US" sz="3200" dirty="0">
              <a:latin typeface="Helvetica"/>
              <a:cs typeface="Helvetica"/>
            </a:endParaRPr>
          </a:p>
        </p:txBody>
      </p:sp>
    </p:spTree>
    <p:extLst>
      <p:ext uri="{BB962C8B-B14F-4D97-AF65-F5344CB8AC3E}">
        <p14:creationId xmlns:p14="http://schemas.microsoft.com/office/powerpoint/2010/main" val="349576211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8400" y="1663700"/>
            <a:ext cx="5404043" cy="3108544"/>
          </a:xfrm>
          <a:prstGeom prst="rect">
            <a:avLst/>
          </a:prstGeom>
          <a:noFill/>
        </p:spPr>
        <p:txBody>
          <a:bodyPr wrap="none" rtlCol="0">
            <a:spAutoFit/>
          </a:bodyPr>
          <a:lstStyle/>
          <a:p>
            <a:pPr marL="457200" indent="-457200">
              <a:buFont typeface="Wingdings" charset="2"/>
              <a:buChar char="Ø"/>
            </a:pPr>
            <a:r>
              <a:rPr lang="en-US" sz="2800" dirty="0" smtClean="0">
                <a:latin typeface="Helvetica"/>
                <a:cs typeface="Helvetica"/>
              </a:rPr>
              <a:t>Partake in the ordinances</a:t>
            </a:r>
            <a:endParaRPr lang="en-US" sz="2800" dirty="0" smtClean="0">
              <a:latin typeface="Helvetica"/>
              <a:cs typeface="Helvetica"/>
            </a:endParaRPr>
          </a:p>
          <a:p>
            <a:endParaRPr lang="en-US" sz="2800" dirty="0" smtClean="0">
              <a:latin typeface="Helvetica"/>
              <a:cs typeface="Helvetica"/>
            </a:endParaRPr>
          </a:p>
          <a:p>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Prioritize corporate worship</a:t>
            </a:r>
            <a:endParaRPr lang="en-US" sz="2800" dirty="0" smtClean="0">
              <a:latin typeface="Helvetica"/>
              <a:cs typeface="Helvetica"/>
            </a:endParaRPr>
          </a:p>
          <a:p>
            <a:endParaRPr lang="en-US" sz="2800" dirty="0">
              <a:latin typeface="Helvetica"/>
              <a:cs typeface="Helvetica"/>
            </a:endParaRPr>
          </a:p>
          <a:p>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Practice life-changing worship </a:t>
            </a:r>
            <a:endParaRPr lang="en-US" sz="2800" dirty="0">
              <a:latin typeface="Helvetica"/>
              <a:cs typeface="Helvetica"/>
            </a:endParaRPr>
          </a:p>
        </p:txBody>
      </p:sp>
    </p:spTree>
    <p:extLst>
      <p:ext uri="{BB962C8B-B14F-4D97-AF65-F5344CB8AC3E}">
        <p14:creationId xmlns:p14="http://schemas.microsoft.com/office/powerpoint/2010/main" val="168467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22299" y="795276"/>
            <a:ext cx="7898493" cy="5275324"/>
          </a:xfrm>
          <a:prstGeom prst="rect">
            <a:avLst/>
          </a:prstGeom>
        </p:spPr>
      </p:pic>
    </p:spTree>
    <p:extLst>
      <p:ext uri="{BB962C8B-B14F-4D97-AF65-F5344CB8AC3E}">
        <p14:creationId xmlns:p14="http://schemas.microsoft.com/office/powerpoint/2010/main" val="97148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9475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5756" y="419099"/>
            <a:ext cx="4517644" cy="5841781"/>
          </a:xfrm>
          <a:prstGeom prst="rect">
            <a:avLst/>
          </a:prstGeom>
        </p:spPr>
      </p:pic>
    </p:spTree>
    <p:extLst>
      <p:ext uri="{BB962C8B-B14F-4D97-AF65-F5344CB8AC3E}">
        <p14:creationId xmlns:p14="http://schemas.microsoft.com/office/powerpoint/2010/main" val="25168498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68400" y="1130300"/>
            <a:ext cx="6921500" cy="5139869"/>
          </a:xfrm>
          <a:prstGeom prst="rect">
            <a:avLst/>
          </a:prstGeom>
          <a:noFill/>
        </p:spPr>
        <p:txBody>
          <a:bodyPr wrap="square" rtlCol="0">
            <a:spAutoFit/>
          </a:bodyPr>
          <a:lstStyle/>
          <a:p>
            <a:pPr marL="457200" indent="-457200">
              <a:buFont typeface="Wingdings" charset="2"/>
              <a:buChar char="Ø"/>
            </a:pPr>
            <a:r>
              <a:rPr lang="en-US" sz="2800" dirty="0" smtClean="0">
                <a:latin typeface="Helvetica"/>
                <a:cs typeface="Helvetica"/>
              </a:rPr>
              <a:t>Evangelism </a:t>
            </a:r>
            <a:r>
              <a:rPr lang="mr-IN" sz="2800" dirty="0" smtClean="0">
                <a:latin typeface="Helvetica"/>
                <a:cs typeface="Helvetica"/>
              </a:rPr>
              <a:t>–</a:t>
            </a:r>
            <a:r>
              <a:rPr lang="en-US" sz="2800" dirty="0" smtClean="0">
                <a:latin typeface="Helvetica"/>
                <a:cs typeface="Helvetica"/>
              </a:rPr>
              <a:t> Beautiful feet (Rm. 10:15)</a:t>
            </a:r>
          </a:p>
          <a:p>
            <a:endParaRPr lang="en-US" sz="2800" dirty="0" smtClean="0">
              <a:latin typeface="Helvetica"/>
              <a:cs typeface="Helvetica"/>
            </a:endParaRPr>
          </a:p>
          <a:p>
            <a:endParaRPr lang="en-US" sz="2800" dirty="0" smtClean="0">
              <a:latin typeface="Helvetica"/>
              <a:cs typeface="Helvetica"/>
            </a:endParaRPr>
          </a:p>
          <a:p>
            <a:pPr marL="457200" indent="-457200">
              <a:buFont typeface="Wingdings" charset="2"/>
              <a:buChar char="Ø"/>
            </a:pPr>
            <a:r>
              <a:rPr lang="en-US" sz="2800" dirty="0" smtClean="0">
                <a:latin typeface="Helvetica"/>
                <a:cs typeface="Helvetica"/>
              </a:rPr>
              <a:t>Discipleship </a:t>
            </a:r>
            <a:r>
              <a:rPr lang="mr-IN" sz="2800" dirty="0" smtClean="0">
                <a:latin typeface="Helvetica"/>
                <a:cs typeface="Helvetica"/>
              </a:rPr>
              <a:t>–</a:t>
            </a:r>
            <a:r>
              <a:rPr lang="en-US" sz="2800" dirty="0" smtClean="0">
                <a:latin typeface="Helvetica"/>
                <a:cs typeface="Helvetica"/>
              </a:rPr>
              <a:t> Learn, Grow &amp; Serve</a:t>
            </a:r>
          </a:p>
          <a:p>
            <a:pPr marL="457200" indent="-457200">
              <a:buFont typeface="Wingdings" charset="2"/>
              <a:buChar char="Ø"/>
            </a:pPr>
            <a:endParaRPr lang="en-US" sz="2800" dirty="0" smtClean="0">
              <a:latin typeface="Helvetica"/>
              <a:cs typeface="Helvetica"/>
            </a:endParaRPr>
          </a:p>
          <a:p>
            <a:endParaRPr lang="en-US" sz="2800" dirty="0" smtClean="0">
              <a:latin typeface="Helvetica"/>
              <a:cs typeface="Helvetica"/>
            </a:endParaRPr>
          </a:p>
          <a:p>
            <a:pPr marL="457200" indent="-457200">
              <a:spcAft>
                <a:spcPts val="600"/>
              </a:spcAft>
              <a:buFont typeface="Wingdings" charset="2"/>
              <a:buChar char="Ø"/>
            </a:pPr>
            <a:r>
              <a:rPr lang="en-US" sz="2800" dirty="0" smtClean="0">
                <a:latin typeface="Helvetica"/>
                <a:cs typeface="Helvetica"/>
              </a:rPr>
              <a:t>Membership </a:t>
            </a:r>
            <a:r>
              <a:rPr lang="mr-IN" sz="2800" dirty="0" smtClean="0">
                <a:latin typeface="Helvetica"/>
                <a:cs typeface="Helvetica"/>
              </a:rPr>
              <a:t>–</a:t>
            </a:r>
            <a:r>
              <a:rPr lang="en-US" sz="2800" dirty="0" smtClean="0">
                <a:latin typeface="Helvetica"/>
                <a:cs typeface="Helvetica"/>
              </a:rPr>
              <a:t> Devoted themselves: </a:t>
            </a:r>
          </a:p>
          <a:p>
            <a:pPr marL="1371600" lvl="2" indent="-457200">
              <a:spcAft>
                <a:spcPts val="600"/>
              </a:spcAft>
              <a:buFont typeface="Arial"/>
              <a:buChar char="•"/>
            </a:pPr>
            <a:r>
              <a:rPr lang="en-US" sz="2800" dirty="0" smtClean="0">
                <a:latin typeface="Helvetica"/>
                <a:cs typeface="Helvetica"/>
              </a:rPr>
              <a:t>Apostles’ teaching</a:t>
            </a:r>
          </a:p>
          <a:p>
            <a:pPr marL="1371600" lvl="2" indent="-457200">
              <a:spcAft>
                <a:spcPts val="600"/>
              </a:spcAft>
              <a:buFont typeface="Arial"/>
              <a:buChar char="•"/>
            </a:pPr>
            <a:r>
              <a:rPr lang="en-US" sz="2800" dirty="0" smtClean="0">
                <a:latin typeface="Helvetica"/>
                <a:cs typeface="Helvetica"/>
              </a:rPr>
              <a:t>B</a:t>
            </a:r>
            <a:r>
              <a:rPr lang="en-US" sz="2800" dirty="0" smtClean="0">
                <a:latin typeface="Helvetica"/>
                <a:cs typeface="Helvetica"/>
              </a:rPr>
              <a:t>reaking of bread</a:t>
            </a:r>
          </a:p>
          <a:p>
            <a:pPr marL="1371600" lvl="2" indent="-457200">
              <a:spcAft>
                <a:spcPts val="600"/>
              </a:spcAft>
              <a:buFont typeface="Arial"/>
              <a:buChar char="•"/>
            </a:pPr>
            <a:r>
              <a:rPr lang="en-US" sz="2800" dirty="0">
                <a:latin typeface="Helvetica"/>
                <a:cs typeface="Helvetica"/>
              </a:rPr>
              <a:t>F</a:t>
            </a:r>
            <a:r>
              <a:rPr lang="en-US" sz="2800" dirty="0" smtClean="0">
                <a:latin typeface="Helvetica"/>
                <a:cs typeface="Helvetica"/>
              </a:rPr>
              <a:t>ellowship &amp; </a:t>
            </a:r>
          </a:p>
          <a:p>
            <a:pPr marL="1371600" lvl="2" indent="-457200">
              <a:buFont typeface="Arial"/>
              <a:buChar char="•"/>
            </a:pPr>
            <a:r>
              <a:rPr lang="en-US" sz="2800" dirty="0" smtClean="0">
                <a:latin typeface="Helvetica"/>
                <a:cs typeface="Helvetica"/>
              </a:rPr>
              <a:t>Prayer 			(Acts 2:42)</a:t>
            </a:r>
            <a:endParaRPr lang="en-US" sz="2800" dirty="0">
              <a:latin typeface="Helvetica"/>
              <a:cs typeface="Helvetica"/>
            </a:endParaRPr>
          </a:p>
        </p:txBody>
      </p:sp>
    </p:spTree>
    <p:extLst>
      <p:ext uri="{BB962C8B-B14F-4D97-AF65-F5344CB8AC3E}">
        <p14:creationId xmlns:p14="http://schemas.microsoft.com/office/powerpoint/2010/main" val="1192295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7900"/>
            <a:ext cx="9144000" cy="4089128"/>
          </a:xfrm>
          <a:prstGeom prst="rect">
            <a:avLst/>
          </a:prstGeom>
        </p:spPr>
      </p:pic>
      <p:sp>
        <p:nvSpPr>
          <p:cNvPr id="3" name="TextBox 2"/>
          <p:cNvSpPr txBox="1"/>
          <p:nvPr/>
        </p:nvSpPr>
        <p:spPr>
          <a:xfrm>
            <a:off x="2590800" y="711196"/>
            <a:ext cx="4059901" cy="646331"/>
          </a:xfrm>
          <a:prstGeom prst="rect">
            <a:avLst/>
          </a:prstGeom>
          <a:noFill/>
        </p:spPr>
        <p:txBody>
          <a:bodyPr wrap="none" rtlCol="0">
            <a:spAutoFit/>
          </a:bodyPr>
          <a:lstStyle/>
          <a:p>
            <a:r>
              <a:rPr lang="en-US" sz="3600" dirty="0" smtClean="0">
                <a:latin typeface="Helvetica"/>
                <a:cs typeface="Helvetica"/>
              </a:rPr>
              <a:t>Biblical Leadership</a:t>
            </a:r>
            <a:endParaRPr lang="en-US" sz="3600" dirty="0">
              <a:latin typeface="Helvetica"/>
              <a:cs typeface="Helvetica"/>
            </a:endParaRPr>
          </a:p>
        </p:txBody>
      </p:sp>
    </p:spTree>
    <p:extLst>
      <p:ext uri="{BB962C8B-B14F-4D97-AF65-F5344CB8AC3E}">
        <p14:creationId xmlns:p14="http://schemas.microsoft.com/office/powerpoint/2010/main" val="2671834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35047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0500" y="660398"/>
            <a:ext cx="6258669" cy="646331"/>
          </a:xfrm>
          <a:prstGeom prst="rect">
            <a:avLst/>
          </a:prstGeom>
          <a:noFill/>
        </p:spPr>
        <p:txBody>
          <a:bodyPr wrap="none" rtlCol="0">
            <a:spAutoFit/>
          </a:bodyPr>
          <a:lstStyle/>
          <a:p>
            <a:r>
              <a:rPr lang="en-US" sz="3600" dirty="0" smtClean="0">
                <a:latin typeface="Helvetica"/>
                <a:cs typeface="Helvetica"/>
              </a:rPr>
              <a:t>Biblical Teaching &amp; Preaching</a:t>
            </a:r>
            <a:endParaRPr lang="en-US" sz="3600" dirty="0">
              <a:latin typeface="Helvetica"/>
              <a:cs typeface="Helvetica"/>
            </a:endParaRPr>
          </a:p>
        </p:txBody>
      </p:sp>
      <p:pic>
        <p:nvPicPr>
          <p:cNvPr id="3" name="Picture 2"/>
          <p:cNvPicPr>
            <a:picLocks noChangeAspect="1"/>
          </p:cNvPicPr>
          <p:nvPr/>
        </p:nvPicPr>
        <p:blipFill>
          <a:blip r:embed="rId2"/>
          <a:stretch>
            <a:fillRect/>
          </a:stretch>
        </p:blipFill>
        <p:spPr>
          <a:xfrm>
            <a:off x="1727200" y="1986441"/>
            <a:ext cx="5626100" cy="4465159"/>
          </a:xfrm>
          <a:prstGeom prst="rect">
            <a:avLst/>
          </a:prstGeom>
        </p:spPr>
      </p:pic>
    </p:spTree>
    <p:extLst>
      <p:ext uri="{BB962C8B-B14F-4D97-AF65-F5344CB8AC3E}">
        <p14:creationId xmlns:p14="http://schemas.microsoft.com/office/powerpoint/2010/main" val="256273431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2800" y="2857499"/>
            <a:ext cx="4136319" cy="646331"/>
          </a:xfrm>
          <a:prstGeom prst="rect">
            <a:avLst/>
          </a:prstGeom>
          <a:noFill/>
        </p:spPr>
        <p:txBody>
          <a:bodyPr wrap="none" rtlCol="0">
            <a:spAutoFit/>
          </a:bodyPr>
          <a:lstStyle/>
          <a:p>
            <a:r>
              <a:rPr lang="en-US" sz="3600" dirty="0" smtClean="0">
                <a:latin typeface="Helvetica"/>
                <a:cs typeface="Helvetica"/>
              </a:rPr>
              <a:t>Biblical </a:t>
            </a:r>
            <a:r>
              <a:rPr lang="en-US" sz="3600" dirty="0" smtClean="0">
                <a:latin typeface="Helvetica"/>
                <a:cs typeface="Helvetica"/>
              </a:rPr>
              <a:t>Ordinances</a:t>
            </a:r>
            <a:endParaRPr lang="en-US" sz="3600" dirty="0">
              <a:latin typeface="Helvetica"/>
              <a:cs typeface="Helvetica"/>
            </a:endParaRPr>
          </a:p>
        </p:txBody>
      </p:sp>
    </p:spTree>
    <p:extLst>
      <p:ext uri="{BB962C8B-B14F-4D97-AF65-F5344CB8AC3E}">
        <p14:creationId xmlns:p14="http://schemas.microsoft.com/office/powerpoint/2010/main" val="4066967715"/>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Elemental.thmx</Template>
  <TotalTime>57324</TotalTime>
  <Words>214</Words>
  <Application>Microsoft Macintosh PowerPoint</Application>
  <PresentationFormat>On-screen Show (4:3)</PresentationFormat>
  <Paragraphs>44</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Elemental</vt:lpstr>
      <vt:lpstr>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Romans</dc:title>
  <dc:creator>Tom Siwicki</dc:creator>
  <cp:lastModifiedBy>Tom Siwicki</cp:lastModifiedBy>
  <cp:revision>684</cp:revision>
  <dcterms:created xsi:type="dcterms:W3CDTF">2013-11-03T00:06:16Z</dcterms:created>
  <dcterms:modified xsi:type="dcterms:W3CDTF">2018-09-09T13:50:41Z</dcterms:modified>
</cp:coreProperties>
</file>