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7"/>
  </p:notesMasterIdLst>
  <p:sldIdLst>
    <p:sldId id="256" r:id="rId2"/>
    <p:sldId id="776" r:id="rId3"/>
    <p:sldId id="872" r:id="rId4"/>
    <p:sldId id="932" r:id="rId5"/>
    <p:sldId id="931" r:id="rId6"/>
    <p:sldId id="836" r:id="rId7"/>
    <p:sldId id="937" r:id="rId8"/>
    <p:sldId id="942" r:id="rId9"/>
    <p:sldId id="943" r:id="rId10"/>
    <p:sldId id="941" r:id="rId11"/>
    <p:sldId id="940" r:id="rId12"/>
    <p:sldId id="946" r:id="rId13"/>
    <p:sldId id="944" r:id="rId14"/>
    <p:sldId id="947" r:id="rId15"/>
    <p:sldId id="948" r:id="rId16"/>
    <p:sldId id="950" r:id="rId17"/>
    <p:sldId id="949" r:id="rId18"/>
    <p:sldId id="951" r:id="rId19"/>
    <p:sldId id="952" r:id="rId20"/>
    <p:sldId id="907" r:id="rId21"/>
    <p:sldId id="938" r:id="rId22"/>
    <p:sldId id="864" r:id="rId23"/>
    <p:sldId id="927" r:id="rId24"/>
    <p:sldId id="924" r:id="rId25"/>
    <p:sldId id="93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840A"/>
    <a:srgbClr val="505E08"/>
    <a:srgbClr val="242B04"/>
    <a:srgbClr val="313A06"/>
    <a:srgbClr val="0A4452"/>
    <a:srgbClr val="2252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9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9/22/18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September 22, 18</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September 22, 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September 22, 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September 22, 18</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September 22, 18</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September 22, 18</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September 22, 18</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September 22, 18</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September 22, 18</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September 22, 18</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September 22, 18</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September 22, 18</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Church</a:t>
            </a:r>
            <a:endParaRPr lang="en-US" sz="4000" b="1" dirty="0"/>
          </a:p>
        </p:txBody>
      </p:sp>
      <p:sp>
        <p:nvSpPr>
          <p:cNvPr id="3" name="Subtitle 2"/>
          <p:cNvSpPr>
            <a:spLocks noGrp="1"/>
          </p:cNvSpPr>
          <p:nvPr>
            <p:ph type="subTitle" idx="1"/>
          </p:nvPr>
        </p:nvSpPr>
        <p:spPr/>
        <p:txBody>
          <a:bodyPr>
            <a:normAutofit/>
          </a:bodyPr>
          <a:lstStyle/>
          <a:p>
            <a:r>
              <a:rPr lang="en-US" sz="3200" dirty="0" smtClean="0"/>
              <a:t>Healthy Characteristics: </a:t>
            </a:r>
            <a:r>
              <a:rPr lang="en-US" sz="3200" dirty="0" smtClean="0"/>
              <a:t>Worship</a:t>
            </a:r>
            <a:endParaRPr lang="en-US" sz="3200" dirty="0"/>
          </a:p>
        </p:txBody>
      </p:sp>
    </p:spTree>
    <p:extLst>
      <p:ext uri="{BB962C8B-B14F-4D97-AF65-F5344CB8AC3E}">
        <p14:creationId xmlns:p14="http://schemas.microsoft.com/office/powerpoint/2010/main" val="7117831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248707"/>
            <a:ext cx="6667500" cy="3939540"/>
          </a:xfrm>
          <a:prstGeom prst="rect">
            <a:avLst/>
          </a:prstGeom>
        </p:spPr>
        <p:txBody>
          <a:bodyPr wrap="square">
            <a:spAutoFit/>
          </a:bodyPr>
          <a:lstStyle/>
          <a:p>
            <a:pPr>
              <a:spcAft>
                <a:spcPts val="1200"/>
              </a:spcAft>
            </a:pPr>
            <a:r>
              <a:rPr lang="en-US" sz="2400" b="1" baseline="30000" dirty="0">
                <a:latin typeface="Helvetica"/>
                <a:cs typeface="Helvetica"/>
              </a:rPr>
              <a:t>19</a:t>
            </a:r>
            <a:r>
              <a:rPr lang="en-US" sz="2400" b="1" dirty="0">
                <a:latin typeface="Helvetica"/>
                <a:cs typeface="Helvetica"/>
              </a:rPr>
              <a:t> </a:t>
            </a:r>
            <a:r>
              <a:rPr lang="en-US" sz="2400" dirty="0">
                <a:latin typeface="Helvetica"/>
                <a:cs typeface="Helvetica"/>
              </a:rPr>
              <a:t>“Sir,” the woman said, “I can see that you are a prophet. </a:t>
            </a:r>
            <a:r>
              <a:rPr lang="en-US" sz="2400" b="1" baseline="30000" dirty="0">
                <a:latin typeface="Helvetica"/>
                <a:cs typeface="Helvetica"/>
              </a:rPr>
              <a:t>20</a:t>
            </a:r>
            <a:r>
              <a:rPr lang="en-US" sz="2400" b="1" dirty="0">
                <a:latin typeface="Helvetica"/>
                <a:cs typeface="Helvetica"/>
              </a:rPr>
              <a:t> </a:t>
            </a:r>
            <a:r>
              <a:rPr lang="en-US" sz="2400" dirty="0">
                <a:latin typeface="Helvetica"/>
                <a:cs typeface="Helvetica"/>
              </a:rPr>
              <a:t>Our ancestors worshiped on this mountain, but you Jews claim that the place where we must worship is in Jerusalem.”</a:t>
            </a:r>
          </a:p>
          <a:p>
            <a:r>
              <a:rPr lang="en-US" sz="2400" b="1" baseline="30000" dirty="0">
                <a:latin typeface="Helvetica"/>
                <a:cs typeface="Helvetica"/>
              </a:rPr>
              <a:t>21</a:t>
            </a:r>
            <a:r>
              <a:rPr lang="en-US" sz="2400" b="1" dirty="0">
                <a:latin typeface="Helvetica"/>
                <a:cs typeface="Helvetica"/>
              </a:rPr>
              <a:t> </a:t>
            </a:r>
            <a:r>
              <a:rPr lang="en-US" sz="2400" dirty="0">
                <a:latin typeface="Helvetica"/>
                <a:cs typeface="Helvetica"/>
              </a:rPr>
              <a:t>“Woman,” Jesus replied, “believe me, a time is coming when you will worship the Father neither on this mountain nor in Jerusalem. </a:t>
            </a:r>
            <a:r>
              <a:rPr lang="en-US" sz="2400" b="1" baseline="30000" dirty="0">
                <a:latin typeface="Helvetica"/>
                <a:cs typeface="Helvetica"/>
              </a:rPr>
              <a:t>22</a:t>
            </a:r>
            <a:r>
              <a:rPr lang="en-US" sz="2400" b="1" dirty="0">
                <a:latin typeface="Helvetica"/>
                <a:cs typeface="Helvetica"/>
              </a:rPr>
              <a:t> </a:t>
            </a:r>
            <a:r>
              <a:rPr lang="en-US" sz="2400" dirty="0">
                <a:latin typeface="Helvetica"/>
                <a:cs typeface="Helvetica"/>
              </a:rPr>
              <a:t>You Samaritans worship what you do not know; we worship what we do know, for salvation is from the Jews. </a:t>
            </a:r>
            <a:endParaRPr lang="en-US" sz="2400" dirty="0">
              <a:latin typeface="Helvetica"/>
              <a:cs typeface="Helvetica"/>
            </a:endParaRPr>
          </a:p>
        </p:txBody>
      </p:sp>
    </p:spTree>
    <p:extLst>
      <p:ext uri="{BB962C8B-B14F-4D97-AF65-F5344CB8AC3E}">
        <p14:creationId xmlns:p14="http://schemas.microsoft.com/office/powerpoint/2010/main" val="91611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600" y="1873746"/>
            <a:ext cx="6629400" cy="2831544"/>
          </a:xfrm>
          <a:prstGeom prst="rect">
            <a:avLst/>
          </a:prstGeom>
        </p:spPr>
        <p:txBody>
          <a:bodyPr wrap="square">
            <a:spAutoFit/>
          </a:bodyPr>
          <a:lstStyle/>
          <a:p>
            <a:pPr>
              <a:spcAft>
                <a:spcPts val="1200"/>
              </a:spcAft>
            </a:pPr>
            <a:r>
              <a:rPr lang="en-US" sz="2400" b="1" baseline="30000" dirty="0" smtClean="0">
                <a:latin typeface="Helvetica"/>
                <a:cs typeface="Helvetica"/>
              </a:rPr>
              <a:t>23</a:t>
            </a:r>
            <a:r>
              <a:rPr lang="en-US" sz="2400" b="1" dirty="0">
                <a:latin typeface="Helvetica"/>
                <a:cs typeface="Helvetica"/>
              </a:rPr>
              <a:t> </a:t>
            </a:r>
            <a:r>
              <a:rPr lang="en-US" sz="2400" dirty="0">
                <a:latin typeface="Helvetica"/>
                <a:cs typeface="Helvetica"/>
              </a:rPr>
              <a:t>Yet a time is coming and has now come when the true worshipers will worship the Father in the Spirit and in truth, for they are the kind of worshipers the Father seeks. </a:t>
            </a:r>
            <a:r>
              <a:rPr lang="en-US" sz="2400" b="1" baseline="30000" dirty="0">
                <a:latin typeface="Helvetica"/>
                <a:cs typeface="Helvetica"/>
              </a:rPr>
              <a:t>24</a:t>
            </a:r>
            <a:r>
              <a:rPr lang="en-US" sz="2400" b="1" dirty="0">
                <a:latin typeface="Helvetica"/>
                <a:cs typeface="Helvetica"/>
              </a:rPr>
              <a:t> </a:t>
            </a:r>
            <a:r>
              <a:rPr lang="en-US" sz="2400" dirty="0">
                <a:latin typeface="Helvetica"/>
                <a:cs typeface="Helvetica"/>
              </a:rPr>
              <a:t>God is spirit, and his worshipers must worship in the Spirit and in truth.</a:t>
            </a:r>
            <a:r>
              <a:rPr lang="en-US" sz="2400" dirty="0" smtClean="0">
                <a:latin typeface="Helvetica"/>
                <a:cs typeface="Helvetica"/>
              </a:rPr>
              <a:t>”</a:t>
            </a:r>
            <a:endParaRPr lang="en-US" sz="2400" dirty="0">
              <a:latin typeface="Helvetica"/>
              <a:cs typeface="Helvetica"/>
            </a:endParaRPr>
          </a:p>
          <a:p>
            <a:r>
              <a:rPr lang="en-US" sz="2400" dirty="0" smtClean="0">
                <a:latin typeface="Helvetica"/>
                <a:cs typeface="Helvetica"/>
              </a:rPr>
              <a:t>					John 4:19-24</a:t>
            </a:r>
            <a:endParaRPr lang="en-US" sz="2400" dirty="0">
              <a:latin typeface="Helvetica"/>
              <a:cs typeface="Helvetica"/>
            </a:endParaRPr>
          </a:p>
        </p:txBody>
      </p:sp>
    </p:spTree>
    <p:extLst>
      <p:ext uri="{BB962C8B-B14F-4D97-AF65-F5344CB8AC3E}">
        <p14:creationId xmlns:p14="http://schemas.microsoft.com/office/powerpoint/2010/main" val="1178871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2857499"/>
            <a:ext cx="4701126" cy="584776"/>
          </a:xfrm>
          <a:prstGeom prst="rect">
            <a:avLst/>
          </a:prstGeom>
          <a:noFill/>
        </p:spPr>
        <p:txBody>
          <a:bodyPr wrap="none" rtlCol="0">
            <a:spAutoFit/>
          </a:bodyPr>
          <a:lstStyle/>
          <a:p>
            <a:r>
              <a:rPr lang="en-US" sz="3200" dirty="0" smtClean="0">
                <a:latin typeface="Helvetica"/>
                <a:cs typeface="Helvetica"/>
              </a:rPr>
              <a:t>An Encounter with Jesus</a:t>
            </a:r>
            <a:endParaRPr lang="en-US" sz="3200" dirty="0">
              <a:latin typeface="Helvetica"/>
              <a:cs typeface="Helvetica"/>
            </a:endParaRPr>
          </a:p>
        </p:txBody>
      </p:sp>
    </p:spTree>
    <p:extLst>
      <p:ext uri="{BB962C8B-B14F-4D97-AF65-F5344CB8AC3E}">
        <p14:creationId xmlns:p14="http://schemas.microsoft.com/office/powerpoint/2010/main" val="6892943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260460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340907"/>
            <a:ext cx="6667500" cy="2092881"/>
          </a:xfrm>
          <a:prstGeom prst="rect">
            <a:avLst/>
          </a:prstGeom>
        </p:spPr>
        <p:txBody>
          <a:bodyPr wrap="square">
            <a:spAutoFit/>
          </a:bodyPr>
          <a:lstStyle/>
          <a:p>
            <a:pPr>
              <a:spcAft>
                <a:spcPts val="1200"/>
              </a:spcAft>
            </a:pPr>
            <a:r>
              <a:rPr lang="en-US" sz="2600" b="1" baseline="30000" dirty="0">
                <a:latin typeface="Helvetica"/>
                <a:cs typeface="Helvetica"/>
              </a:rPr>
              <a:t>19</a:t>
            </a:r>
            <a:r>
              <a:rPr lang="en-US" sz="2600" b="1" dirty="0">
                <a:latin typeface="Helvetica"/>
                <a:cs typeface="Helvetica"/>
              </a:rPr>
              <a:t> </a:t>
            </a:r>
            <a:r>
              <a:rPr lang="en-US" sz="2600" dirty="0">
                <a:latin typeface="Helvetica"/>
                <a:cs typeface="Helvetica"/>
              </a:rPr>
              <a:t>“Sir,” the woman said, </a:t>
            </a:r>
            <a:r>
              <a:rPr lang="en-US" sz="2600" dirty="0">
                <a:solidFill>
                  <a:srgbClr val="FFFF00"/>
                </a:solidFill>
                <a:latin typeface="Helvetica"/>
                <a:cs typeface="Helvetica"/>
              </a:rPr>
              <a:t>“I can see that you are a prophet. </a:t>
            </a:r>
            <a:r>
              <a:rPr lang="en-US" sz="2600" b="1" baseline="30000" dirty="0">
                <a:latin typeface="Helvetica"/>
                <a:cs typeface="Helvetica"/>
              </a:rPr>
              <a:t>20</a:t>
            </a:r>
            <a:r>
              <a:rPr lang="en-US" sz="2600" b="1" dirty="0">
                <a:latin typeface="Helvetica"/>
                <a:cs typeface="Helvetica"/>
              </a:rPr>
              <a:t> </a:t>
            </a:r>
            <a:r>
              <a:rPr lang="en-US" sz="2600" dirty="0">
                <a:latin typeface="Helvetica"/>
                <a:cs typeface="Helvetica"/>
              </a:rPr>
              <a:t>Our ancestors worshiped on this mountain, but you Jews claim that the place where we must worship is in Jerusalem.</a:t>
            </a:r>
            <a:r>
              <a:rPr lang="en-US" sz="2600" dirty="0" smtClean="0">
                <a:latin typeface="Helvetica"/>
                <a:cs typeface="Helvetica"/>
              </a:rPr>
              <a:t>”</a:t>
            </a:r>
            <a:endParaRPr lang="en-US" sz="2600" dirty="0">
              <a:latin typeface="Helvetica"/>
              <a:cs typeface="Helvetica"/>
            </a:endParaRPr>
          </a:p>
        </p:txBody>
      </p:sp>
    </p:spTree>
    <p:extLst>
      <p:ext uri="{BB962C8B-B14F-4D97-AF65-F5344CB8AC3E}">
        <p14:creationId xmlns:p14="http://schemas.microsoft.com/office/powerpoint/2010/main" val="1268113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2857499"/>
            <a:ext cx="4580701" cy="584776"/>
          </a:xfrm>
          <a:prstGeom prst="rect">
            <a:avLst/>
          </a:prstGeom>
          <a:noFill/>
        </p:spPr>
        <p:txBody>
          <a:bodyPr wrap="none" rtlCol="0">
            <a:spAutoFit/>
          </a:bodyPr>
          <a:lstStyle/>
          <a:p>
            <a:r>
              <a:rPr lang="en-US" sz="3200" dirty="0" smtClean="0">
                <a:latin typeface="Helvetica"/>
                <a:cs typeface="Helvetica"/>
              </a:rPr>
              <a:t>A Theological Exchange</a:t>
            </a:r>
            <a:endParaRPr lang="en-US" sz="3200" dirty="0">
              <a:latin typeface="Helvetica"/>
              <a:cs typeface="Helvetica"/>
            </a:endParaRPr>
          </a:p>
        </p:txBody>
      </p:sp>
    </p:spTree>
    <p:extLst>
      <p:ext uri="{BB962C8B-B14F-4D97-AF65-F5344CB8AC3E}">
        <p14:creationId xmlns:p14="http://schemas.microsoft.com/office/powerpoint/2010/main" val="5882150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2900283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51907"/>
            <a:ext cx="6667500" cy="3570208"/>
          </a:xfrm>
          <a:prstGeom prst="rect">
            <a:avLst/>
          </a:prstGeom>
        </p:spPr>
        <p:txBody>
          <a:bodyPr wrap="square">
            <a:spAutoFit/>
          </a:bodyPr>
          <a:lstStyle/>
          <a:p>
            <a:pPr>
              <a:spcAft>
                <a:spcPts val="1200"/>
              </a:spcAft>
            </a:pPr>
            <a:r>
              <a:rPr lang="en-US" sz="2400" b="1" baseline="30000" dirty="0" smtClean="0">
                <a:latin typeface="Helvetica"/>
                <a:cs typeface="Helvetica"/>
              </a:rPr>
              <a:t>20</a:t>
            </a:r>
            <a:r>
              <a:rPr lang="en-US" sz="2400" b="1" dirty="0">
                <a:latin typeface="Helvetica"/>
                <a:cs typeface="Helvetica"/>
              </a:rPr>
              <a:t> </a:t>
            </a:r>
            <a:r>
              <a:rPr lang="en-US" sz="2400" dirty="0">
                <a:latin typeface="Helvetica"/>
                <a:cs typeface="Helvetica"/>
              </a:rPr>
              <a:t>Our ancestors </a:t>
            </a:r>
            <a:r>
              <a:rPr lang="en-US" sz="2400" dirty="0">
                <a:solidFill>
                  <a:srgbClr val="FFFF00"/>
                </a:solidFill>
                <a:latin typeface="Helvetica"/>
                <a:cs typeface="Helvetica"/>
              </a:rPr>
              <a:t>worshiped on this mountain</a:t>
            </a:r>
            <a:r>
              <a:rPr lang="en-US" sz="2400" dirty="0">
                <a:latin typeface="Helvetica"/>
                <a:cs typeface="Helvetica"/>
              </a:rPr>
              <a:t>, but you Jews claim that the place where we must </a:t>
            </a:r>
            <a:r>
              <a:rPr lang="en-US" sz="2400" dirty="0">
                <a:solidFill>
                  <a:srgbClr val="FFFF00"/>
                </a:solidFill>
                <a:latin typeface="Helvetica"/>
                <a:cs typeface="Helvetica"/>
              </a:rPr>
              <a:t>worship is in Jerusalem</a:t>
            </a:r>
            <a:r>
              <a:rPr lang="en-US" sz="2400" dirty="0">
                <a:latin typeface="Helvetica"/>
                <a:cs typeface="Helvetica"/>
              </a:rPr>
              <a:t>.”</a:t>
            </a:r>
          </a:p>
          <a:p>
            <a:r>
              <a:rPr lang="en-US" sz="2400" b="1" baseline="30000" dirty="0">
                <a:latin typeface="Helvetica"/>
                <a:cs typeface="Helvetica"/>
              </a:rPr>
              <a:t>21</a:t>
            </a:r>
            <a:r>
              <a:rPr lang="en-US" sz="2400" b="1" dirty="0">
                <a:latin typeface="Helvetica"/>
                <a:cs typeface="Helvetica"/>
              </a:rPr>
              <a:t> </a:t>
            </a:r>
            <a:r>
              <a:rPr lang="en-US" sz="2400" dirty="0">
                <a:latin typeface="Helvetica"/>
                <a:cs typeface="Helvetica"/>
              </a:rPr>
              <a:t>“Woman,” Jesus replied, “believe me, a time is coming when you will worship the Father neither on this mountain nor in Jerusalem. </a:t>
            </a:r>
            <a:r>
              <a:rPr lang="en-US" sz="2400" b="1" baseline="30000" dirty="0">
                <a:latin typeface="Helvetica"/>
                <a:cs typeface="Helvetica"/>
              </a:rPr>
              <a:t>22</a:t>
            </a:r>
            <a:r>
              <a:rPr lang="en-US" sz="2400" b="1" dirty="0">
                <a:latin typeface="Helvetica"/>
                <a:cs typeface="Helvetica"/>
              </a:rPr>
              <a:t> </a:t>
            </a:r>
            <a:r>
              <a:rPr lang="en-US" sz="2400" dirty="0">
                <a:latin typeface="Helvetica"/>
                <a:cs typeface="Helvetica"/>
              </a:rPr>
              <a:t>You </a:t>
            </a:r>
            <a:r>
              <a:rPr lang="en-US" sz="2400" dirty="0">
                <a:solidFill>
                  <a:srgbClr val="FFFF00"/>
                </a:solidFill>
                <a:latin typeface="Helvetica"/>
                <a:cs typeface="Helvetica"/>
              </a:rPr>
              <a:t>Samaritans worship what you do not know; we worship what we do know, for salvation is from the Jews. </a:t>
            </a:r>
            <a:endParaRPr lang="en-US" sz="2400" dirty="0">
              <a:solidFill>
                <a:srgbClr val="FFFF00"/>
              </a:solidFill>
              <a:latin typeface="Helvetica"/>
              <a:cs typeface="Helvetica"/>
            </a:endParaRPr>
          </a:p>
        </p:txBody>
      </p:sp>
    </p:spTree>
    <p:extLst>
      <p:ext uri="{BB962C8B-B14F-4D97-AF65-F5344CB8AC3E}">
        <p14:creationId xmlns:p14="http://schemas.microsoft.com/office/powerpoint/2010/main" val="3746520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2857499"/>
            <a:ext cx="2625238" cy="584776"/>
          </a:xfrm>
          <a:prstGeom prst="rect">
            <a:avLst/>
          </a:prstGeom>
          <a:noFill/>
        </p:spPr>
        <p:txBody>
          <a:bodyPr wrap="none" rtlCol="0">
            <a:spAutoFit/>
          </a:bodyPr>
          <a:lstStyle/>
          <a:p>
            <a:r>
              <a:rPr lang="en-US" sz="3200" dirty="0" smtClean="0">
                <a:latin typeface="Helvetica"/>
                <a:cs typeface="Helvetica"/>
              </a:rPr>
              <a:t>True Worship</a:t>
            </a:r>
            <a:endParaRPr lang="en-US" sz="3200" dirty="0">
              <a:latin typeface="Helvetica"/>
              <a:cs typeface="Helvetica"/>
            </a:endParaRPr>
          </a:p>
        </p:txBody>
      </p:sp>
    </p:spTree>
    <p:extLst>
      <p:ext uri="{BB962C8B-B14F-4D97-AF65-F5344CB8AC3E}">
        <p14:creationId xmlns:p14="http://schemas.microsoft.com/office/powerpoint/2010/main" val="29132298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600" y="2024608"/>
            <a:ext cx="6629400" cy="2308324"/>
          </a:xfrm>
          <a:prstGeom prst="rect">
            <a:avLst/>
          </a:prstGeom>
        </p:spPr>
        <p:txBody>
          <a:bodyPr wrap="square">
            <a:spAutoFit/>
          </a:bodyPr>
          <a:lstStyle/>
          <a:p>
            <a:pPr>
              <a:spcAft>
                <a:spcPts val="1200"/>
              </a:spcAft>
            </a:pPr>
            <a:r>
              <a:rPr lang="en-US" sz="2400" b="1" baseline="30000" dirty="0" smtClean="0">
                <a:latin typeface="Helvetica"/>
                <a:cs typeface="Helvetica"/>
              </a:rPr>
              <a:t>23</a:t>
            </a:r>
            <a:r>
              <a:rPr lang="en-US" sz="2400" b="1" dirty="0">
                <a:latin typeface="Helvetica"/>
                <a:cs typeface="Helvetica"/>
              </a:rPr>
              <a:t> </a:t>
            </a:r>
            <a:r>
              <a:rPr lang="en-US" sz="2400" dirty="0">
                <a:latin typeface="Helvetica"/>
                <a:cs typeface="Helvetica"/>
              </a:rPr>
              <a:t>Yet a time is coming and has now come when the true worshipers will worship the Father in the </a:t>
            </a:r>
            <a:r>
              <a:rPr lang="en-US" sz="2400" dirty="0">
                <a:solidFill>
                  <a:srgbClr val="FFFF00"/>
                </a:solidFill>
                <a:latin typeface="Helvetica"/>
                <a:cs typeface="Helvetica"/>
              </a:rPr>
              <a:t>Spirit and in truth</a:t>
            </a:r>
            <a:r>
              <a:rPr lang="en-US" sz="2400" dirty="0">
                <a:latin typeface="Helvetica"/>
                <a:cs typeface="Helvetica"/>
              </a:rPr>
              <a:t>, for they are the kind of worshipers the Father seeks. </a:t>
            </a:r>
            <a:r>
              <a:rPr lang="en-US" sz="2400" b="1" baseline="30000" dirty="0">
                <a:latin typeface="Helvetica"/>
                <a:cs typeface="Helvetica"/>
              </a:rPr>
              <a:t>24</a:t>
            </a:r>
            <a:r>
              <a:rPr lang="en-US" sz="2400" b="1" dirty="0">
                <a:latin typeface="Helvetica"/>
                <a:cs typeface="Helvetica"/>
              </a:rPr>
              <a:t> </a:t>
            </a:r>
            <a:r>
              <a:rPr lang="en-US" sz="2400" dirty="0">
                <a:latin typeface="Helvetica"/>
                <a:cs typeface="Helvetica"/>
              </a:rPr>
              <a:t>God is spirit, and </a:t>
            </a:r>
            <a:r>
              <a:rPr lang="en-US" sz="2400" dirty="0">
                <a:solidFill>
                  <a:srgbClr val="FFFF00"/>
                </a:solidFill>
                <a:latin typeface="Helvetica"/>
                <a:cs typeface="Helvetica"/>
              </a:rPr>
              <a:t>his worshipers must worship in the Spirit and in truth</a:t>
            </a:r>
            <a:r>
              <a:rPr lang="en-US" sz="2400" dirty="0">
                <a:latin typeface="Helvetica"/>
                <a:cs typeface="Helvetica"/>
              </a:rPr>
              <a:t>.</a:t>
            </a:r>
            <a:r>
              <a:rPr lang="en-US" sz="2400" dirty="0" smtClean="0">
                <a:latin typeface="Helvetica"/>
                <a:cs typeface="Helvetica"/>
              </a:rPr>
              <a:t>”</a:t>
            </a:r>
            <a:endParaRPr lang="en-US" sz="2400" dirty="0">
              <a:latin typeface="Helvetica"/>
              <a:cs typeface="Helvetica"/>
            </a:endParaRPr>
          </a:p>
        </p:txBody>
      </p:sp>
    </p:spTree>
    <p:extLst>
      <p:ext uri="{BB962C8B-B14F-4D97-AF65-F5344CB8AC3E}">
        <p14:creationId xmlns:p14="http://schemas.microsoft.com/office/powerpoint/2010/main" val="1037283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9300"/>
            <a:ext cx="9144000" cy="5102872"/>
          </a:xfrm>
          <a:prstGeom prst="rect">
            <a:avLst/>
          </a:prstGeom>
        </p:spPr>
      </p:pic>
      <p:sp>
        <p:nvSpPr>
          <p:cNvPr id="5" name="TextBox 4"/>
          <p:cNvSpPr txBox="1"/>
          <p:nvPr/>
        </p:nvSpPr>
        <p:spPr>
          <a:xfrm>
            <a:off x="5867400" y="6197600"/>
            <a:ext cx="2807479" cy="338554"/>
          </a:xfrm>
          <a:prstGeom prst="rect">
            <a:avLst/>
          </a:prstGeom>
          <a:noFill/>
        </p:spPr>
        <p:txBody>
          <a:bodyPr wrap="none" rtlCol="0">
            <a:spAutoFit/>
          </a:bodyPr>
          <a:lstStyle/>
          <a:p>
            <a:r>
              <a:rPr lang="en-US" sz="1600" dirty="0" smtClean="0">
                <a:latin typeface="Helvetica"/>
                <a:cs typeface="Helvetica"/>
              </a:rPr>
              <a:t>National  Community Church</a:t>
            </a:r>
            <a:endParaRPr lang="en-US" sz="1600" dirty="0">
              <a:latin typeface="Helvetica"/>
              <a:cs typeface="Helvetica"/>
            </a:endParaRPr>
          </a:p>
        </p:txBody>
      </p:sp>
    </p:spTree>
    <p:extLst>
      <p:ext uri="{BB962C8B-B14F-4D97-AF65-F5344CB8AC3E}">
        <p14:creationId xmlns:p14="http://schemas.microsoft.com/office/powerpoint/2010/main" val="3421492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95400"/>
            <a:ext cx="9144000" cy="4259292"/>
          </a:xfrm>
          <a:prstGeom prst="rect">
            <a:avLst/>
          </a:prstGeom>
        </p:spPr>
      </p:pic>
    </p:spTree>
    <p:extLst>
      <p:ext uri="{BB962C8B-B14F-4D97-AF65-F5344CB8AC3E}">
        <p14:creationId xmlns:p14="http://schemas.microsoft.com/office/powerpoint/2010/main" val="663723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98600"/>
            <a:ext cx="6870700" cy="4154983"/>
          </a:xfrm>
          <a:prstGeom prst="rect">
            <a:avLst/>
          </a:prstGeom>
        </p:spPr>
        <p:txBody>
          <a:bodyPr wrap="square">
            <a:spAutoFit/>
          </a:bodyPr>
          <a:lstStyle/>
          <a:p>
            <a:r>
              <a:rPr lang="en-US" sz="2400" dirty="0">
                <a:latin typeface="Helvetica"/>
                <a:cs typeface="Helvetica"/>
              </a:rPr>
              <a:t>The local churches come together to exalt God, sing, share testimonies of God’s grace, spur one another on toward Christ and his Word, and send one another out into service. As long as its members are following the Bible’s instructions for worship </a:t>
            </a:r>
            <a:r>
              <a:rPr lang="en-US" sz="2400" dirty="0" smtClean="0">
                <a:latin typeface="Helvetica"/>
                <a:cs typeface="Helvetica"/>
              </a:rPr>
              <a:t>a healthy church is free to enjoy a wide range of variety, diversity, and creativity in their worship together.</a:t>
            </a:r>
          </a:p>
          <a:p>
            <a:endParaRPr lang="en-US" sz="2400" dirty="0" smtClean="0">
              <a:latin typeface="Helvetica"/>
              <a:cs typeface="Helvetica"/>
            </a:endParaRPr>
          </a:p>
          <a:p>
            <a:endParaRPr lang="en-US" sz="2400" dirty="0">
              <a:latin typeface="Helvetica"/>
              <a:cs typeface="Helvetica"/>
            </a:endParaRPr>
          </a:p>
          <a:p>
            <a:r>
              <a:rPr lang="en-US" sz="2400" dirty="0" smtClean="0">
                <a:latin typeface="Helvetica"/>
                <a:cs typeface="Helvetica"/>
              </a:rPr>
              <a:t>		International Missions Board, SBC</a:t>
            </a:r>
            <a:endParaRPr lang="en-US" sz="2400" dirty="0">
              <a:latin typeface="Helvetica"/>
              <a:cs typeface="Helvetica"/>
            </a:endParaRPr>
          </a:p>
        </p:txBody>
      </p:sp>
    </p:spTree>
    <p:extLst>
      <p:ext uri="{BB962C8B-B14F-4D97-AF65-F5344CB8AC3E}">
        <p14:creationId xmlns:p14="http://schemas.microsoft.com/office/powerpoint/2010/main" val="1740308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2857499"/>
            <a:ext cx="4061929" cy="584776"/>
          </a:xfrm>
          <a:prstGeom prst="rect">
            <a:avLst/>
          </a:prstGeom>
          <a:noFill/>
        </p:spPr>
        <p:txBody>
          <a:bodyPr wrap="none" rtlCol="0">
            <a:spAutoFit/>
          </a:bodyPr>
          <a:lstStyle/>
          <a:p>
            <a:r>
              <a:rPr lang="en-US" sz="3200" dirty="0" smtClean="0">
                <a:latin typeface="Helvetica"/>
                <a:cs typeface="Helvetica"/>
              </a:rPr>
              <a:t>Lessons for Disciples</a:t>
            </a:r>
            <a:endParaRPr lang="en-US" sz="3200" dirty="0">
              <a:latin typeface="Helvetica"/>
              <a:cs typeface="Helvetica"/>
            </a:endParaRPr>
          </a:p>
        </p:txBody>
      </p:sp>
    </p:spTree>
    <p:extLst>
      <p:ext uri="{BB962C8B-B14F-4D97-AF65-F5344CB8AC3E}">
        <p14:creationId xmlns:p14="http://schemas.microsoft.com/office/powerpoint/2010/main" val="34957621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787744"/>
            <a:ext cx="5904180" cy="3108544"/>
          </a:xfrm>
          <a:prstGeom prst="rect">
            <a:avLst/>
          </a:prstGeom>
          <a:noFill/>
        </p:spPr>
        <p:txBody>
          <a:bodyPr wrap="none" rtlCol="0">
            <a:spAutoFit/>
          </a:bodyPr>
          <a:lstStyle/>
          <a:p>
            <a:pPr marL="457200" indent="-457200">
              <a:buFont typeface="Wingdings" charset="2"/>
              <a:buChar char="Ø"/>
            </a:pPr>
            <a:r>
              <a:rPr lang="en-US" sz="2800" dirty="0" smtClean="0">
                <a:latin typeface="Helvetica"/>
                <a:cs typeface="Helvetica"/>
              </a:rPr>
              <a:t>Prioritize </a:t>
            </a:r>
            <a:r>
              <a:rPr lang="en-US" sz="2800" dirty="0" smtClean="0">
                <a:latin typeface="Helvetica"/>
                <a:cs typeface="Helvetica"/>
              </a:rPr>
              <a:t>corporate worship</a:t>
            </a:r>
          </a:p>
          <a:p>
            <a:endParaRPr lang="en-US" sz="2800" dirty="0">
              <a:latin typeface="Helvetica"/>
              <a:cs typeface="Helvetica"/>
            </a:endParaRPr>
          </a:p>
          <a:p>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Practice personal worship</a:t>
            </a:r>
          </a:p>
          <a:p>
            <a:endParaRPr lang="en-US" sz="2800" dirty="0">
              <a:latin typeface="Helvetica"/>
              <a:cs typeface="Helvetica"/>
            </a:endParaRPr>
          </a:p>
          <a:p>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Experience </a:t>
            </a:r>
            <a:r>
              <a:rPr lang="en-US" sz="2800" dirty="0" smtClean="0">
                <a:latin typeface="Helvetica"/>
                <a:cs typeface="Helvetica"/>
              </a:rPr>
              <a:t>life-changing worship </a:t>
            </a:r>
            <a:endParaRPr lang="en-US" sz="2800" dirty="0">
              <a:latin typeface="Helvetica"/>
              <a:cs typeface="Helvetica"/>
            </a:endParaRPr>
          </a:p>
        </p:txBody>
      </p:sp>
    </p:spTree>
    <p:extLst>
      <p:ext uri="{BB962C8B-B14F-4D97-AF65-F5344CB8AC3E}">
        <p14:creationId xmlns:p14="http://schemas.microsoft.com/office/powerpoint/2010/main" val="1684678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34342183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2299" y="795276"/>
            <a:ext cx="7898493" cy="5275324"/>
          </a:xfrm>
          <a:prstGeom prst="rect">
            <a:avLst/>
          </a:prstGeom>
        </p:spPr>
      </p:pic>
    </p:spTree>
    <p:extLst>
      <p:ext uri="{BB962C8B-B14F-4D97-AF65-F5344CB8AC3E}">
        <p14:creationId xmlns:p14="http://schemas.microsoft.com/office/powerpoint/2010/main" val="97148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756" y="419099"/>
            <a:ext cx="4517644" cy="5841781"/>
          </a:xfrm>
          <a:prstGeom prst="rect">
            <a:avLst/>
          </a:prstGeom>
        </p:spPr>
      </p:pic>
    </p:spTree>
    <p:extLst>
      <p:ext uri="{BB962C8B-B14F-4D97-AF65-F5344CB8AC3E}">
        <p14:creationId xmlns:p14="http://schemas.microsoft.com/office/powerpoint/2010/main" val="25168498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500" y="1168400"/>
            <a:ext cx="7696200" cy="4231928"/>
          </a:xfrm>
          <a:prstGeom prst="rect">
            <a:avLst/>
          </a:prstGeom>
        </p:spPr>
        <p:txBody>
          <a:bodyPr wrap="square">
            <a:spAutoFit/>
          </a:bodyPr>
          <a:lstStyle/>
          <a:p>
            <a:pPr>
              <a:spcAft>
                <a:spcPts val="1200"/>
              </a:spcAft>
            </a:pPr>
            <a:r>
              <a:rPr lang="en-US" sz="2800" dirty="0">
                <a:latin typeface="Helvetica"/>
                <a:cs typeface="Helvetica"/>
              </a:rPr>
              <a:t>An ordinance is a "prescribed practice." It is something that has </a:t>
            </a:r>
            <a:r>
              <a:rPr lang="en-US" sz="2800" dirty="0" smtClean="0">
                <a:latin typeface="Helvetica"/>
                <a:cs typeface="Helvetica"/>
              </a:rPr>
              <a:t>been: </a:t>
            </a:r>
          </a:p>
          <a:p>
            <a:endParaRPr lang="en-US" sz="2800" dirty="0">
              <a:latin typeface="Helvetica"/>
              <a:cs typeface="Helvetica"/>
            </a:endParaRPr>
          </a:p>
          <a:p>
            <a:pPr marL="971550" lvl="1" indent="-514350">
              <a:spcAft>
                <a:spcPts val="1200"/>
              </a:spcAft>
              <a:buFont typeface="+mj-lt"/>
              <a:buAutoNum type="arabicPeriod"/>
            </a:pPr>
            <a:r>
              <a:rPr lang="en-US" sz="2800" dirty="0">
                <a:latin typeface="Helvetica"/>
                <a:cs typeface="Helvetica"/>
              </a:rPr>
              <a:t>P</a:t>
            </a:r>
            <a:r>
              <a:rPr lang="en-US" sz="2800" dirty="0" smtClean="0">
                <a:latin typeface="Helvetica"/>
                <a:cs typeface="Helvetica"/>
              </a:rPr>
              <a:t>rescribed </a:t>
            </a:r>
            <a:r>
              <a:rPr lang="en-US" sz="2800" dirty="0">
                <a:latin typeface="Helvetica"/>
                <a:cs typeface="Helvetica"/>
              </a:rPr>
              <a:t>and </a:t>
            </a:r>
            <a:r>
              <a:rPr lang="en-US" sz="2800" dirty="0" smtClean="0">
                <a:latin typeface="Helvetica"/>
                <a:cs typeface="Helvetica"/>
              </a:rPr>
              <a:t>instituted </a:t>
            </a:r>
            <a:r>
              <a:rPr lang="en-US" sz="2800" dirty="0">
                <a:latin typeface="Helvetica"/>
                <a:cs typeface="Helvetica"/>
              </a:rPr>
              <a:t>by Jesus </a:t>
            </a:r>
            <a:r>
              <a:rPr lang="en-US" sz="2800" dirty="0" smtClean="0">
                <a:latin typeface="Helvetica"/>
                <a:cs typeface="Helvetica"/>
              </a:rPr>
              <a:t>Christ</a:t>
            </a:r>
            <a:r>
              <a:rPr lang="en-US" sz="2800" dirty="0" smtClean="0">
                <a:latin typeface="Helvetica"/>
                <a:cs typeface="Helvetica"/>
              </a:rPr>
              <a:t>,</a:t>
            </a:r>
          </a:p>
          <a:p>
            <a:pPr lvl="1">
              <a:spcAft>
                <a:spcPts val="1200"/>
              </a:spcAft>
            </a:pPr>
            <a:endParaRPr lang="en-US" sz="2800" dirty="0" smtClean="0">
              <a:latin typeface="Helvetica"/>
              <a:cs typeface="Helvetica"/>
            </a:endParaRPr>
          </a:p>
          <a:p>
            <a:pPr marL="971550" lvl="1" indent="-514350">
              <a:spcAft>
                <a:spcPts val="1200"/>
              </a:spcAft>
              <a:buFont typeface="+mj-lt"/>
              <a:buAutoNum type="arabicPeriod"/>
            </a:pPr>
            <a:r>
              <a:rPr lang="en-US" sz="2800" dirty="0">
                <a:latin typeface="Helvetica"/>
                <a:cs typeface="Helvetica"/>
              </a:rPr>
              <a:t>T</a:t>
            </a:r>
            <a:r>
              <a:rPr lang="en-US" sz="2800" dirty="0" smtClean="0">
                <a:latin typeface="Helvetica"/>
                <a:cs typeface="Helvetica"/>
              </a:rPr>
              <a:t>aught </a:t>
            </a:r>
            <a:r>
              <a:rPr lang="en-US" sz="2800" dirty="0" smtClean="0">
                <a:latin typeface="Helvetica"/>
                <a:cs typeface="Helvetica"/>
              </a:rPr>
              <a:t>by the Apostles, </a:t>
            </a:r>
            <a:r>
              <a:rPr lang="en-US" sz="2800" dirty="0" smtClean="0">
                <a:latin typeface="Helvetica"/>
                <a:cs typeface="Helvetica"/>
              </a:rPr>
              <a:t>and</a:t>
            </a:r>
          </a:p>
          <a:p>
            <a:pPr lvl="1">
              <a:spcAft>
                <a:spcPts val="600"/>
              </a:spcAft>
            </a:pPr>
            <a:endParaRPr lang="en-US" sz="2800" dirty="0" smtClean="0">
              <a:latin typeface="Helvetica"/>
              <a:cs typeface="Helvetica"/>
            </a:endParaRPr>
          </a:p>
          <a:p>
            <a:pPr marL="971550" lvl="1" indent="-514350">
              <a:buFont typeface="+mj-lt"/>
              <a:buAutoNum type="arabicPeriod"/>
            </a:pPr>
            <a:r>
              <a:rPr lang="en-US" sz="2800" dirty="0">
                <a:latin typeface="Helvetica"/>
                <a:cs typeface="Helvetica"/>
              </a:rPr>
              <a:t>P</a:t>
            </a:r>
            <a:r>
              <a:rPr lang="en-US" sz="2800" dirty="0" smtClean="0">
                <a:latin typeface="Helvetica"/>
                <a:cs typeface="Helvetica"/>
              </a:rPr>
              <a:t>racticed </a:t>
            </a:r>
            <a:r>
              <a:rPr lang="en-US" sz="2800" dirty="0">
                <a:latin typeface="Helvetica"/>
                <a:cs typeface="Helvetica"/>
              </a:rPr>
              <a:t>by the Church. </a:t>
            </a:r>
          </a:p>
        </p:txBody>
      </p:sp>
    </p:spTree>
    <p:extLst>
      <p:ext uri="{BB962C8B-B14F-4D97-AF65-F5344CB8AC3E}">
        <p14:creationId xmlns:p14="http://schemas.microsoft.com/office/powerpoint/2010/main" val="189529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35741"/>
            <a:ext cx="9144000" cy="4303059"/>
          </a:xfrm>
          <a:prstGeom prst="rect">
            <a:avLst/>
          </a:prstGeom>
        </p:spPr>
      </p:pic>
    </p:spTree>
    <p:extLst>
      <p:ext uri="{BB962C8B-B14F-4D97-AF65-F5344CB8AC3E}">
        <p14:creationId xmlns:p14="http://schemas.microsoft.com/office/powerpoint/2010/main" val="411948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3460503" cy="646331"/>
          </a:xfrm>
          <a:prstGeom prst="rect">
            <a:avLst/>
          </a:prstGeom>
          <a:noFill/>
        </p:spPr>
        <p:txBody>
          <a:bodyPr wrap="none" rtlCol="0">
            <a:spAutoFit/>
          </a:bodyPr>
          <a:lstStyle/>
          <a:p>
            <a:r>
              <a:rPr lang="en-US" sz="3600" dirty="0" smtClean="0">
                <a:latin typeface="Helvetica"/>
                <a:cs typeface="Helvetica"/>
              </a:rPr>
              <a:t>Biblical Worship</a:t>
            </a:r>
            <a:endParaRPr lang="en-US" sz="3600" dirty="0">
              <a:latin typeface="Helvetica"/>
              <a:cs typeface="Helvetica"/>
            </a:endParaRPr>
          </a:p>
        </p:txBody>
      </p:sp>
    </p:spTree>
    <p:extLst>
      <p:ext uri="{BB962C8B-B14F-4D97-AF65-F5344CB8AC3E}">
        <p14:creationId xmlns:p14="http://schemas.microsoft.com/office/powerpoint/2010/main" val="13750609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7100"/>
            <a:ext cx="9144000" cy="4997652"/>
          </a:xfrm>
          <a:prstGeom prst="rect">
            <a:avLst/>
          </a:prstGeom>
        </p:spPr>
      </p:pic>
    </p:spTree>
    <p:extLst>
      <p:ext uri="{BB962C8B-B14F-4D97-AF65-F5344CB8AC3E}">
        <p14:creationId xmlns:p14="http://schemas.microsoft.com/office/powerpoint/2010/main" val="4270712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900" y="558800"/>
            <a:ext cx="7175500" cy="5740400"/>
          </a:xfrm>
          <a:prstGeom prst="rect">
            <a:avLst/>
          </a:prstGeom>
        </p:spPr>
      </p:pic>
    </p:spTree>
    <p:extLst>
      <p:ext uri="{BB962C8B-B14F-4D97-AF65-F5344CB8AC3E}">
        <p14:creationId xmlns:p14="http://schemas.microsoft.com/office/powerpoint/2010/main" val="299105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22400"/>
            <a:ext cx="9144000" cy="4000500"/>
          </a:xfrm>
          <a:prstGeom prst="rect">
            <a:avLst/>
          </a:prstGeom>
        </p:spPr>
      </p:pic>
    </p:spTree>
    <p:extLst>
      <p:ext uri="{BB962C8B-B14F-4D97-AF65-F5344CB8AC3E}">
        <p14:creationId xmlns:p14="http://schemas.microsoft.com/office/powerpoint/2010/main" val="32697192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57575</TotalTime>
  <Words>141</Words>
  <Application>Microsoft Macintosh PowerPoint</Application>
  <PresentationFormat>On-screen Show (4:3)</PresentationFormat>
  <Paragraphs>34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Elemental</vt:lpstr>
      <vt:lpstr>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692</cp:revision>
  <dcterms:created xsi:type="dcterms:W3CDTF">2013-11-03T00:06:16Z</dcterms:created>
  <dcterms:modified xsi:type="dcterms:W3CDTF">2018-09-23T13:52:08Z</dcterms:modified>
</cp:coreProperties>
</file>