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6"/>
  </p:notesMasterIdLst>
  <p:sldIdLst>
    <p:sldId id="256" r:id="rId2"/>
    <p:sldId id="763" r:id="rId3"/>
    <p:sldId id="764" r:id="rId4"/>
    <p:sldId id="753" r:id="rId5"/>
    <p:sldId id="754" r:id="rId6"/>
    <p:sldId id="742" r:id="rId7"/>
    <p:sldId id="744" r:id="rId8"/>
    <p:sldId id="755" r:id="rId9"/>
    <p:sldId id="739" r:id="rId10"/>
    <p:sldId id="743" r:id="rId11"/>
    <p:sldId id="765" r:id="rId12"/>
    <p:sldId id="681" r:id="rId13"/>
    <p:sldId id="760" r:id="rId14"/>
    <p:sldId id="761" r:id="rId15"/>
    <p:sldId id="757" r:id="rId16"/>
    <p:sldId id="758" r:id="rId17"/>
    <p:sldId id="762" r:id="rId18"/>
    <p:sldId id="759" r:id="rId19"/>
    <p:sldId id="766" r:id="rId20"/>
    <p:sldId id="767" r:id="rId21"/>
    <p:sldId id="768" r:id="rId22"/>
    <p:sldId id="688" r:id="rId23"/>
    <p:sldId id="769" r:id="rId24"/>
    <p:sldId id="7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12" autoAdjust="0"/>
    <p:restoredTop sz="94692" autoAdjust="0"/>
  </p:normalViewPr>
  <p:slideViewPr>
    <p:cSldViewPr snapToGrid="0" snapToObjects="1">
      <p:cViewPr>
        <p:scale>
          <a:sx n="100" d="100"/>
          <a:sy n="100" d="100"/>
        </p:scale>
        <p:origin x="-10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3/18/18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March 18,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March 18,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March 18,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March 18,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March 18, 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March 18, 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March 18,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March 18, 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March 18, 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March 18,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March 18, 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5240"/>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March 18, 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Healthy Church</a:t>
            </a:r>
            <a:endParaRPr lang="en-US" sz="4000" b="1" dirty="0"/>
          </a:p>
        </p:txBody>
      </p:sp>
      <p:sp>
        <p:nvSpPr>
          <p:cNvPr id="3" name="Subtitle 2"/>
          <p:cNvSpPr>
            <a:spLocks noGrp="1"/>
          </p:cNvSpPr>
          <p:nvPr>
            <p:ph type="subTitle" idx="1"/>
          </p:nvPr>
        </p:nvSpPr>
        <p:spPr/>
        <p:txBody>
          <a:bodyPr>
            <a:normAutofit/>
          </a:bodyPr>
          <a:lstStyle/>
          <a:p>
            <a:r>
              <a:rPr lang="en-US" sz="3200" dirty="0" smtClean="0"/>
              <a:t>Sharing Responsibility</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6845944" cy="584776"/>
          </a:xfrm>
          <a:prstGeom prst="rect">
            <a:avLst/>
          </a:prstGeom>
          <a:noFill/>
        </p:spPr>
        <p:txBody>
          <a:bodyPr wrap="none" rtlCol="0">
            <a:spAutoFit/>
          </a:bodyPr>
          <a:lstStyle/>
          <a:p>
            <a:r>
              <a:rPr lang="en-US" sz="3200" dirty="0" smtClean="0">
                <a:latin typeface="Helvetica"/>
                <a:cs typeface="Helvetica"/>
              </a:rPr>
              <a:t>By inviting the </a:t>
            </a:r>
            <a:r>
              <a:rPr lang="en-US" sz="3200" dirty="0" err="1" smtClean="0">
                <a:latin typeface="Helvetica"/>
                <a:cs typeface="Helvetica"/>
              </a:rPr>
              <a:t>unchurched</a:t>
            </a:r>
            <a:r>
              <a:rPr lang="en-US" sz="3200" dirty="0" smtClean="0">
                <a:latin typeface="Helvetica"/>
                <a:cs typeface="Helvetica"/>
              </a:rPr>
              <a:t> to attend</a:t>
            </a:r>
            <a:endParaRPr lang="en-US" sz="3200" dirty="0">
              <a:latin typeface="Helvetica"/>
              <a:cs typeface="Helvetica"/>
            </a:endParaRPr>
          </a:p>
        </p:txBody>
      </p:sp>
    </p:spTree>
    <p:extLst>
      <p:ext uri="{BB962C8B-B14F-4D97-AF65-F5344CB8AC3E}">
        <p14:creationId xmlns:p14="http://schemas.microsoft.com/office/powerpoint/2010/main" val="382812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583" y="88900"/>
            <a:ext cx="7515595" cy="6604000"/>
          </a:xfrm>
          <a:prstGeom prst="rect">
            <a:avLst/>
          </a:prstGeom>
        </p:spPr>
      </p:pic>
    </p:spTree>
    <p:extLst>
      <p:ext uri="{BB962C8B-B14F-4D97-AF65-F5344CB8AC3E}">
        <p14:creationId xmlns:p14="http://schemas.microsoft.com/office/powerpoint/2010/main" val="193648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400" y="571143"/>
            <a:ext cx="7327900" cy="6001642"/>
          </a:xfrm>
          <a:prstGeom prst="rect">
            <a:avLst/>
          </a:prstGeom>
        </p:spPr>
        <p:txBody>
          <a:bodyPr wrap="square">
            <a:spAutoFit/>
          </a:bodyPr>
          <a:lstStyle/>
          <a:p>
            <a:r>
              <a:rPr lang="en-US" sz="2400" baseline="30000" dirty="0">
                <a:latin typeface="Helvetica"/>
                <a:cs typeface="Helvetica"/>
              </a:rPr>
              <a:t>21</a:t>
            </a:r>
            <a:r>
              <a:rPr lang="en-US" sz="2400" dirty="0">
                <a:latin typeface="Helvetica"/>
                <a:cs typeface="Helvetica"/>
              </a:rPr>
              <a:t> “The servant came back and reported this to his master. Then the owner of the house became angry and ordered his servant, ‘Go out quickly into the streets and alleys of the town and bring in the poor, the crippled, the blind and the lame.’</a:t>
            </a:r>
          </a:p>
          <a:p>
            <a:endParaRPr lang="en-US" sz="2400" dirty="0">
              <a:latin typeface="Helvetica"/>
              <a:cs typeface="Helvetica"/>
            </a:endParaRPr>
          </a:p>
          <a:p>
            <a:r>
              <a:rPr lang="en-US" sz="2400" baseline="30000" dirty="0">
                <a:latin typeface="Helvetica"/>
                <a:cs typeface="Helvetica"/>
              </a:rPr>
              <a:t>22</a:t>
            </a:r>
            <a:r>
              <a:rPr lang="en-US" sz="2400" dirty="0">
                <a:latin typeface="Helvetica"/>
                <a:cs typeface="Helvetica"/>
              </a:rPr>
              <a:t> “‘Sir,’ the servant said, ‘what you ordered has been done, but there is still room.’</a:t>
            </a:r>
          </a:p>
          <a:p>
            <a:endParaRPr lang="en-US" sz="2400" dirty="0">
              <a:latin typeface="Helvetica"/>
              <a:cs typeface="Helvetica"/>
            </a:endParaRPr>
          </a:p>
          <a:p>
            <a:r>
              <a:rPr lang="en-US" sz="2400" baseline="30000" dirty="0">
                <a:latin typeface="Helvetica"/>
                <a:cs typeface="Helvetica"/>
              </a:rPr>
              <a:t>23</a:t>
            </a:r>
            <a:r>
              <a:rPr lang="en-US" sz="2400" dirty="0">
                <a:latin typeface="Helvetica"/>
                <a:cs typeface="Helvetica"/>
              </a:rPr>
              <a:t> “Then the master told his servant, </a:t>
            </a:r>
            <a:r>
              <a:rPr lang="en-US" sz="2400" dirty="0">
                <a:solidFill>
                  <a:srgbClr val="FFFF00"/>
                </a:solidFill>
                <a:latin typeface="Helvetica"/>
                <a:cs typeface="Helvetica"/>
              </a:rPr>
              <a:t>‘Go out </a:t>
            </a:r>
            <a:r>
              <a:rPr lang="en-US" sz="2400" dirty="0">
                <a:latin typeface="Helvetica"/>
                <a:cs typeface="Helvetica"/>
              </a:rPr>
              <a:t>to the roads and country lanes</a:t>
            </a:r>
            <a:r>
              <a:rPr lang="en-US" sz="2400" dirty="0">
                <a:solidFill>
                  <a:srgbClr val="FFFF00"/>
                </a:solidFill>
                <a:latin typeface="Helvetica"/>
                <a:cs typeface="Helvetica"/>
              </a:rPr>
              <a:t> and compel them to come in, so that my house will be full. </a:t>
            </a:r>
            <a:r>
              <a:rPr lang="en-US" sz="2400" baseline="30000" dirty="0">
                <a:latin typeface="Helvetica"/>
                <a:cs typeface="Helvetica"/>
              </a:rPr>
              <a:t>24</a:t>
            </a:r>
            <a:r>
              <a:rPr lang="en-US" sz="2400" dirty="0">
                <a:latin typeface="Helvetica"/>
                <a:cs typeface="Helvetica"/>
              </a:rPr>
              <a:t> I tell you, not one of those who were invited will get a taste of my banquet.’</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Luke 14</a:t>
            </a:r>
            <a:endParaRPr lang="en-US" sz="2400" dirty="0">
              <a:latin typeface="Helvetica"/>
              <a:cs typeface="Helvetica"/>
            </a:endParaRPr>
          </a:p>
        </p:txBody>
      </p:sp>
    </p:spTree>
    <p:extLst>
      <p:ext uri="{BB962C8B-B14F-4D97-AF65-F5344CB8AC3E}">
        <p14:creationId xmlns:p14="http://schemas.microsoft.com/office/powerpoint/2010/main" val="177700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4320" y="1892300"/>
            <a:ext cx="7347020" cy="3124200"/>
          </a:xfrm>
          <a:prstGeom prst="rect">
            <a:avLst/>
          </a:prstGeom>
        </p:spPr>
      </p:pic>
    </p:spTree>
    <p:extLst>
      <p:ext uri="{BB962C8B-B14F-4D97-AF65-F5344CB8AC3E}">
        <p14:creationId xmlns:p14="http://schemas.microsoft.com/office/powerpoint/2010/main" val="3372213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4392" y="1295399"/>
            <a:ext cx="8198908" cy="4316793"/>
          </a:xfrm>
          <a:prstGeom prst="rect">
            <a:avLst/>
          </a:prstGeom>
        </p:spPr>
      </p:pic>
    </p:spTree>
    <p:extLst>
      <p:ext uri="{BB962C8B-B14F-4D97-AF65-F5344CB8AC3E}">
        <p14:creationId xmlns:p14="http://schemas.microsoft.com/office/powerpoint/2010/main" val="244846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2857499"/>
            <a:ext cx="6935112" cy="584776"/>
          </a:xfrm>
          <a:prstGeom prst="rect">
            <a:avLst/>
          </a:prstGeom>
          <a:noFill/>
        </p:spPr>
        <p:txBody>
          <a:bodyPr wrap="none" rtlCol="0">
            <a:spAutoFit/>
          </a:bodyPr>
          <a:lstStyle/>
          <a:p>
            <a:r>
              <a:rPr lang="en-US" sz="3200" dirty="0">
                <a:latin typeface="Helvetica"/>
                <a:cs typeface="Helvetica"/>
              </a:rPr>
              <a:t>By warmly welcoming those who visit </a:t>
            </a:r>
          </a:p>
        </p:txBody>
      </p:sp>
    </p:spTree>
    <p:extLst>
      <p:ext uri="{BB962C8B-B14F-4D97-AF65-F5344CB8AC3E}">
        <p14:creationId xmlns:p14="http://schemas.microsoft.com/office/powerpoint/2010/main" val="2630244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1300" y="2082800"/>
            <a:ext cx="5956300" cy="2677656"/>
          </a:xfrm>
          <a:prstGeom prst="rect">
            <a:avLst/>
          </a:prstGeom>
        </p:spPr>
        <p:txBody>
          <a:bodyPr wrap="square">
            <a:spAutoFit/>
          </a:bodyPr>
          <a:lstStyle/>
          <a:p>
            <a:r>
              <a:rPr lang="en-US" sz="2800" dirty="0" smtClean="0"/>
              <a:t>Do </a:t>
            </a:r>
            <a:r>
              <a:rPr lang="en-US" sz="2800" dirty="0"/>
              <a:t>not neglect to show hospitality to strangers, for thereby some have entertained angels unawares</a:t>
            </a:r>
            <a:r>
              <a:rPr lang="en-US" sz="2800" dirty="0" smtClean="0"/>
              <a:t>.</a:t>
            </a:r>
          </a:p>
          <a:p>
            <a:endParaRPr lang="en-US" sz="2800" dirty="0" smtClean="0"/>
          </a:p>
          <a:p>
            <a:endParaRPr lang="en-US" sz="2800" dirty="0"/>
          </a:p>
          <a:p>
            <a:r>
              <a:rPr lang="en-US" sz="2800" dirty="0" smtClean="0"/>
              <a:t>			    Hebrews 13:2</a:t>
            </a:r>
            <a:endParaRPr lang="en-US" sz="2800" dirty="0"/>
          </a:p>
        </p:txBody>
      </p:sp>
    </p:spTree>
    <p:extLst>
      <p:ext uri="{BB962C8B-B14F-4D97-AF65-F5344CB8AC3E}">
        <p14:creationId xmlns:p14="http://schemas.microsoft.com/office/powerpoint/2010/main" val="133024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8700" y="0"/>
            <a:ext cx="4544704" cy="6858000"/>
          </a:xfrm>
          <a:prstGeom prst="rect">
            <a:avLst/>
          </a:prstGeom>
        </p:spPr>
      </p:pic>
    </p:spTree>
    <p:extLst>
      <p:ext uri="{BB962C8B-B14F-4D97-AF65-F5344CB8AC3E}">
        <p14:creationId xmlns:p14="http://schemas.microsoft.com/office/powerpoint/2010/main" val="265560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9100" y="673100"/>
            <a:ext cx="5727700" cy="5727700"/>
          </a:xfrm>
          <a:prstGeom prst="rect">
            <a:avLst/>
          </a:prstGeom>
        </p:spPr>
      </p:pic>
    </p:spTree>
    <p:extLst>
      <p:ext uri="{BB962C8B-B14F-4D97-AF65-F5344CB8AC3E}">
        <p14:creationId xmlns:p14="http://schemas.microsoft.com/office/powerpoint/2010/main" val="389424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875" y="2701548"/>
            <a:ext cx="6644818" cy="523220"/>
          </a:xfrm>
          <a:prstGeom prst="rect">
            <a:avLst/>
          </a:prstGeom>
        </p:spPr>
        <p:txBody>
          <a:bodyPr wrap="none">
            <a:spAutoFit/>
          </a:bodyPr>
          <a:lstStyle/>
          <a:p>
            <a:r>
              <a:rPr lang="en-US" sz="2800" dirty="0">
                <a:latin typeface="Helvetica"/>
                <a:cs typeface="Helvetica"/>
              </a:rPr>
              <a:t>By supporting our global missions efforts </a:t>
            </a:r>
          </a:p>
        </p:txBody>
      </p:sp>
    </p:spTree>
    <p:extLst>
      <p:ext uri="{BB962C8B-B14F-4D97-AF65-F5344CB8AC3E}">
        <p14:creationId xmlns:p14="http://schemas.microsoft.com/office/powerpoint/2010/main" val="280470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900" y="825500"/>
            <a:ext cx="7950200" cy="5207000"/>
          </a:xfrm>
          <a:prstGeom prst="rect">
            <a:avLst/>
          </a:prstGeom>
        </p:spPr>
      </p:pic>
    </p:spTree>
    <p:extLst>
      <p:ext uri="{BB962C8B-B14F-4D97-AF65-F5344CB8AC3E}">
        <p14:creationId xmlns:p14="http://schemas.microsoft.com/office/powerpoint/2010/main" val="300845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1892300"/>
            <a:ext cx="5981700" cy="2893100"/>
          </a:xfrm>
          <a:prstGeom prst="rect">
            <a:avLst/>
          </a:prstGeom>
        </p:spPr>
        <p:txBody>
          <a:bodyPr wrap="square">
            <a:spAutoFit/>
          </a:bodyPr>
          <a:lstStyle/>
          <a:p>
            <a:r>
              <a:rPr lang="en-US" sz="2600" dirty="0">
                <a:latin typeface="Helvetica"/>
                <a:cs typeface="Helvetica"/>
              </a:rPr>
              <a:t>But you will receive power when the Holy Spirit comes on you; and you will be my witnesses in Jerusalem, and in all Judea and Samaria, and to the ends of the earth.</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Acts 1:8</a:t>
            </a:r>
            <a:endParaRPr lang="en-US" sz="2600" dirty="0">
              <a:latin typeface="Helvetica"/>
              <a:cs typeface="Helvetica"/>
            </a:endParaRPr>
          </a:p>
        </p:txBody>
      </p:sp>
    </p:spTree>
    <p:extLst>
      <p:ext uri="{BB962C8B-B14F-4D97-AF65-F5344CB8AC3E}">
        <p14:creationId xmlns:p14="http://schemas.microsoft.com/office/powerpoint/2010/main" val="101833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0"/>
            <a:ext cx="8875755" cy="6858000"/>
          </a:xfrm>
          <a:prstGeom prst="rect">
            <a:avLst/>
          </a:prstGeom>
        </p:spPr>
      </p:pic>
    </p:spTree>
    <p:extLst>
      <p:ext uri="{BB962C8B-B14F-4D97-AF65-F5344CB8AC3E}">
        <p14:creationId xmlns:p14="http://schemas.microsoft.com/office/powerpoint/2010/main" val="328356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2351525" cy="584776"/>
          </a:xfrm>
          <a:prstGeom prst="rect">
            <a:avLst/>
          </a:prstGeom>
          <a:noFill/>
        </p:spPr>
        <p:txBody>
          <a:bodyPr wrap="none" rtlCol="0">
            <a:spAutoFit/>
          </a:bodyPr>
          <a:lstStyle/>
          <a:p>
            <a:r>
              <a:rPr lang="en-US" sz="3200" dirty="0" smtClean="0">
                <a:latin typeface="Helvetica"/>
                <a:cs typeface="Helvetica"/>
              </a:rPr>
              <a:t>Living it Out</a:t>
            </a:r>
            <a:endParaRPr lang="en-US" sz="3200" dirty="0">
              <a:latin typeface="Helvetica"/>
              <a:cs typeface="Helvetica"/>
            </a:endParaRPr>
          </a:p>
        </p:txBody>
      </p:sp>
    </p:spTree>
    <p:extLst>
      <p:ext uri="{BB962C8B-B14F-4D97-AF65-F5344CB8AC3E}">
        <p14:creationId xmlns:p14="http://schemas.microsoft.com/office/powerpoint/2010/main" val="2441404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0900"/>
            <a:ext cx="9144000" cy="5155894"/>
          </a:xfrm>
          <a:prstGeom prst="rect">
            <a:avLst/>
          </a:prstGeom>
        </p:spPr>
      </p:pic>
    </p:spTree>
    <p:extLst>
      <p:ext uri="{BB962C8B-B14F-4D97-AF65-F5344CB8AC3E}">
        <p14:creationId xmlns:p14="http://schemas.microsoft.com/office/powerpoint/2010/main" val="280753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17650"/>
            <a:ext cx="9144000" cy="3810000"/>
          </a:xfrm>
          <a:prstGeom prst="rect">
            <a:avLst/>
          </a:prstGeom>
        </p:spPr>
      </p:pic>
    </p:spTree>
    <p:extLst>
      <p:ext uri="{BB962C8B-B14F-4D97-AF65-F5344CB8AC3E}">
        <p14:creationId xmlns:p14="http://schemas.microsoft.com/office/powerpoint/2010/main" val="280370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5200" y="635000"/>
            <a:ext cx="7340600" cy="5505450"/>
          </a:xfrm>
          <a:prstGeom prst="rect">
            <a:avLst/>
          </a:prstGeom>
        </p:spPr>
      </p:pic>
    </p:spTree>
    <p:extLst>
      <p:ext uri="{BB962C8B-B14F-4D97-AF65-F5344CB8AC3E}">
        <p14:creationId xmlns:p14="http://schemas.microsoft.com/office/powerpoint/2010/main" val="418738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9620"/>
            <a:ext cx="9144000" cy="5135880"/>
          </a:xfrm>
          <a:prstGeom prst="rect">
            <a:avLst/>
          </a:prstGeom>
        </p:spPr>
      </p:pic>
    </p:spTree>
    <p:extLst>
      <p:ext uri="{BB962C8B-B14F-4D97-AF65-F5344CB8AC3E}">
        <p14:creationId xmlns:p14="http://schemas.microsoft.com/office/powerpoint/2010/main" val="424370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993339"/>
            <a:ext cx="7099300" cy="4985980"/>
          </a:xfrm>
          <a:prstGeom prst="rect">
            <a:avLst/>
          </a:prstGeom>
        </p:spPr>
        <p:txBody>
          <a:bodyPr wrap="square">
            <a:spAutoFit/>
          </a:bodyPr>
          <a:lstStyle/>
          <a:p>
            <a:pPr marL="457200" indent="-457200">
              <a:buFont typeface="+mj-lt"/>
              <a:buAutoNum type="arabicPeriod" startAt="2"/>
            </a:pPr>
            <a:r>
              <a:rPr lang="en-US" sz="2400" dirty="0" smtClean="0">
                <a:latin typeface="Helvetica"/>
                <a:cs typeface="Helvetica"/>
              </a:rPr>
              <a:t>I WILL SHARE THE RESPONSIBILITY OF MY CHURCH</a:t>
            </a:r>
          </a:p>
          <a:p>
            <a:endParaRPr lang="en-US" sz="2400" dirty="0">
              <a:latin typeface="Helvetica"/>
              <a:cs typeface="Helvetica"/>
            </a:endParaRPr>
          </a:p>
          <a:p>
            <a:pPr marL="800100" lvl="1" indent="-342900">
              <a:spcAft>
                <a:spcPts val="1200"/>
              </a:spcAft>
              <a:buFont typeface="Arial"/>
              <a:buChar char="•"/>
            </a:pPr>
            <a:r>
              <a:rPr lang="en-US" sz="2400" dirty="0" smtClean="0">
                <a:latin typeface="Helvetica"/>
                <a:cs typeface="Helvetica"/>
              </a:rPr>
              <a:t>By </a:t>
            </a:r>
            <a:r>
              <a:rPr lang="en-US" sz="2400" dirty="0">
                <a:latin typeface="Helvetica"/>
                <a:cs typeface="Helvetica"/>
              </a:rPr>
              <a:t>praying for its growth and health </a:t>
            </a:r>
            <a:r>
              <a:rPr lang="en-US" sz="2400" dirty="0" smtClean="0">
                <a:latin typeface="Helvetica"/>
                <a:cs typeface="Helvetica"/>
              </a:rPr>
              <a:t>(</a:t>
            </a:r>
            <a:r>
              <a:rPr lang="en-US" sz="2400" dirty="0">
                <a:latin typeface="Helvetica"/>
                <a:cs typeface="Helvetica"/>
              </a:rPr>
              <a:t>1 Thess. 1:2)</a:t>
            </a:r>
          </a:p>
          <a:p>
            <a:pPr marL="800100" lvl="1" indent="-342900">
              <a:spcAft>
                <a:spcPts val="1200"/>
              </a:spcAft>
              <a:buFont typeface="Arial"/>
              <a:buChar char="•"/>
            </a:pPr>
            <a:r>
              <a:rPr lang="en-US" sz="2400" dirty="0">
                <a:latin typeface="Helvetica"/>
                <a:cs typeface="Helvetica"/>
              </a:rPr>
              <a:t>By inviting the </a:t>
            </a:r>
            <a:r>
              <a:rPr lang="en-US" sz="2400" dirty="0" err="1" smtClean="0">
                <a:latin typeface="Helvetica"/>
                <a:cs typeface="Helvetica"/>
              </a:rPr>
              <a:t>unchurched</a:t>
            </a:r>
            <a:r>
              <a:rPr lang="en-US" sz="2400" dirty="0" smtClean="0">
                <a:latin typeface="Helvetica"/>
                <a:cs typeface="Helvetica"/>
              </a:rPr>
              <a:t> </a:t>
            </a:r>
            <a:r>
              <a:rPr lang="en-US" sz="2400" dirty="0">
                <a:latin typeface="Helvetica"/>
                <a:cs typeface="Helvetica"/>
              </a:rPr>
              <a:t>to attend (Luke 14:23)</a:t>
            </a:r>
          </a:p>
          <a:p>
            <a:pPr marL="800100" lvl="1" indent="-342900">
              <a:spcAft>
                <a:spcPts val="1200"/>
              </a:spcAft>
              <a:buFont typeface="Arial"/>
              <a:buChar char="•"/>
            </a:pPr>
            <a:r>
              <a:rPr lang="en-US" sz="2400" dirty="0">
                <a:latin typeface="Helvetica"/>
                <a:cs typeface="Helvetica"/>
              </a:rPr>
              <a:t>By warmly welcoming those who visit (Rom. 15:7)</a:t>
            </a:r>
          </a:p>
          <a:p>
            <a:pPr marL="800100" lvl="1" indent="-342900">
              <a:buFont typeface="Arial"/>
              <a:buChar char="•"/>
            </a:pPr>
            <a:r>
              <a:rPr lang="en-US" sz="2400" dirty="0">
                <a:latin typeface="Helvetica"/>
                <a:cs typeface="Helvetica"/>
              </a:rPr>
              <a:t>By supporting our global missions efforts (Acts 1:</a:t>
            </a:r>
            <a:r>
              <a:rPr lang="en-US" sz="2400" dirty="0" smtClean="0">
                <a:latin typeface="Helvetica"/>
                <a:cs typeface="Helvetica"/>
              </a:rPr>
              <a:t>8)</a:t>
            </a:r>
            <a:endParaRPr lang="en-US" sz="2400" dirty="0">
              <a:latin typeface="Helvetica"/>
              <a:cs typeface="Helvetica"/>
            </a:endParaRPr>
          </a:p>
          <a:p>
            <a:pPr marL="800100" lvl="1" indent="-342900">
              <a:buFont typeface="Arial"/>
              <a:buChar char="•"/>
            </a:pPr>
            <a:endParaRPr lang="en-US" sz="2400" dirty="0">
              <a:latin typeface="Helvetica"/>
              <a:cs typeface="Helvetica"/>
            </a:endParaRPr>
          </a:p>
        </p:txBody>
      </p:sp>
    </p:spTree>
    <p:extLst>
      <p:ext uri="{BB962C8B-B14F-4D97-AF65-F5344CB8AC3E}">
        <p14:creationId xmlns:p14="http://schemas.microsoft.com/office/powerpoint/2010/main" val="231049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5545509" cy="584776"/>
          </a:xfrm>
          <a:prstGeom prst="rect">
            <a:avLst/>
          </a:prstGeom>
          <a:noFill/>
        </p:spPr>
        <p:txBody>
          <a:bodyPr wrap="none" rtlCol="0">
            <a:spAutoFit/>
          </a:bodyPr>
          <a:lstStyle/>
          <a:p>
            <a:r>
              <a:rPr lang="en-US" sz="3200" dirty="0" smtClean="0">
                <a:latin typeface="Helvetica"/>
                <a:cs typeface="Helvetica"/>
              </a:rPr>
              <a:t>Praying for growth and health</a:t>
            </a:r>
            <a:endParaRPr lang="en-US" sz="3200" dirty="0">
              <a:latin typeface="Helvetica"/>
              <a:cs typeface="Helvetica"/>
            </a:endParaRPr>
          </a:p>
        </p:txBody>
      </p:sp>
    </p:spTree>
    <p:extLst>
      <p:ext uri="{BB962C8B-B14F-4D97-AF65-F5344CB8AC3E}">
        <p14:creationId xmlns:p14="http://schemas.microsoft.com/office/powerpoint/2010/main" val="382812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6700" y="1409700"/>
            <a:ext cx="6184900" cy="3693318"/>
          </a:xfrm>
          <a:prstGeom prst="rect">
            <a:avLst/>
          </a:prstGeom>
        </p:spPr>
        <p:txBody>
          <a:bodyPr wrap="square">
            <a:spAutoFit/>
          </a:bodyPr>
          <a:lstStyle/>
          <a:p>
            <a:r>
              <a:rPr lang="en-US" sz="2600" baseline="30000" dirty="0">
                <a:latin typeface="Helvetica"/>
                <a:cs typeface="Helvetica"/>
              </a:rPr>
              <a:t>2</a:t>
            </a:r>
            <a:r>
              <a:rPr lang="en-US" sz="2600" dirty="0">
                <a:latin typeface="Helvetica"/>
                <a:cs typeface="Helvetica"/>
              </a:rPr>
              <a:t> We always thank God for all of you and </a:t>
            </a:r>
            <a:r>
              <a:rPr lang="en-US" sz="2600" dirty="0">
                <a:solidFill>
                  <a:srgbClr val="FFFF00"/>
                </a:solidFill>
                <a:latin typeface="Helvetica"/>
                <a:cs typeface="Helvetica"/>
              </a:rPr>
              <a:t>continually mention you in our prayers</a:t>
            </a:r>
            <a:r>
              <a:rPr lang="en-US" sz="2600" dirty="0">
                <a:latin typeface="Helvetica"/>
                <a:cs typeface="Helvetica"/>
              </a:rPr>
              <a:t>. </a:t>
            </a:r>
            <a:endParaRPr lang="en-US" sz="2600" dirty="0" smtClean="0">
              <a:latin typeface="Helvetica"/>
              <a:cs typeface="Helvetica"/>
            </a:endParaRPr>
          </a:p>
          <a:p>
            <a:r>
              <a:rPr lang="en-US" sz="2600" baseline="30000" dirty="0" smtClean="0">
                <a:latin typeface="Helvetica"/>
                <a:cs typeface="Helvetica"/>
              </a:rPr>
              <a:t>3</a:t>
            </a:r>
            <a:r>
              <a:rPr lang="en-US" sz="2600" dirty="0" smtClean="0">
                <a:latin typeface="Helvetica"/>
                <a:cs typeface="Helvetica"/>
              </a:rPr>
              <a:t> </a:t>
            </a:r>
            <a:r>
              <a:rPr lang="en-US" sz="2600" dirty="0">
                <a:latin typeface="Helvetica"/>
                <a:cs typeface="Helvetica"/>
              </a:rPr>
              <a:t>We remember before our God and Father your work produced by faith, your labor prompted by love, and your endurance inspired by hope in our Lord Jesus Christ</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1 Thessalonians 1:2-3</a:t>
            </a:r>
            <a:endParaRPr lang="en-US" sz="2600" dirty="0">
              <a:latin typeface="Helvetica"/>
              <a:cs typeface="Helvetica"/>
            </a:endParaRPr>
          </a:p>
        </p:txBody>
      </p:sp>
    </p:spTree>
    <p:extLst>
      <p:ext uri="{BB962C8B-B14F-4D97-AF65-F5344CB8AC3E}">
        <p14:creationId xmlns:p14="http://schemas.microsoft.com/office/powerpoint/2010/main" val="50406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337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84200"/>
            <a:ext cx="9144000" cy="5677437"/>
          </a:xfrm>
          <a:prstGeom prst="rect">
            <a:avLst/>
          </a:prstGeom>
        </p:spPr>
      </p:pic>
    </p:spTree>
    <p:extLst>
      <p:ext uri="{BB962C8B-B14F-4D97-AF65-F5344CB8AC3E}">
        <p14:creationId xmlns:p14="http://schemas.microsoft.com/office/powerpoint/2010/main" val="2833915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53561</TotalTime>
  <Words>328</Words>
  <Application>Microsoft Macintosh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Healthy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541</cp:revision>
  <dcterms:created xsi:type="dcterms:W3CDTF">2013-11-03T00:06:16Z</dcterms:created>
  <dcterms:modified xsi:type="dcterms:W3CDTF">2018-03-18T13:58:10Z</dcterms:modified>
</cp:coreProperties>
</file>