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751" r:id="rId3"/>
    <p:sldId id="753" r:id="rId4"/>
    <p:sldId id="668" r:id="rId5"/>
    <p:sldId id="720" r:id="rId6"/>
    <p:sldId id="754" r:id="rId7"/>
    <p:sldId id="742" r:id="rId8"/>
    <p:sldId id="744" r:id="rId9"/>
    <p:sldId id="739" r:id="rId10"/>
    <p:sldId id="755" r:id="rId11"/>
    <p:sldId id="740" r:id="rId12"/>
    <p:sldId id="756" r:id="rId13"/>
    <p:sldId id="743" r:id="rId14"/>
    <p:sldId id="681" r:id="rId15"/>
    <p:sldId id="760" r:id="rId16"/>
    <p:sldId id="761" r:id="rId17"/>
    <p:sldId id="686" r:id="rId18"/>
    <p:sldId id="757" r:id="rId19"/>
    <p:sldId id="758" r:id="rId20"/>
    <p:sldId id="759" r:id="rId21"/>
    <p:sldId id="762" r:id="rId22"/>
    <p:sldId id="688" r:id="rId23"/>
    <p:sldId id="730" r:id="rId24"/>
    <p:sldId id="749" r:id="rId25"/>
    <p:sldId id="75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12" autoAdjust="0"/>
    <p:restoredTop sz="94692" autoAdjust="0"/>
  </p:normalViewPr>
  <p:slideViewPr>
    <p:cSldViewPr snapToGrid="0" snapToObjects="1">
      <p:cViewPr>
        <p:scale>
          <a:sx n="100" d="100"/>
          <a:sy n="100" d="100"/>
        </p:scale>
        <p:origin x="-157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2/11/18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February 11,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February 11,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February 11,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February 11,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February 11, 18</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February 11, 18</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February 11,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February 11, 18</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February 11, 18</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February 11,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February 11, 18</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5240"/>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February 11, 18</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Healthy Church</a:t>
            </a:r>
            <a:endParaRPr lang="en-US" sz="4000" b="1" dirty="0"/>
          </a:p>
        </p:txBody>
      </p:sp>
      <p:sp>
        <p:nvSpPr>
          <p:cNvPr id="3" name="Subtitle 2"/>
          <p:cNvSpPr>
            <a:spLocks noGrp="1"/>
          </p:cNvSpPr>
          <p:nvPr>
            <p:ph type="subTitle" idx="1"/>
          </p:nvPr>
        </p:nvSpPr>
        <p:spPr/>
        <p:txBody>
          <a:bodyPr>
            <a:normAutofit/>
          </a:bodyPr>
          <a:lstStyle/>
          <a:p>
            <a:r>
              <a:rPr lang="en-US" sz="3200" dirty="0" smtClean="0"/>
              <a:t>Unity</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400337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79500"/>
            <a:ext cx="9144000" cy="4691458"/>
          </a:xfrm>
          <a:prstGeom prst="rect">
            <a:avLst/>
          </a:prstGeom>
        </p:spPr>
      </p:pic>
    </p:spTree>
    <p:extLst>
      <p:ext uri="{BB962C8B-B14F-4D97-AF65-F5344CB8AC3E}">
        <p14:creationId xmlns:p14="http://schemas.microsoft.com/office/powerpoint/2010/main" val="20371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689100"/>
            <a:ext cx="9135513" cy="3035300"/>
          </a:xfrm>
          <a:prstGeom prst="rect">
            <a:avLst/>
          </a:prstGeom>
        </p:spPr>
      </p:pic>
    </p:spTree>
    <p:extLst>
      <p:ext uri="{BB962C8B-B14F-4D97-AF65-F5344CB8AC3E}">
        <p14:creationId xmlns:p14="http://schemas.microsoft.com/office/powerpoint/2010/main" val="158746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3972161" cy="584776"/>
          </a:xfrm>
          <a:prstGeom prst="rect">
            <a:avLst/>
          </a:prstGeom>
          <a:noFill/>
        </p:spPr>
        <p:txBody>
          <a:bodyPr wrap="none" rtlCol="0">
            <a:spAutoFit/>
          </a:bodyPr>
          <a:lstStyle/>
          <a:p>
            <a:r>
              <a:rPr lang="en-US" sz="3200" dirty="0" smtClean="0">
                <a:latin typeface="Helvetica"/>
                <a:cs typeface="Helvetica"/>
              </a:rPr>
              <a:t>Build up one another</a:t>
            </a:r>
            <a:endParaRPr lang="en-US" sz="3200" dirty="0">
              <a:latin typeface="Helvetica"/>
              <a:cs typeface="Helvetica"/>
            </a:endParaRPr>
          </a:p>
        </p:txBody>
      </p:sp>
    </p:spTree>
    <p:extLst>
      <p:ext uri="{BB962C8B-B14F-4D97-AF65-F5344CB8AC3E}">
        <p14:creationId xmlns:p14="http://schemas.microsoft.com/office/powerpoint/2010/main" val="382812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0" y="1752600"/>
            <a:ext cx="6464300" cy="2893100"/>
          </a:xfrm>
          <a:prstGeom prst="rect">
            <a:avLst/>
          </a:prstGeom>
        </p:spPr>
        <p:txBody>
          <a:bodyPr wrap="square">
            <a:spAutoFit/>
          </a:bodyPr>
          <a:lstStyle/>
          <a:p>
            <a:r>
              <a:rPr lang="en-US" sz="2600" dirty="0" smtClean="0">
                <a:latin typeface="Helvetica"/>
                <a:cs typeface="Helvetica"/>
              </a:rPr>
              <a:t>Do </a:t>
            </a:r>
            <a:r>
              <a:rPr lang="en-US" sz="2600" dirty="0">
                <a:latin typeface="Helvetica"/>
                <a:cs typeface="Helvetica"/>
              </a:rPr>
              <a:t>not let any unwholesome talk come out of your mouths, but only what is helpful for </a:t>
            </a:r>
            <a:r>
              <a:rPr lang="en-US" sz="2600" dirty="0">
                <a:solidFill>
                  <a:srgbClr val="FFFF00"/>
                </a:solidFill>
                <a:latin typeface="Helvetica"/>
                <a:cs typeface="Helvetica"/>
              </a:rPr>
              <a:t>building others up</a:t>
            </a:r>
            <a:r>
              <a:rPr lang="en-US" sz="2600" dirty="0">
                <a:latin typeface="Helvetica"/>
                <a:cs typeface="Helvetica"/>
              </a:rPr>
              <a:t> according to their needs, that it may benefit those who listen</a:t>
            </a:r>
            <a:r>
              <a:rPr lang="en-US" sz="2600" dirty="0" smtClean="0">
                <a:latin typeface="Helvetica"/>
                <a:cs typeface="Helvetica"/>
              </a:rPr>
              <a:t>.</a:t>
            </a:r>
          </a:p>
          <a:p>
            <a:r>
              <a:rPr lang="en-US" sz="2600" dirty="0" smtClean="0">
                <a:latin typeface="Helvetica"/>
                <a:cs typeface="Helvetica"/>
              </a:rPr>
              <a:t> </a:t>
            </a:r>
          </a:p>
          <a:p>
            <a:endParaRPr lang="en-US" sz="2600" dirty="0">
              <a:latin typeface="Helvetica"/>
              <a:cs typeface="Helvetica"/>
            </a:endParaRPr>
          </a:p>
          <a:p>
            <a:r>
              <a:rPr lang="en-US" sz="2600" dirty="0" smtClean="0">
                <a:latin typeface="Helvetica"/>
                <a:cs typeface="Helvetica"/>
              </a:rPr>
              <a:t>				Ephesians </a:t>
            </a:r>
            <a:r>
              <a:rPr lang="en-US" sz="2600" dirty="0">
                <a:latin typeface="Helvetica"/>
                <a:cs typeface="Helvetica"/>
              </a:rPr>
              <a:t>4:29</a:t>
            </a:r>
          </a:p>
        </p:txBody>
      </p:sp>
    </p:spTree>
    <p:extLst>
      <p:ext uri="{BB962C8B-B14F-4D97-AF65-F5344CB8AC3E}">
        <p14:creationId xmlns:p14="http://schemas.microsoft.com/office/powerpoint/2010/main" val="177700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711200"/>
            <a:ext cx="5435600" cy="5435600"/>
          </a:xfrm>
          <a:prstGeom prst="rect">
            <a:avLst/>
          </a:prstGeom>
        </p:spPr>
      </p:pic>
    </p:spTree>
    <p:extLst>
      <p:ext uri="{BB962C8B-B14F-4D97-AF65-F5344CB8AC3E}">
        <p14:creationId xmlns:p14="http://schemas.microsoft.com/office/powerpoint/2010/main" val="337221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350"/>
            <a:ext cx="9152467" cy="6864350"/>
          </a:xfrm>
          <a:prstGeom prst="rect">
            <a:avLst/>
          </a:prstGeom>
        </p:spPr>
      </p:pic>
    </p:spTree>
    <p:extLst>
      <p:ext uri="{BB962C8B-B14F-4D97-AF65-F5344CB8AC3E}">
        <p14:creationId xmlns:p14="http://schemas.microsoft.com/office/powerpoint/2010/main" val="244846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200" y="1739037"/>
            <a:ext cx="5803900" cy="3416320"/>
          </a:xfrm>
          <a:prstGeom prst="rect">
            <a:avLst/>
          </a:prstGeom>
        </p:spPr>
        <p:txBody>
          <a:bodyPr wrap="square">
            <a:spAutoFit/>
          </a:bodyPr>
          <a:lstStyle/>
          <a:p>
            <a:r>
              <a:rPr lang="en-US" sz="2400" dirty="0">
                <a:latin typeface="Helvetica"/>
                <a:cs typeface="Helvetica"/>
              </a:rPr>
              <a:t>Here’s the basic rule: If the person were in the room with you, and you were talking about them to their face, how would you say it? If it doesn’t encourage or challenge them to grow in a positive way, then it isn’t wholesome</a:t>
            </a:r>
            <a:r>
              <a:rPr lang="en-US" sz="2400" dirty="0" smtClean="0">
                <a:latin typeface="Helvetica"/>
                <a:cs typeface="Helvetica"/>
              </a:rPr>
              <a:t>.</a:t>
            </a:r>
          </a:p>
          <a:p>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Ted Ward, Relevant</a:t>
            </a:r>
            <a:endParaRPr lang="en-US" sz="2400" dirty="0">
              <a:latin typeface="Helvetica"/>
              <a:cs typeface="Helvetica"/>
            </a:endParaRPr>
          </a:p>
        </p:txBody>
      </p:sp>
    </p:spTree>
    <p:extLst>
      <p:ext uri="{BB962C8B-B14F-4D97-AF65-F5344CB8AC3E}">
        <p14:creationId xmlns:p14="http://schemas.microsoft.com/office/powerpoint/2010/main" val="156437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3857547" cy="584776"/>
          </a:xfrm>
          <a:prstGeom prst="rect">
            <a:avLst/>
          </a:prstGeom>
          <a:noFill/>
        </p:spPr>
        <p:txBody>
          <a:bodyPr wrap="none" rtlCol="0">
            <a:spAutoFit/>
          </a:bodyPr>
          <a:lstStyle/>
          <a:p>
            <a:r>
              <a:rPr lang="en-US" sz="3200" dirty="0" smtClean="0">
                <a:latin typeface="Helvetica"/>
                <a:cs typeface="Helvetica"/>
              </a:rPr>
              <a:t>Forgive one another</a:t>
            </a:r>
            <a:endParaRPr lang="en-US" sz="3200" dirty="0">
              <a:latin typeface="Helvetica"/>
              <a:cs typeface="Helvetica"/>
            </a:endParaRPr>
          </a:p>
        </p:txBody>
      </p:sp>
    </p:spTree>
    <p:extLst>
      <p:ext uri="{BB962C8B-B14F-4D97-AF65-F5344CB8AC3E}">
        <p14:creationId xmlns:p14="http://schemas.microsoft.com/office/powerpoint/2010/main" val="263024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0" y="1930400"/>
            <a:ext cx="6413500" cy="3046988"/>
          </a:xfrm>
          <a:prstGeom prst="rect">
            <a:avLst/>
          </a:prstGeom>
        </p:spPr>
        <p:txBody>
          <a:bodyPr wrap="square">
            <a:spAutoFit/>
          </a:bodyPr>
          <a:lstStyle/>
          <a:p>
            <a:r>
              <a:rPr lang="en-US" sz="2400" baseline="30000" dirty="0">
                <a:latin typeface="Helvetica"/>
                <a:cs typeface="Helvetica"/>
              </a:rPr>
              <a:t>23</a:t>
            </a:r>
            <a:r>
              <a:rPr lang="en-US" sz="2400" dirty="0">
                <a:latin typeface="Helvetica"/>
                <a:cs typeface="Helvetica"/>
              </a:rPr>
              <a:t> “Therefore, if you are offering your gift at the altar and there remember that your brother or sister has something against you, </a:t>
            </a:r>
            <a:r>
              <a:rPr lang="en-US" sz="2400" baseline="30000" dirty="0">
                <a:latin typeface="Helvetica"/>
                <a:cs typeface="Helvetica"/>
              </a:rPr>
              <a:t>24</a:t>
            </a:r>
            <a:r>
              <a:rPr lang="en-US" sz="2400" dirty="0">
                <a:latin typeface="Helvetica"/>
                <a:cs typeface="Helvetica"/>
              </a:rPr>
              <a:t> leave your gift there in front of the altar. First go and be reconciled to them; then come and offer your gift</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Matthew 5:23-24</a:t>
            </a:r>
            <a:endParaRPr lang="en-US" sz="2400" dirty="0">
              <a:latin typeface="Helvetica"/>
              <a:cs typeface="Helvetica"/>
            </a:endParaRPr>
          </a:p>
        </p:txBody>
      </p:sp>
    </p:spTree>
    <p:extLst>
      <p:ext uri="{BB962C8B-B14F-4D97-AF65-F5344CB8AC3E}">
        <p14:creationId xmlns:p14="http://schemas.microsoft.com/office/powerpoint/2010/main" val="133024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32464" y="3136900"/>
            <a:ext cx="3663836" cy="3581400"/>
          </a:xfrm>
          <a:prstGeom prst="rect">
            <a:avLst/>
          </a:prstGeom>
        </p:spPr>
      </p:pic>
      <p:pic>
        <p:nvPicPr>
          <p:cNvPr id="5" name="Picture 4"/>
          <p:cNvPicPr>
            <a:picLocks noChangeAspect="1"/>
          </p:cNvPicPr>
          <p:nvPr/>
        </p:nvPicPr>
        <p:blipFill>
          <a:blip r:embed="rId3"/>
          <a:stretch>
            <a:fillRect/>
          </a:stretch>
        </p:blipFill>
        <p:spPr>
          <a:xfrm>
            <a:off x="469900" y="190500"/>
            <a:ext cx="3810000" cy="3581400"/>
          </a:xfrm>
          <a:prstGeom prst="rect">
            <a:avLst/>
          </a:prstGeom>
        </p:spPr>
      </p:pic>
    </p:spTree>
    <p:extLst>
      <p:ext uri="{BB962C8B-B14F-4D97-AF65-F5344CB8AC3E}">
        <p14:creationId xmlns:p14="http://schemas.microsoft.com/office/powerpoint/2010/main" val="1567542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9100" y="673100"/>
            <a:ext cx="5727700" cy="5727700"/>
          </a:xfrm>
          <a:prstGeom prst="rect">
            <a:avLst/>
          </a:prstGeom>
        </p:spPr>
      </p:pic>
    </p:spTree>
    <p:extLst>
      <p:ext uri="{BB962C8B-B14F-4D97-AF65-F5344CB8AC3E}">
        <p14:creationId xmlns:p14="http://schemas.microsoft.com/office/powerpoint/2010/main" val="389424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929" y="1079499"/>
            <a:ext cx="8510371" cy="4755001"/>
          </a:xfrm>
          <a:prstGeom prst="rect">
            <a:avLst/>
          </a:prstGeom>
        </p:spPr>
      </p:pic>
    </p:spTree>
    <p:extLst>
      <p:ext uri="{BB962C8B-B14F-4D97-AF65-F5344CB8AC3E}">
        <p14:creationId xmlns:p14="http://schemas.microsoft.com/office/powerpoint/2010/main" val="265560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2351525" cy="584776"/>
          </a:xfrm>
          <a:prstGeom prst="rect">
            <a:avLst/>
          </a:prstGeom>
          <a:noFill/>
        </p:spPr>
        <p:txBody>
          <a:bodyPr wrap="none" rtlCol="0">
            <a:spAutoFit/>
          </a:bodyPr>
          <a:lstStyle/>
          <a:p>
            <a:r>
              <a:rPr lang="en-US" sz="3200" dirty="0" smtClean="0">
                <a:latin typeface="Helvetica"/>
                <a:cs typeface="Helvetica"/>
              </a:rPr>
              <a:t>Living it Out</a:t>
            </a:r>
            <a:endParaRPr lang="en-US" sz="3200" dirty="0">
              <a:latin typeface="Helvetica"/>
              <a:cs typeface="Helvetica"/>
            </a:endParaRPr>
          </a:p>
        </p:txBody>
      </p:sp>
    </p:spTree>
    <p:extLst>
      <p:ext uri="{BB962C8B-B14F-4D97-AF65-F5344CB8AC3E}">
        <p14:creationId xmlns:p14="http://schemas.microsoft.com/office/powerpoint/2010/main" val="2441404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2700" y="961430"/>
            <a:ext cx="3942105" cy="584776"/>
          </a:xfrm>
          <a:prstGeom prst="rect">
            <a:avLst/>
          </a:prstGeom>
          <a:noFill/>
        </p:spPr>
        <p:txBody>
          <a:bodyPr wrap="none" rtlCol="0">
            <a:spAutoFit/>
          </a:bodyPr>
          <a:lstStyle/>
          <a:p>
            <a:pPr marL="457200" indent="-457200">
              <a:buFont typeface="Wingdings" charset="2"/>
              <a:buChar char="ü"/>
            </a:pPr>
            <a:r>
              <a:rPr lang="en-US" sz="3200" dirty="0" smtClean="0">
                <a:latin typeface="Helvetica"/>
                <a:cs typeface="Helvetica"/>
              </a:rPr>
              <a:t>Love one another</a:t>
            </a:r>
            <a:endParaRPr lang="en-US" sz="3200" dirty="0">
              <a:latin typeface="Helvetica"/>
              <a:cs typeface="Helvetica"/>
            </a:endParaRPr>
          </a:p>
        </p:txBody>
      </p:sp>
      <p:pic>
        <p:nvPicPr>
          <p:cNvPr id="4" name="Picture 3"/>
          <p:cNvPicPr>
            <a:picLocks noChangeAspect="1"/>
          </p:cNvPicPr>
          <p:nvPr/>
        </p:nvPicPr>
        <p:blipFill>
          <a:blip r:embed="rId2"/>
          <a:stretch>
            <a:fillRect/>
          </a:stretch>
        </p:blipFill>
        <p:spPr>
          <a:xfrm>
            <a:off x="1155700" y="2044700"/>
            <a:ext cx="6934200" cy="4038600"/>
          </a:xfrm>
          <a:prstGeom prst="rect">
            <a:avLst/>
          </a:prstGeom>
        </p:spPr>
      </p:pic>
    </p:spTree>
    <p:extLst>
      <p:ext uri="{BB962C8B-B14F-4D97-AF65-F5344CB8AC3E}">
        <p14:creationId xmlns:p14="http://schemas.microsoft.com/office/powerpoint/2010/main" val="2555027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70100" y="809030"/>
            <a:ext cx="4429418" cy="584776"/>
          </a:xfrm>
          <a:prstGeom prst="rect">
            <a:avLst/>
          </a:prstGeom>
          <a:noFill/>
        </p:spPr>
        <p:txBody>
          <a:bodyPr wrap="none" rtlCol="0">
            <a:spAutoFit/>
          </a:bodyPr>
          <a:lstStyle/>
          <a:p>
            <a:pPr marL="457200" indent="-457200">
              <a:buFont typeface="Wingdings" charset="2"/>
              <a:buChar char="ü"/>
            </a:pPr>
            <a:r>
              <a:rPr lang="en-US" sz="3200" dirty="0" smtClean="0">
                <a:latin typeface="Helvetica"/>
                <a:cs typeface="Helvetica"/>
              </a:rPr>
              <a:t>Build up one another</a:t>
            </a:r>
            <a:endParaRPr lang="en-US" sz="3200" dirty="0">
              <a:latin typeface="Helvetica"/>
              <a:cs typeface="Helvetica"/>
            </a:endParaRPr>
          </a:p>
        </p:txBody>
      </p:sp>
      <p:pic>
        <p:nvPicPr>
          <p:cNvPr id="4" name="Picture 3"/>
          <p:cNvPicPr>
            <a:picLocks noChangeAspect="1"/>
          </p:cNvPicPr>
          <p:nvPr/>
        </p:nvPicPr>
        <p:blipFill>
          <a:blip r:embed="rId2"/>
          <a:stretch>
            <a:fillRect/>
          </a:stretch>
        </p:blipFill>
        <p:spPr>
          <a:xfrm>
            <a:off x="1371600" y="2148408"/>
            <a:ext cx="5880100" cy="3916239"/>
          </a:xfrm>
          <a:prstGeom prst="rect">
            <a:avLst/>
          </a:prstGeom>
        </p:spPr>
      </p:pic>
    </p:spTree>
    <p:extLst>
      <p:ext uri="{BB962C8B-B14F-4D97-AF65-F5344CB8AC3E}">
        <p14:creationId xmlns:p14="http://schemas.microsoft.com/office/powerpoint/2010/main" val="6329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6500" y="805260"/>
            <a:ext cx="4314001" cy="584776"/>
          </a:xfrm>
          <a:prstGeom prst="rect">
            <a:avLst/>
          </a:prstGeom>
          <a:noFill/>
        </p:spPr>
        <p:txBody>
          <a:bodyPr wrap="none" rtlCol="0">
            <a:spAutoFit/>
          </a:bodyPr>
          <a:lstStyle/>
          <a:p>
            <a:pPr marL="457200" indent="-457200">
              <a:buFont typeface="Wingdings" charset="2"/>
              <a:buChar char="ü"/>
            </a:pPr>
            <a:r>
              <a:rPr lang="en-US" sz="3200" dirty="0" smtClean="0">
                <a:latin typeface="Helvetica"/>
                <a:cs typeface="Helvetica"/>
              </a:rPr>
              <a:t>Forgive one another</a:t>
            </a:r>
            <a:endParaRPr lang="en-US" sz="3200" dirty="0">
              <a:latin typeface="Helvetica"/>
              <a:cs typeface="Helvetica"/>
            </a:endParaRPr>
          </a:p>
        </p:txBody>
      </p:sp>
      <p:pic>
        <p:nvPicPr>
          <p:cNvPr id="3" name="Picture 2"/>
          <p:cNvPicPr>
            <a:picLocks noChangeAspect="1"/>
          </p:cNvPicPr>
          <p:nvPr/>
        </p:nvPicPr>
        <p:blipFill>
          <a:blip r:embed="rId2"/>
          <a:stretch>
            <a:fillRect/>
          </a:stretch>
        </p:blipFill>
        <p:spPr>
          <a:xfrm>
            <a:off x="1663700" y="1996603"/>
            <a:ext cx="5765800" cy="3896197"/>
          </a:xfrm>
          <a:prstGeom prst="rect">
            <a:avLst/>
          </a:prstGeom>
        </p:spPr>
      </p:pic>
    </p:spTree>
    <p:extLst>
      <p:ext uri="{BB962C8B-B14F-4D97-AF65-F5344CB8AC3E}">
        <p14:creationId xmlns:p14="http://schemas.microsoft.com/office/powerpoint/2010/main" val="180347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9620"/>
            <a:ext cx="9144000" cy="5135880"/>
          </a:xfrm>
          <a:prstGeom prst="rect">
            <a:avLst/>
          </a:prstGeom>
        </p:spPr>
      </p:pic>
    </p:spTree>
    <p:extLst>
      <p:ext uri="{BB962C8B-B14F-4D97-AF65-F5344CB8AC3E}">
        <p14:creationId xmlns:p14="http://schemas.microsoft.com/office/powerpoint/2010/main" val="424370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200" y="2273300"/>
            <a:ext cx="6934200" cy="1692771"/>
          </a:xfrm>
          <a:prstGeom prst="rect">
            <a:avLst/>
          </a:prstGeom>
        </p:spPr>
        <p:txBody>
          <a:bodyPr wrap="square">
            <a:spAutoFit/>
          </a:bodyPr>
          <a:lstStyle/>
          <a:p>
            <a:r>
              <a:rPr lang="en-US" sz="2600" dirty="0" smtClean="0">
                <a:latin typeface="Helvetica"/>
                <a:cs typeface="Helvetica"/>
              </a:rPr>
              <a:t>Chinese </a:t>
            </a:r>
            <a:r>
              <a:rPr lang="en-US" sz="2600" dirty="0">
                <a:latin typeface="Helvetica"/>
                <a:cs typeface="Helvetica"/>
              </a:rPr>
              <a:t>Christian Church of Columbia’s vision is to be a </a:t>
            </a:r>
            <a:r>
              <a:rPr lang="en-US" sz="2600" dirty="0">
                <a:solidFill>
                  <a:srgbClr val="FFFF00"/>
                </a:solidFill>
                <a:latin typeface="Helvetica"/>
                <a:cs typeface="Helvetica"/>
              </a:rPr>
              <a:t>Christ-centered </a:t>
            </a:r>
            <a:r>
              <a:rPr lang="en-US" sz="2600" dirty="0" smtClean="0">
                <a:solidFill>
                  <a:srgbClr val="FFFF00"/>
                </a:solidFill>
                <a:latin typeface="Helvetica"/>
                <a:cs typeface="Helvetica"/>
              </a:rPr>
              <a:t>community</a:t>
            </a:r>
            <a:r>
              <a:rPr lang="en-US" sz="2600" dirty="0" smtClean="0">
                <a:latin typeface="Helvetica"/>
                <a:cs typeface="Helvetica"/>
              </a:rPr>
              <a:t> that </a:t>
            </a:r>
            <a:r>
              <a:rPr lang="en-US" sz="2600" dirty="0">
                <a:latin typeface="Helvetica"/>
                <a:cs typeface="Helvetica"/>
              </a:rPr>
              <a:t>seeks to make disciples who learn, grow, and serve in the Lord</a:t>
            </a:r>
            <a:r>
              <a:rPr lang="en-US" sz="2600" dirty="0" smtClean="0">
                <a:latin typeface="Helvetica"/>
                <a:cs typeface="Helvetica"/>
              </a:rPr>
              <a:t>.</a:t>
            </a:r>
            <a:endParaRPr lang="en-US" sz="2600" dirty="0">
              <a:latin typeface="Helvetica"/>
              <a:cs typeface="Helvetica"/>
            </a:endParaRPr>
          </a:p>
        </p:txBody>
      </p:sp>
    </p:spTree>
    <p:extLst>
      <p:ext uri="{BB962C8B-B14F-4D97-AF65-F5344CB8AC3E}">
        <p14:creationId xmlns:p14="http://schemas.microsoft.com/office/powerpoint/2010/main" val="155505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9300" y="4083615"/>
            <a:ext cx="6362700" cy="1815882"/>
          </a:xfrm>
          <a:prstGeom prst="rect">
            <a:avLst/>
          </a:prstGeom>
        </p:spPr>
        <p:txBody>
          <a:bodyPr wrap="square">
            <a:spAutoFit/>
          </a:bodyPr>
          <a:lstStyle/>
          <a:p>
            <a:r>
              <a:rPr lang="en-US" sz="2800" dirty="0">
                <a:latin typeface="Helvetica"/>
                <a:cs typeface="Helvetica"/>
              </a:rPr>
              <a:t>"In churches, membership is often reduced to simply adding your name to a roll, with no requirements or expectations."</a:t>
            </a:r>
          </a:p>
        </p:txBody>
      </p:sp>
      <p:pic>
        <p:nvPicPr>
          <p:cNvPr id="7" name="Picture 6"/>
          <p:cNvPicPr>
            <a:picLocks noChangeAspect="1"/>
          </p:cNvPicPr>
          <p:nvPr/>
        </p:nvPicPr>
        <p:blipFill>
          <a:blip r:embed="rId2"/>
          <a:stretch>
            <a:fillRect/>
          </a:stretch>
        </p:blipFill>
        <p:spPr>
          <a:xfrm>
            <a:off x="555207" y="266700"/>
            <a:ext cx="3064294" cy="3512896"/>
          </a:xfrm>
          <a:prstGeom prst="rect">
            <a:avLst/>
          </a:prstGeom>
        </p:spPr>
      </p:pic>
    </p:spTree>
    <p:extLst>
      <p:ext uri="{BB962C8B-B14F-4D97-AF65-F5344CB8AC3E}">
        <p14:creationId xmlns:p14="http://schemas.microsoft.com/office/powerpoint/2010/main" val="68855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200" y="1348939"/>
            <a:ext cx="6781800" cy="3877984"/>
          </a:xfrm>
          <a:prstGeom prst="rect">
            <a:avLst/>
          </a:prstGeom>
        </p:spPr>
        <p:txBody>
          <a:bodyPr wrap="square">
            <a:spAutoFit/>
          </a:bodyPr>
          <a:lstStyle/>
          <a:p>
            <a:pPr marL="457200" indent="-457200">
              <a:buFont typeface="+mj-lt"/>
              <a:buAutoNum type="arabicPeriod"/>
            </a:pPr>
            <a:r>
              <a:rPr lang="en-US" sz="2400" dirty="0" smtClean="0">
                <a:latin typeface="Helvetica"/>
                <a:cs typeface="Helvetica"/>
              </a:rPr>
              <a:t>I </a:t>
            </a:r>
            <a:r>
              <a:rPr lang="en-US" sz="2400" dirty="0">
                <a:latin typeface="Helvetica"/>
                <a:cs typeface="Helvetica"/>
              </a:rPr>
              <a:t>WILL PROTECT THE UNITY OF MY </a:t>
            </a:r>
            <a:r>
              <a:rPr lang="en-US" sz="2400" dirty="0" smtClean="0">
                <a:latin typeface="Helvetica"/>
                <a:cs typeface="Helvetica"/>
              </a:rPr>
              <a:t>CHURCH</a:t>
            </a:r>
          </a:p>
          <a:p>
            <a:endParaRPr lang="en-US" sz="2400" dirty="0">
              <a:latin typeface="Helvetica"/>
              <a:cs typeface="Helvetica"/>
            </a:endParaRPr>
          </a:p>
          <a:p>
            <a:pPr marL="800100" lvl="1" indent="-342900">
              <a:spcAft>
                <a:spcPts val="1200"/>
              </a:spcAft>
              <a:buFont typeface="Wingdings" charset="2"/>
              <a:buChar char="§"/>
            </a:pPr>
            <a:r>
              <a:rPr lang="en-US" sz="2400" dirty="0" smtClean="0">
                <a:latin typeface="Helvetica"/>
                <a:cs typeface="Helvetica"/>
              </a:rPr>
              <a:t>By </a:t>
            </a:r>
            <a:r>
              <a:rPr lang="en-US" sz="2400" dirty="0">
                <a:latin typeface="Helvetica"/>
                <a:cs typeface="Helvetica"/>
              </a:rPr>
              <a:t>acting in love toward other members (1 Peter 1:22)</a:t>
            </a:r>
          </a:p>
          <a:p>
            <a:pPr marL="800100" lvl="1" indent="-342900">
              <a:spcAft>
                <a:spcPts val="1200"/>
              </a:spcAft>
              <a:buFont typeface="Arial"/>
              <a:buChar char="•"/>
            </a:pPr>
            <a:r>
              <a:rPr lang="en-US" sz="2400" dirty="0" smtClean="0">
                <a:latin typeface="Helvetica"/>
                <a:cs typeface="Helvetica"/>
              </a:rPr>
              <a:t>By </a:t>
            </a:r>
            <a:r>
              <a:rPr lang="en-US" sz="2400" dirty="0">
                <a:latin typeface="Helvetica"/>
                <a:cs typeface="Helvetica"/>
              </a:rPr>
              <a:t>building one another up (Eph. 4:29)</a:t>
            </a:r>
          </a:p>
          <a:p>
            <a:pPr marL="800100" lvl="1" indent="-342900">
              <a:spcAft>
                <a:spcPts val="1200"/>
              </a:spcAft>
              <a:buFont typeface="Arial"/>
              <a:buChar char="•"/>
            </a:pPr>
            <a:r>
              <a:rPr lang="en-US" sz="2400" dirty="0" smtClean="0">
                <a:latin typeface="Helvetica"/>
                <a:cs typeface="Helvetica"/>
              </a:rPr>
              <a:t>By </a:t>
            </a:r>
            <a:r>
              <a:rPr lang="en-US" sz="2400" dirty="0">
                <a:latin typeface="Helvetica"/>
                <a:cs typeface="Helvetica"/>
              </a:rPr>
              <a:t>forgiving and seeking reconciliation if necessary (Matt. 5:23-24)</a:t>
            </a:r>
          </a:p>
          <a:p>
            <a:pPr marL="800100" lvl="1" indent="-342900">
              <a:buFont typeface="Arial"/>
              <a:buChar char="•"/>
            </a:pPr>
            <a:r>
              <a:rPr lang="en-US" sz="2400" dirty="0" smtClean="0">
                <a:latin typeface="Helvetica"/>
                <a:cs typeface="Helvetica"/>
              </a:rPr>
              <a:t>By </a:t>
            </a:r>
            <a:r>
              <a:rPr lang="en-US" sz="2400" dirty="0">
                <a:latin typeface="Helvetica"/>
                <a:cs typeface="Helvetica"/>
              </a:rPr>
              <a:t>following the leaders (Heb.13:17)</a:t>
            </a:r>
          </a:p>
        </p:txBody>
      </p:sp>
    </p:spTree>
    <p:extLst>
      <p:ext uri="{BB962C8B-B14F-4D97-AF65-F5344CB8AC3E}">
        <p14:creationId xmlns:p14="http://schemas.microsoft.com/office/powerpoint/2010/main" val="231049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3379050" cy="584776"/>
          </a:xfrm>
          <a:prstGeom prst="rect">
            <a:avLst/>
          </a:prstGeom>
          <a:noFill/>
        </p:spPr>
        <p:txBody>
          <a:bodyPr wrap="none" rtlCol="0">
            <a:spAutoFit/>
          </a:bodyPr>
          <a:lstStyle/>
          <a:p>
            <a:r>
              <a:rPr lang="en-US" sz="3200" dirty="0" smtClean="0">
                <a:latin typeface="Helvetica"/>
                <a:cs typeface="Helvetica"/>
              </a:rPr>
              <a:t>Love one another</a:t>
            </a:r>
            <a:endParaRPr lang="en-US" sz="3200" dirty="0">
              <a:latin typeface="Helvetica"/>
              <a:cs typeface="Helvetica"/>
            </a:endParaRPr>
          </a:p>
        </p:txBody>
      </p:sp>
    </p:spTree>
    <p:extLst>
      <p:ext uri="{BB962C8B-B14F-4D97-AF65-F5344CB8AC3E}">
        <p14:creationId xmlns:p14="http://schemas.microsoft.com/office/powerpoint/2010/main" val="382812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100" y="2110095"/>
            <a:ext cx="5943600" cy="2492990"/>
          </a:xfrm>
          <a:prstGeom prst="rect">
            <a:avLst/>
          </a:prstGeom>
        </p:spPr>
        <p:txBody>
          <a:bodyPr wrap="square">
            <a:spAutoFit/>
          </a:bodyPr>
          <a:lstStyle/>
          <a:p>
            <a:r>
              <a:rPr lang="en-US" sz="2600" dirty="0" smtClean="0">
                <a:latin typeface="Helvetica"/>
                <a:cs typeface="Helvetica"/>
              </a:rPr>
              <a:t>Now </a:t>
            </a:r>
            <a:r>
              <a:rPr lang="en-US" sz="2600" dirty="0">
                <a:latin typeface="Helvetica"/>
                <a:cs typeface="Helvetica"/>
              </a:rPr>
              <a:t>that you have purified yourselves by obeying the truth so that you have sincere love for each other, </a:t>
            </a:r>
            <a:r>
              <a:rPr lang="en-US" sz="2600" dirty="0">
                <a:solidFill>
                  <a:srgbClr val="FFFF00"/>
                </a:solidFill>
                <a:latin typeface="Helvetica"/>
                <a:cs typeface="Helvetica"/>
              </a:rPr>
              <a:t>love one another</a:t>
            </a:r>
            <a:r>
              <a:rPr lang="en-US" sz="2600" dirty="0">
                <a:latin typeface="Helvetica"/>
                <a:cs typeface="Helvetica"/>
              </a:rPr>
              <a:t> deeply, from the heart</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1 Peter 1:22</a:t>
            </a:r>
            <a:endParaRPr lang="en-US" sz="2600" dirty="0">
              <a:latin typeface="Helvetica"/>
              <a:cs typeface="Helvetica"/>
            </a:endParaRPr>
          </a:p>
        </p:txBody>
      </p:sp>
    </p:spTree>
    <p:extLst>
      <p:ext uri="{BB962C8B-B14F-4D97-AF65-F5344CB8AC3E}">
        <p14:creationId xmlns:p14="http://schemas.microsoft.com/office/powerpoint/2010/main" val="50406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30300"/>
            <a:ext cx="9144000" cy="4577489"/>
          </a:xfrm>
          <a:prstGeom prst="rect">
            <a:avLst/>
          </a:prstGeom>
        </p:spPr>
      </p:pic>
    </p:spTree>
    <p:extLst>
      <p:ext uri="{BB962C8B-B14F-4D97-AF65-F5344CB8AC3E}">
        <p14:creationId xmlns:p14="http://schemas.microsoft.com/office/powerpoint/2010/main" val="2833915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53121</TotalTime>
  <Words>307</Words>
  <Application>Microsoft Macintosh PowerPoint</Application>
  <PresentationFormat>On-screen Show (4:3)</PresentationFormat>
  <Paragraphs>31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Healthy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529</cp:revision>
  <dcterms:created xsi:type="dcterms:W3CDTF">2013-11-03T00:06:16Z</dcterms:created>
  <dcterms:modified xsi:type="dcterms:W3CDTF">2018-02-11T14:40:32Z</dcterms:modified>
</cp:coreProperties>
</file>