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56" r:id="rId2"/>
    <p:sldId id="278" r:id="rId3"/>
    <p:sldId id="289" r:id="rId4"/>
    <p:sldId id="259" r:id="rId5"/>
    <p:sldId id="261" r:id="rId6"/>
    <p:sldId id="291" r:id="rId7"/>
    <p:sldId id="290" r:id="rId8"/>
    <p:sldId id="292" r:id="rId9"/>
    <p:sldId id="284" r:id="rId10"/>
    <p:sldId id="281" r:id="rId11"/>
    <p:sldId id="287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28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2/8/14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February 8,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February 8,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February 8,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Romans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Gift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157" y="1467289"/>
            <a:ext cx="696494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Helvetica Neue"/>
                <a:cs typeface="Helvetica Neue"/>
              </a:rPr>
              <a:t>How should we </a:t>
            </a:r>
            <a:r>
              <a:rPr lang="en-US" sz="2800" b="1" dirty="0" smtClean="0">
                <a:latin typeface="Helvetica Neue"/>
                <a:cs typeface="Helvetica Neue"/>
              </a:rPr>
              <a:t>respond</a:t>
            </a:r>
            <a:r>
              <a:rPr lang="en-US" sz="2800" b="1" dirty="0" smtClean="0">
                <a:latin typeface="Helvetica Neue"/>
                <a:cs typeface="Helvetica Neue"/>
              </a:rPr>
              <a:t>?</a:t>
            </a:r>
            <a:endParaRPr lang="en-US" sz="2800" b="1" dirty="0" smtClean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pPr marL="457200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Receive Christ</a:t>
            </a:r>
            <a:endParaRPr lang="en-US" sz="2800" dirty="0" smtClean="0">
              <a:latin typeface="Helvetica Neue"/>
              <a:cs typeface="Helvetica Neue"/>
            </a:endParaRPr>
          </a:p>
          <a:p>
            <a:endParaRPr lang="en-US" sz="2800" dirty="0" smtClean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 Neue"/>
                <a:cs typeface="Helvetica Neue"/>
              </a:rPr>
              <a:t>With Gratitude</a:t>
            </a:r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9069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0421" y="1764632"/>
            <a:ext cx="5775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 Neue"/>
                <a:cs typeface="Helvetica Neue"/>
              </a:rPr>
              <a:t>What draws us to obedience and righteousness is not duty but love. It is </a:t>
            </a:r>
            <a:r>
              <a:rPr lang="en-US" sz="3200" dirty="0" smtClean="0">
                <a:latin typeface="Helvetica Neue"/>
                <a:cs typeface="Helvetica Neue"/>
              </a:rPr>
              <a:t>gratitude.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8948" y="3810371"/>
            <a:ext cx="2297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 Neue"/>
                <a:cs typeface="Helvetica Neue"/>
              </a:rPr>
              <a:t>R.C. </a:t>
            </a:r>
            <a:r>
              <a:rPr lang="en-US" sz="3200" dirty="0" err="1" smtClean="0">
                <a:latin typeface="Helvetica Neue"/>
                <a:cs typeface="Helvetica Neue"/>
              </a:rPr>
              <a:t>Sproul</a:t>
            </a:r>
            <a:endParaRPr lang="en-US" sz="32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49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53" y="1284551"/>
            <a:ext cx="6391147" cy="39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5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080" y="989263"/>
            <a:ext cx="5841504" cy="46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5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95" y="583946"/>
            <a:ext cx="3618125" cy="5137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0" y="5842000"/>
            <a:ext cx="190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Corinne </a:t>
            </a:r>
            <a:r>
              <a:rPr lang="en-US" dirty="0" err="1" smtClean="0"/>
              <a:t>Ganther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1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6" y="1082643"/>
            <a:ext cx="74863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baseline="30000" dirty="0" smtClean="0">
                <a:latin typeface="Helvetica Neue"/>
                <a:cs typeface="Helvetica Neue"/>
              </a:rPr>
              <a:t>20 </a:t>
            </a:r>
            <a:r>
              <a:rPr lang="en-US" sz="2600" dirty="0" smtClean="0">
                <a:latin typeface="Helvetica Neue"/>
                <a:cs typeface="Helvetica Neue"/>
              </a:rPr>
              <a:t>For when you were slaves of sin, you were free in regard to righteousness.</a:t>
            </a:r>
            <a:r>
              <a:rPr lang="en-US" sz="2600" b="1" baseline="30000" dirty="0" smtClean="0">
                <a:latin typeface="Helvetica Neue"/>
                <a:cs typeface="Helvetica Neue"/>
              </a:rPr>
              <a:t>21 </a:t>
            </a:r>
            <a:r>
              <a:rPr lang="en-US" sz="2600" dirty="0" smtClean="0">
                <a:latin typeface="Helvetica Neue"/>
                <a:cs typeface="Helvetica Neue"/>
              </a:rPr>
              <a:t>But what fruit were you getting at that time from the things of which you are now ashamed? For the end of those things is death. </a:t>
            </a:r>
            <a:r>
              <a:rPr lang="en-US" sz="2600" b="1" baseline="30000" dirty="0" smtClean="0">
                <a:latin typeface="Helvetica Neue"/>
                <a:cs typeface="Helvetica Neue"/>
              </a:rPr>
              <a:t>22 </a:t>
            </a:r>
            <a:r>
              <a:rPr lang="en-US" sz="2600" dirty="0" smtClean="0">
                <a:latin typeface="Helvetica Neue"/>
                <a:cs typeface="Helvetica Neue"/>
              </a:rPr>
              <a:t>But now that you have been set free from sin and have become slaves of God, the fruit you get leads to sanctification and its end, eternal life. </a:t>
            </a:r>
            <a:r>
              <a:rPr lang="en-US" sz="2600" b="1" baseline="30000" dirty="0" smtClean="0">
                <a:latin typeface="Helvetica Neue"/>
                <a:cs typeface="Helvetica Neue"/>
              </a:rPr>
              <a:t>23 </a:t>
            </a:r>
            <a:r>
              <a:rPr lang="en-US" sz="2600" dirty="0" smtClean="0">
                <a:latin typeface="Helvetica Neue"/>
                <a:cs typeface="Helvetica Neue"/>
              </a:rPr>
              <a:t>For the wages of sin is death, but the free gift of God is eternal life in Christ Jesus our Lord.</a:t>
            </a:r>
            <a:endParaRPr lang="en-US" sz="2600" dirty="0"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5684" y="5320632"/>
            <a:ext cx="3611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 Neue"/>
                <a:cs typeface="Helvetica Neue"/>
              </a:rPr>
              <a:t>Romans 6:20-23 ESV</a:t>
            </a:r>
            <a:endParaRPr lang="en-US" sz="26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620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789" y="1413815"/>
            <a:ext cx="76467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 Neue"/>
                <a:cs typeface="Helvetica Neue"/>
              </a:rPr>
              <a:t>Before We Were Christians (v. 21)</a:t>
            </a:r>
          </a:p>
          <a:p>
            <a:endParaRPr lang="en-US" sz="2600" dirty="0" smtClean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atin typeface="Helvetica Neue"/>
                <a:cs typeface="Helvetica Neue"/>
              </a:rPr>
              <a:t>Status: slaves of sin, free from righteousness</a:t>
            </a:r>
          </a:p>
          <a:p>
            <a:pPr marL="457200" indent="-457200">
              <a:buFont typeface="Wingdings" charset="2"/>
              <a:buChar char="Ø"/>
            </a:pPr>
            <a:endParaRPr lang="en-US" sz="2600" dirty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atin typeface="Helvetica Neue"/>
                <a:cs typeface="Helvetica Neue"/>
              </a:rPr>
              <a:t>Result: fruit bearing shame</a:t>
            </a:r>
          </a:p>
          <a:p>
            <a:pPr marL="457200" indent="-457200">
              <a:buFont typeface="Wingdings" charset="2"/>
              <a:buChar char="Ø"/>
            </a:pPr>
            <a:endParaRPr lang="en-US" sz="2600" dirty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atin typeface="Helvetica Neue"/>
                <a:cs typeface="Helvetica Neue"/>
              </a:rPr>
              <a:t>Outcome: death</a:t>
            </a:r>
            <a:endParaRPr lang="en-US" sz="2600" dirty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1417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5752" y="5724176"/>
            <a:ext cx="275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Philip Seymour </a:t>
            </a:r>
            <a:r>
              <a:rPr lang="en-US" dirty="0" smtClean="0">
                <a:latin typeface="Helvetica Neue"/>
                <a:cs typeface="Helvetica Neue"/>
              </a:rPr>
              <a:t>Hoffman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08" y="745129"/>
            <a:ext cx="3397171" cy="4535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6738" y="2352842"/>
            <a:ext cx="19375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Academy Award:</a:t>
            </a: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Best Actor 2005</a:t>
            </a: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Film: Capote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9922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1789" y="1413815"/>
            <a:ext cx="76467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latin typeface="Helvetica Neue"/>
                <a:cs typeface="Helvetica Neue"/>
              </a:rPr>
              <a:t>Now that we are </a:t>
            </a:r>
            <a:r>
              <a:rPr lang="en-US" sz="2600" dirty="0" smtClean="0">
                <a:latin typeface="Helvetica Neue"/>
                <a:cs typeface="Helvetica Neue"/>
              </a:rPr>
              <a:t>Christians (v. 22)</a:t>
            </a:r>
          </a:p>
          <a:p>
            <a:endParaRPr lang="en-US" sz="2600" dirty="0" smtClean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atin typeface="Helvetica Neue"/>
                <a:cs typeface="Helvetica Neue"/>
              </a:rPr>
              <a:t>Status: free from sin, slave to God</a:t>
            </a:r>
          </a:p>
          <a:p>
            <a:endParaRPr lang="en-US" sz="2600" dirty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atin typeface="Helvetica Neue"/>
                <a:cs typeface="Helvetica Neue"/>
              </a:rPr>
              <a:t>Result: fruit bringing sanctification</a:t>
            </a:r>
          </a:p>
          <a:p>
            <a:pPr marL="457200" indent="-457200">
              <a:buFont typeface="Wingdings" charset="2"/>
              <a:buChar char="Ø"/>
            </a:pPr>
            <a:endParaRPr lang="en-US" sz="2600" dirty="0">
              <a:latin typeface="Helvetica Neue"/>
              <a:cs typeface="Helvetica Neue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600" dirty="0" smtClean="0">
                <a:latin typeface="Helvetica Neue"/>
                <a:cs typeface="Helvetica Neue"/>
              </a:rPr>
              <a:t>Outcome: life</a:t>
            </a:r>
            <a:endParaRPr lang="en-US" sz="2600" dirty="0">
              <a:latin typeface="Helvetica Neue"/>
              <a:cs typeface="Helvetica Neue"/>
            </a:endParaRPr>
          </a:p>
          <a:p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2062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47" y="1365557"/>
            <a:ext cx="6925344" cy="39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8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96" y="455978"/>
            <a:ext cx="5133471" cy="59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4753</TotalTime>
  <Words>108</Words>
  <Application>Microsoft Macintosh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Elemental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78</cp:revision>
  <dcterms:created xsi:type="dcterms:W3CDTF">2013-11-03T00:06:16Z</dcterms:created>
  <dcterms:modified xsi:type="dcterms:W3CDTF">2014-02-09T14:00:23Z</dcterms:modified>
</cp:coreProperties>
</file>