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1006" r:id="rId3"/>
    <p:sldId id="1034" r:id="rId4"/>
    <p:sldId id="1035" r:id="rId5"/>
    <p:sldId id="1036" r:id="rId6"/>
    <p:sldId id="1037" r:id="rId7"/>
    <p:sldId id="1039" r:id="rId8"/>
    <p:sldId id="836" r:id="rId9"/>
    <p:sldId id="1009" r:id="rId10"/>
    <p:sldId id="1040" r:id="rId11"/>
    <p:sldId id="1041" r:id="rId12"/>
    <p:sldId id="1028" r:id="rId13"/>
    <p:sldId id="1010" r:id="rId14"/>
    <p:sldId id="971" r:id="rId15"/>
    <p:sldId id="1023" r:id="rId16"/>
    <p:sldId id="1014" r:id="rId17"/>
    <p:sldId id="1042" r:id="rId18"/>
    <p:sldId id="1043" r:id="rId19"/>
    <p:sldId id="979" r:id="rId20"/>
    <p:sldId id="1044" r:id="rId21"/>
    <p:sldId id="1025" r:id="rId22"/>
    <p:sldId id="1045" r:id="rId23"/>
    <p:sldId id="972" r:id="rId24"/>
    <p:sldId id="1031" r:id="rId25"/>
    <p:sldId id="103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808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December 23,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December 23,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December 23,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Advent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879009"/>
          </a:xfrm>
        </p:spPr>
        <p:txBody>
          <a:bodyPr>
            <a:noAutofit/>
          </a:bodyPr>
          <a:lstStyle/>
          <a:p>
            <a:r>
              <a:rPr lang="en-US" sz="3200" dirty="0" smtClean="0"/>
              <a:t>Refiner’s Fire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750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100" y="2527300"/>
            <a:ext cx="660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 </a:t>
            </a:r>
            <a:r>
              <a:rPr lang="en-US" sz="2600" dirty="0">
                <a:latin typeface="Helvetica"/>
                <a:cs typeface="Helvetica"/>
              </a:rPr>
              <a:t>Marshal your troops now, city of troops,</a:t>
            </a:r>
            <a:br>
              <a:rPr lang="en-US" sz="2600" dirty="0">
                <a:latin typeface="Helvetica"/>
                <a:cs typeface="Helvetica"/>
              </a:rPr>
            </a:br>
            <a:r>
              <a:rPr lang="en-US" sz="2600" dirty="0">
                <a:latin typeface="Helvetica"/>
                <a:cs typeface="Helvetica"/>
              </a:rPr>
              <a:t>    for a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siege</a:t>
            </a:r>
            <a:r>
              <a:rPr lang="en-US" sz="2600" dirty="0">
                <a:latin typeface="Helvetica"/>
                <a:cs typeface="Helvetica"/>
              </a:rPr>
              <a:t> is laid against us.</a:t>
            </a:r>
            <a:br>
              <a:rPr lang="en-US" sz="2600" dirty="0">
                <a:latin typeface="Helvetica"/>
                <a:cs typeface="Helvetica"/>
              </a:rPr>
            </a:br>
            <a:r>
              <a:rPr lang="en-US" sz="2600" dirty="0">
                <a:latin typeface="Helvetica"/>
                <a:cs typeface="Helvetica"/>
              </a:rPr>
              <a:t>They will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strike Israel’s ruler</a:t>
            </a:r>
            <a:r>
              <a:rPr lang="en-US" sz="2600" dirty="0">
                <a:latin typeface="Helvetica"/>
                <a:cs typeface="Helvetica"/>
              </a:rPr>
              <a:t/>
            </a:r>
            <a:br>
              <a:rPr lang="en-US" sz="2600" dirty="0">
                <a:latin typeface="Helvetica"/>
                <a:cs typeface="Helvetica"/>
              </a:rPr>
            </a:br>
            <a:r>
              <a:rPr lang="en-US" sz="2600" dirty="0">
                <a:latin typeface="Helvetica"/>
                <a:cs typeface="Helvetica"/>
              </a:rPr>
              <a:t>    on the cheek with a rod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805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800" y="1333500"/>
            <a:ext cx="443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Why does God allow suffering?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00" y="2425700"/>
            <a:ext cx="53912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The Fall 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Consequences of Sin/Disobedience </a:t>
            </a:r>
            <a:endParaRPr 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God’s Intervention </a:t>
            </a:r>
            <a:endParaRPr lang="en-US" sz="2400" dirty="0" smtClean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Helvetica"/>
                <a:cs typeface="Helvetica"/>
              </a:rPr>
              <a:t>Persecution </a:t>
            </a:r>
          </a:p>
        </p:txBody>
      </p:sp>
    </p:spTree>
    <p:extLst>
      <p:ext uri="{BB962C8B-B14F-4D97-AF65-F5344CB8AC3E}">
        <p14:creationId xmlns:p14="http://schemas.microsoft.com/office/powerpoint/2010/main" val="47051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89" y="749300"/>
            <a:ext cx="7738011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1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2325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The hope of a Savior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1892300" y="990600"/>
            <a:ext cx="5435600" cy="4648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2 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“But you, </a:t>
            </a: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Bethlehem 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Ephrathah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,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though you are small among the clans of Judah,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out of you will come for me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one who will be ruler over Israel,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whose origins are from of old,</a:t>
            </a:r>
            <a:b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    from ancient times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3 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Therefore Israel will be abandoned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until the time when </a:t>
            </a:r>
            <a:r>
              <a:rPr lang="en-US" sz="2400" dirty="0">
                <a:solidFill>
                  <a:srgbClr val="FFFF00"/>
                </a:solidFill>
                <a:effectLst/>
                <a:latin typeface="Helvetica"/>
                <a:ea typeface="ＭＳ 明朝"/>
                <a:cs typeface="Helvetica"/>
              </a:rPr>
              <a:t>she who is in labor bears a son</a:t>
            </a: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, and the rest of his brothers return</a:t>
            </a:r>
            <a:b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Helvetica"/>
                <a:ea typeface="ＭＳ 明朝"/>
                <a:cs typeface="Helvetica"/>
              </a:rPr>
              <a:t>    to join the Israelites.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036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3917"/>
            <a:ext cx="6527800" cy="62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72203"/>
            <a:ext cx="8432800" cy="47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4562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Our Future Hope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0" y="1772146"/>
            <a:ext cx="60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4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He will stand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shepherd his flock</a:t>
            </a:r>
            <a:r>
              <a:rPr lang="en-US" sz="2400" dirty="0">
                <a:latin typeface="Helvetica"/>
                <a:cs typeface="Helvetica"/>
              </a:rPr>
              <a:t/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in the strength of the Lord,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in the majesty of the name of the Lord his God.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And they will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live securely</a:t>
            </a:r>
            <a:r>
              <a:rPr lang="en-US" sz="2400" dirty="0">
                <a:latin typeface="Helvetica"/>
                <a:cs typeface="Helvetica"/>
              </a:rPr>
              <a:t>, for then his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greatness</a:t>
            </a:r>
            <a:b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</a:b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    will reach to the ends of the earth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  <a:p>
            <a:r>
              <a:rPr lang="en-US" sz="2400" b="1" baseline="30000" dirty="0">
                <a:latin typeface="Helvetica"/>
                <a:cs typeface="Helvetica"/>
              </a:rPr>
              <a:t>5 </a:t>
            </a:r>
            <a:r>
              <a:rPr lang="en-US" sz="2400" dirty="0">
                <a:latin typeface="Helvetica"/>
                <a:cs typeface="Helvetica"/>
              </a:rPr>
              <a:t>And he will be our </a:t>
            </a:r>
            <a:r>
              <a:rPr lang="en-US" sz="2400" dirty="0" smtClean="0">
                <a:latin typeface="Helvetica"/>
                <a:cs typeface="Helvetica"/>
              </a:rPr>
              <a:t>peace.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08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295506"/>
            <a:ext cx="4699000" cy="38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800" y="1827937"/>
            <a:ext cx="5930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Be comforted by the truth of God’s word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Draw close to Jesus in prayer 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Anticipate His second coming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61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50208"/>
            <a:ext cx="8547100" cy="57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5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81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100" y="1625600"/>
            <a:ext cx="660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1 </a:t>
            </a:r>
            <a:r>
              <a:rPr lang="en-US" sz="2400" dirty="0">
                <a:latin typeface="Helvetica"/>
                <a:cs typeface="Helvetica"/>
              </a:rPr>
              <a:t>Marshal your troops now, city of troops,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for a siege is laid against us.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They will strike Israel’s ruler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on the cheek with a rod.</a:t>
            </a:r>
          </a:p>
          <a:p>
            <a:r>
              <a:rPr lang="en-US" sz="2400" b="1" baseline="30000" dirty="0">
                <a:latin typeface="Helvetica"/>
                <a:cs typeface="Helvetica"/>
              </a:rPr>
              <a:t>2 </a:t>
            </a:r>
            <a:r>
              <a:rPr lang="en-US" sz="2400" dirty="0">
                <a:latin typeface="Helvetica"/>
                <a:cs typeface="Helvetica"/>
              </a:rPr>
              <a:t>“But you, Bethlehem </a:t>
            </a:r>
            <a:r>
              <a:rPr lang="en-US" sz="2400" dirty="0" err="1">
                <a:latin typeface="Helvetica"/>
                <a:cs typeface="Helvetica"/>
              </a:rPr>
              <a:t>Ephrathah</a:t>
            </a:r>
            <a:r>
              <a:rPr lang="en-US" sz="2400" dirty="0">
                <a:latin typeface="Helvetica"/>
                <a:cs typeface="Helvetica"/>
              </a:rPr>
              <a:t>,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though you are small among the clans of Judah, out of you will come for me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one who will be ruler over Israel,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whose origins are from of old,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from ancient times.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647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800" y="756146"/>
            <a:ext cx="60579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3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Therefore Israel will be abandoned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until the time when she who is in labor bears a son, and the rest of his brothers return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to join the Israelites.</a:t>
            </a:r>
          </a:p>
          <a:p>
            <a:r>
              <a:rPr lang="en-US" sz="2400" b="1" baseline="30000" dirty="0">
                <a:latin typeface="Helvetica"/>
                <a:cs typeface="Helvetica"/>
              </a:rPr>
              <a:t>4 </a:t>
            </a:r>
            <a:r>
              <a:rPr lang="en-US" sz="2400" dirty="0">
                <a:latin typeface="Helvetica"/>
                <a:cs typeface="Helvetica"/>
              </a:rPr>
              <a:t>He will stand and shepherd his flock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in the strength of the Lord,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in the majesty of the name of the Lord his God.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And they will live securely, for then his greatness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    will reach to the ends of the earth.</a:t>
            </a:r>
          </a:p>
          <a:p>
            <a:r>
              <a:rPr lang="en-US" sz="2400" b="1" baseline="30000" dirty="0">
                <a:latin typeface="Helvetica"/>
                <a:cs typeface="Helvetica"/>
              </a:rPr>
              <a:t>5 </a:t>
            </a:r>
            <a:r>
              <a:rPr lang="en-US" sz="2400" dirty="0">
                <a:latin typeface="Helvetica"/>
                <a:cs typeface="Helvetica"/>
              </a:rPr>
              <a:t>And he will be our </a:t>
            </a:r>
            <a:r>
              <a:rPr lang="en-US" sz="2400" dirty="0" smtClean="0">
                <a:latin typeface="Helvetica"/>
                <a:cs typeface="Helvetica"/>
              </a:rPr>
              <a:t>peace.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       </a:t>
            </a:r>
            <a:r>
              <a:rPr lang="en-US" sz="2400" dirty="0" smtClean="0">
                <a:latin typeface="Helvetica"/>
                <a:cs typeface="Helvetica"/>
              </a:rPr>
              <a:t>Micah </a:t>
            </a:r>
            <a:r>
              <a:rPr lang="en-US" sz="2400" dirty="0" smtClean="0">
                <a:latin typeface="Helvetica"/>
                <a:cs typeface="Helvetica"/>
              </a:rPr>
              <a:t>5:1-5a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96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6749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A difficult situation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1" y="1689100"/>
            <a:ext cx="72897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Helvetica"/>
                <a:cs typeface="Helvetica"/>
              </a:rPr>
              <a:t>Micah </a:t>
            </a:r>
            <a:r>
              <a:rPr lang="mr-IN" sz="2800" dirty="0" smtClean="0">
                <a:latin typeface="Helvetica"/>
                <a:cs typeface="Helvetica"/>
              </a:rPr>
              <a:t>–</a:t>
            </a:r>
            <a:r>
              <a:rPr lang="en-US" sz="2800" dirty="0" smtClean="0">
                <a:latin typeface="Helvetica"/>
                <a:cs typeface="Helvetica"/>
              </a:rPr>
              <a:t> Prophesied 737 </a:t>
            </a:r>
            <a:r>
              <a:rPr lang="en-US" sz="2800" dirty="0">
                <a:latin typeface="Helvetica"/>
                <a:cs typeface="Helvetica"/>
              </a:rPr>
              <a:t>to 696 B.C. 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Prophesied </a:t>
            </a:r>
            <a:r>
              <a:rPr lang="en-US" sz="2800" dirty="0" smtClean="0">
                <a:latin typeface="Helvetica"/>
                <a:cs typeface="Helvetica"/>
              </a:rPr>
              <a:t>the destruction of Jerusalem</a:t>
            </a:r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Babylonian Captivity </a:t>
            </a:r>
            <a:r>
              <a:rPr lang="mr-IN" sz="2800" dirty="0" smtClean="0">
                <a:latin typeface="Helvetica"/>
                <a:cs typeface="Helvetica"/>
              </a:rPr>
              <a:t>–</a:t>
            </a:r>
            <a:r>
              <a:rPr lang="en-US" sz="2800" dirty="0" smtClean="0">
                <a:latin typeface="Helvetica"/>
                <a:cs typeface="Helvetica"/>
              </a:rPr>
              <a:t> 587 B.C.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677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60153</TotalTime>
  <Words>93</Words>
  <Application>Microsoft Macintosh PowerPoint</Application>
  <PresentationFormat>On-screen Show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Advent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775</cp:revision>
  <dcterms:created xsi:type="dcterms:W3CDTF">2013-11-03T00:06:16Z</dcterms:created>
  <dcterms:modified xsi:type="dcterms:W3CDTF">2018-12-23T06:19:58Z</dcterms:modified>
</cp:coreProperties>
</file>