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8"/>
  </p:notesMasterIdLst>
  <p:sldIdLst>
    <p:sldId id="256" r:id="rId2"/>
    <p:sldId id="677" r:id="rId3"/>
    <p:sldId id="714" r:id="rId4"/>
    <p:sldId id="825" r:id="rId5"/>
    <p:sldId id="808" r:id="rId6"/>
    <p:sldId id="803" r:id="rId7"/>
    <p:sldId id="827" r:id="rId8"/>
    <p:sldId id="731" r:id="rId9"/>
    <p:sldId id="828" r:id="rId10"/>
    <p:sldId id="807" r:id="rId11"/>
    <p:sldId id="831" r:id="rId12"/>
    <p:sldId id="832" r:id="rId13"/>
    <p:sldId id="830" r:id="rId14"/>
    <p:sldId id="834" r:id="rId15"/>
    <p:sldId id="833" r:id="rId16"/>
    <p:sldId id="842" r:id="rId17"/>
    <p:sldId id="794" r:id="rId18"/>
    <p:sldId id="838" r:id="rId19"/>
    <p:sldId id="839" r:id="rId20"/>
    <p:sldId id="835" r:id="rId21"/>
    <p:sldId id="836" r:id="rId22"/>
    <p:sldId id="840" r:id="rId23"/>
    <p:sldId id="841" r:id="rId24"/>
    <p:sldId id="843" r:id="rId25"/>
    <p:sldId id="829" r:id="rId26"/>
    <p:sldId id="83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12" autoAdjust="0"/>
  </p:normalViewPr>
  <p:slideViewPr>
    <p:cSldViewPr snapToGrid="0" snapToObjects="1">
      <p:cViewPr>
        <p:scale>
          <a:sx n="100" d="100"/>
          <a:sy n="100" d="100"/>
        </p:scale>
        <p:origin x="-104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10/30/16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October 30, 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October 30,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October 30,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October 30, 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October 30, 16</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October 30, 16</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October 30, 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October 30, 16</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October 30, 16</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October 30, 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October 30, 16</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October 30, 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t>The Christian Life</a:t>
            </a:r>
            <a:endParaRPr lang="en-US" sz="4400" b="1" dirty="0"/>
          </a:p>
        </p:txBody>
      </p:sp>
      <p:sp>
        <p:nvSpPr>
          <p:cNvPr id="3" name="Subtitle 2"/>
          <p:cNvSpPr>
            <a:spLocks noGrp="1"/>
          </p:cNvSpPr>
          <p:nvPr>
            <p:ph type="subTitle" idx="1"/>
          </p:nvPr>
        </p:nvSpPr>
        <p:spPr/>
        <p:txBody>
          <a:bodyPr>
            <a:normAutofit/>
          </a:bodyPr>
          <a:lstStyle/>
          <a:p>
            <a:r>
              <a:rPr lang="en-US" sz="3200" dirty="0" smtClean="0"/>
              <a:t>Humility</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58063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9901" y="1280282"/>
            <a:ext cx="8173130" cy="4592260"/>
          </a:xfrm>
          <a:prstGeom prst="rect">
            <a:avLst/>
          </a:prstGeom>
        </p:spPr>
      </p:pic>
    </p:spTree>
    <p:extLst>
      <p:ext uri="{BB962C8B-B14F-4D97-AF65-F5344CB8AC3E}">
        <p14:creationId xmlns:p14="http://schemas.microsoft.com/office/powerpoint/2010/main" val="322945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8400" y="1717239"/>
            <a:ext cx="6946900" cy="3416320"/>
          </a:xfrm>
          <a:prstGeom prst="rect">
            <a:avLst/>
          </a:prstGeom>
        </p:spPr>
        <p:txBody>
          <a:bodyPr wrap="square">
            <a:spAutoFit/>
          </a:bodyPr>
          <a:lstStyle/>
          <a:p>
            <a:r>
              <a:rPr lang="en-US" sz="2400" dirty="0">
                <a:latin typeface="Helvetica"/>
                <a:cs typeface="Helvetica"/>
              </a:rPr>
              <a:t>It isn't that the Pharisee is speaking falsely, but rather that the Pharisee </a:t>
            </a:r>
            <a:r>
              <a:rPr lang="en-US" sz="2400" i="1" dirty="0">
                <a:latin typeface="Helvetica"/>
                <a:cs typeface="Helvetica"/>
              </a:rPr>
              <a:t>misses the true nature of his blessing</a:t>
            </a:r>
            <a:r>
              <a:rPr lang="en-US" sz="2400" dirty="0">
                <a:latin typeface="Helvetica"/>
                <a:cs typeface="Helvetica"/>
              </a:rPr>
              <a:t>. As Luke states in his introductory sentence, he has trusted in himself. His prayer of gratitude may be spoken to the Lord, but it is </a:t>
            </a:r>
            <a:r>
              <a:rPr lang="en-US" sz="2400" dirty="0">
                <a:solidFill>
                  <a:srgbClr val="FFFF00"/>
                </a:solidFill>
                <a:latin typeface="Helvetica"/>
                <a:cs typeface="Helvetica"/>
              </a:rPr>
              <a:t>really about himself</a:t>
            </a:r>
            <a:r>
              <a:rPr lang="en-US" sz="2400" dirty="0">
                <a:latin typeface="Helvetica"/>
                <a:cs typeface="Helvetica"/>
              </a:rPr>
              <a:t>. He locates his righteousness entirely in his own actions and being.</a:t>
            </a:r>
          </a:p>
          <a:p>
            <a:endParaRPr lang="en-US" sz="2400" dirty="0" smtClean="0">
              <a:latin typeface="Helvetica"/>
              <a:cs typeface="Helvetica"/>
            </a:endParaRPr>
          </a:p>
          <a:p>
            <a:r>
              <a:rPr lang="en-US" sz="2400" dirty="0">
                <a:latin typeface="Helvetica"/>
                <a:cs typeface="Helvetica"/>
              </a:rPr>
              <a:t>	</a:t>
            </a:r>
            <a:r>
              <a:rPr lang="en-US" sz="2400" dirty="0" smtClean="0">
                <a:latin typeface="Helvetica"/>
                <a:cs typeface="Helvetica"/>
              </a:rPr>
              <a:t>				Dr. David Lose</a:t>
            </a:r>
            <a:endParaRPr lang="en-US" sz="2400" dirty="0">
              <a:latin typeface="Helvetica"/>
              <a:cs typeface="Helvetica"/>
            </a:endParaRPr>
          </a:p>
        </p:txBody>
      </p:sp>
    </p:spTree>
    <p:extLst>
      <p:ext uri="{BB962C8B-B14F-4D97-AF65-F5344CB8AC3E}">
        <p14:creationId xmlns:p14="http://schemas.microsoft.com/office/powerpoint/2010/main" val="827603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1301" y="1109656"/>
            <a:ext cx="6096000" cy="4566116"/>
          </a:xfrm>
          <a:prstGeom prst="rect">
            <a:avLst/>
          </a:prstGeom>
        </p:spPr>
      </p:pic>
    </p:spTree>
    <p:extLst>
      <p:ext uri="{BB962C8B-B14F-4D97-AF65-F5344CB8AC3E}">
        <p14:creationId xmlns:p14="http://schemas.microsoft.com/office/powerpoint/2010/main" val="98398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8900" y="2045494"/>
            <a:ext cx="7048500" cy="2369880"/>
          </a:xfrm>
          <a:prstGeom prst="rect">
            <a:avLst/>
          </a:prstGeom>
        </p:spPr>
        <p:txBody>
          <a:bodyPr wrap="square">
            <a:spAutoFit/>
          </a:bodyPr>
          <a:lstStyle/>
          <a:p>
            <a:pPr marL="800100" lvl="1" indent="-342900">
              <a:spcAft>
                <a:spcPts val="4200"/>
              </a:spcAft>
              <a:buFont typeface="Arial"/>
              <a:buChar char="•"/>
            </a:pPr>
            <a:r>
              <a:rPr lang="en-US" sz="2600" dirty="0" smtClean="0">
                <a:latin typeface="Helvetica"/>
                <a:cs typeface="Helvetica"/>
              </a:rPr>
              <a:t>A misplaced focus</a:t>
            </a:r>
            <a:endParaRPr lang="en-US" sz="2600" dirty="0">
              <a:latin typeface="Helvetica"/>
              <a:cs typeface="Helvetica"/>
            </a:endParaRPr>
          </a:p>
          <a:p>
            <a:pPr marL="800100" lvl="1" indent="-342900">
              <a:spcAft>
                <a:spcPts val="4200"/>
              </a:spcAft>
              <a:buFont typeface="Arial"/>
              <a:buChar char="•"/>
            </a:pPr>
            <a:r>
              <a:rPr lang="en-US" sz="2600" dirty="0" smtClean="0">
                <a:solidFill>
                  <a:srgbClr val="FFFF00"/>
                </a:solidFill>
                <a:latin typeface="Helvetica"/>
                <a:cs typeface="Helvetica"/>
              </a:rPr>
              <a:t>A plea for mercy</a:t>
            </a:r>
          </a:p>
          <a:p>
            <a:pPr marL="800100" lvl="1" indent="-342900">
              <a:buFont typeface="Arial"/>
              <a:buChar char="•"/>
            </a:pPr>
            <a:r>
              <a:rPr lang="en-US" sz="2600" dirty="0" smtClean="0">
                <a:latin typeface="Helvetica"/>
                <a:cs typeface="Helvetica"/>
              </a:rPr>
              <a:t>Going home justified</a:t>
            </a:r>
            <a:endParaRPr lang="en-US" sz="2600" dirty="0">
              <a:latin typeface="Helvetica"/>
              <a:cs typeface="Helvetica"/>
            </a:endParaRPr>
          </a:p>
        </p:txBody>
      </p:sp>
      <p:sp>
        <p:nvSpPr>
          <p:cNvPr id="2" name="TextBox 1"/>
          <p:cNvSpPr txBox="1"/>
          <p:nvPr/>
        </p:nvSpPr>
        <p:spPr>
          <a:xfrm>
            <a:off x="1968500" y="13589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66236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2558850"/>
            <a:ext cx="6743700" cy="1569660"/>
          </a:xfrm>
          <a:prstGeom prst="rect">
            <a:avLst/>
          </a:prstGeom>
        </p:spPr>
        <p:txBody>
          <a:bodyPr wrap="square">
            <a:spAutoFit/>
          </a:bodyPr>
          <a:lstStyle/>
          <a:p>
            <a:r>
              <a:rPr lang="en-US" sz="2400" baseline="30000" dirty="0" smtClean="0">
                <a:latin typeface="Helvetica"/>
                <a:cs typeface="Helvetica"/>
              </a:rPr>
              <a:t>13</a:t>
            </a:r>
            <a:r>
              <a:rPr lang="en-US" sz="2400" dirty="0" smtClean="0">
                <a:latin typeface="Helvetica"/>
                <a:cs typeface="Helvetica"/>
              </a:rPr>
              <a:t> </a:t>
            </a:r>
            <a:r>
              <a:rPr lang="en-US" sz="2400" dirty="0">
                <a:latin typeface="Helvetica"/>
                <a:cs typeface="Helvetica"/>
              </a:rPr>
              <a:t>“But the tax collector stood at a distance. He would not even look up to heaven, but beat his breast and said, ‘God, have mercy on me, a sinner.</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1145573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3900" y="0"/>
            <a:ext cx="5143500" cy="6858000"/>
          </a:xfrm>
          <a:prstGeom prst="rect">
            <a:avLst/>
          </a:prstGeom>
        </p:spPr>
      </p:pic>
    </p:spTree>
    <p:extLst>
      <p:ext uri="{BB962C8B-B14F-4D97-AF65-F5344CB8AC3E}">
        <p14:creationId xmlns:p14="http://schemas.microsoft.com/office/powerpoint/2010/main" val="380678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06559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300" y="834883"/>
            <a:ext cx="7480300" cy="4985980"/>
          </a:xfrm>
          <a:prstGeom prst="rect">
            <a:avLst/>
          </a:prstGeom>
        </p:spPr>
        <p:txBody>
          <a:bodyPr wrap="square">
            <a:spAutoFit/>
          </a:bodyPr>
          <a:lstStyle/>
          <a:p>
            <a:r>
              <a:rPr lang="en-US" sz="2000" dirty="0">
                <a:latin typeface="Helvetica"/>
                <a:cs typeface="Helvetica"/>
              </a:rPr>
              <a:t>Most holy and merciful Father:</a:t>
            </a:r>
          </a:p>
          <a:p>
            <a:r>
              <a:rPr lang="en-US" sz="2000" dirty="0">
                <a:latin typeface="Helvetica"/>
                <a:cs typeface="Helvetica"/>
              </a:rPr>
              <a:t>I confess to you and to </a:t>
            </a:r>
            <a:r>
              <a:rPr lang="en-US" sz="2000" dirty="0" smtClean="0">
                <a:latin typeface="Helvetica"/>
                <a:cs typeface="Helvetica"/>
              </a:rPr>
              <a:t>others . . .</a:t>
            </a:r>
            <a:endParaRPr lang="en-US" sz="2000" dirty="0">
              <a:latin typeface="Helvetica"/>
              <a:cs typeface="Helvetica"/>
            </a:endParaRPr>
          </a:p>
          <a:p>
            <a:r>
              <a:rPr lang="en-US" sz="2000" dirty="0" smtClean="0">
                <a:latin typeface="Helvetica"/>
                <a:cs typeface="Helvetica"/>
              </a:rPr>
              <a:t>that </a:t>
            </a:r>
            <a:r>
              <a:rPr lang="en-US" sz="2000" dirty="0">
                <a:latin typeface="Helvetica"/>
                <a:cs typeface="Helvetica"/>
              </a:rPr>
              <a:t>I have sinned by my own fault</a:t>
            </a:r>
          </a:p>
          <a:p>
            <a:r>
              <a:rPr lang="en-US" sz="2000" dirty="0">
                <a:latin typeface="Helvetica"/>
                <a:cs typeface="Helvetica"/>
              </a:rPr>
              <a:t>in thought, word, and deed;</a:t>
            </a:r>
          </a:p>
          <a:p>
            <a:r>
              <a:rPr lang="en-US" sz="2000" dirty="0">
                <a:latin typeface="Helvetica"/>
                <a:cs typeface="Helvetica"/>
              </a:rPr>
              <a:t>by what I have done, and by what I have left undone.</a:t>
            </a:r>
          </a:p>
          <a:p>
            <a:endParaRPr lang="en-US" sz="2000" dirty="0">
              <a:latin typeface="Helvetica"/>
              <a:cs typeface="Helvetica"/>
            </a:endParaRPr>
          </a:p>
          <a:p>
            <a:r>
              <a:rPr lang="en-US" sz="2000" dirty="0">
                <a:latin typeface="Helvetica"/>
                <a:cs typeface="Helvetica"/>
              </a:rPr>
              <a:t>I have not loved you with my whole heart, and mind, and strength. I have not loved my neighbors as myself. I have not forgiven others, as I have been forgiven.</a:t>
            </a:r>
          </a:p>
          <a:p>
            <a:r>
              <a:rPr lang="en-US" sz="2000" i="1" dirty="0">
                <a:latin typeface="Helvetica"/>
                <a:cs typeface="Helvetica"/>
              </a:rPr>
              <a:t>Have mercy on me, Lord.</a:t>
            </a:r>
          </a:p>
          <a:p>
            <a:endParaRPr lang="en-US" sz="2000" dirty="0">
              <a:latin typeface="Helvetica"/>
              <a:cs typeface="Helvetica"/>
            </a:endParaRPr>
          </a:p>
          <a:p>
            <a:r>
              <a:rPr lang="en-US" sz="2000" dirty="0">
                <a:latin typeface="Helvetica"/>
                <a:cs typeface="Helvetica"/>
              </a:rPr>
              <a:t>I have been deaf to your call to serve, as Christ served me. I have not been true to the mind of Christ. I have grieved your Holy Spirit.</a:t>
            </a:r>
          </a:p>
          <a:p>
            <a:r>
              <a:rPr lang="en-US" sz="2000" i="1" dirty="0">
                <a:latin typeface="Helvetica"/>
                <a:cs typeface="Helvetica"/>
              </a:rPr>
              <a:t>Have mercy on me, Lord.</a:t>
            </a:r>
          </a:p>
          <a:p>
            <a:endParaRPr lang="en-US" dirty="0"/>
          </a:p>
        </p:txBody>
      </p:sp>
    </p:spTree>
    <p:extLst>
      <p:ext uri="{BB962C8B-B14F-4D97-AF65-F5344CB8AC3E}">
        <p14:creationId xmlns:p14="http://schemas.microsoft.com/office/powerpoint/2010/main" val="1761661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500" y="883639"/>
            <a:ext cx="7480300" cy="4708981"/>
          </a:xfrm>
          <a:prstGeom prst="rect">
            <a:avLst/>
          </a:prstGeom>
        </p:spPr>
        <p:txBody>
          <a:bodyPr wrap="square">
            <a:spAutoFit/>
          </a:bodyPr>
          <a:lstStyle/>
          <a:p>
            <a:r>
              <a:rPr lang="en-US" sz="2000" dirty="0" smtClean="0">
                <a:latin typeface="Helvetica"/>
                <a:cs typeface="Helvetica"/>
              </a:rPr>
              <a:t>I </a:t>
            </a:r>
            <a:r>
              <a:rPr lang="en-US" sz="2000" dirty="0">
                <a:latin typeface="Helvetica"/>
                <a:cs typeface="Helvetica"/>
              </a:rPr>
              <a:t>confess to you, Lord, all my past unfaithfulness: the pride, hypocrisy, and impatience of my life,</a:t>
            </a:r>
          </a:p>
          <a:p>
            <a:r>
              <a:rPr lang="en-US" sz="2000" i="1" dirty="0">
                <a:latin typeface="Helvetica"/>
                <a:cs typeface="Helvetica"/>
              </a:rPr>
              <a:t>I confess to you, Lord.</a:t>
            </a:r>
          </a:p>
          <a:p>
            <a:endParaRPr lang="en-US" sz="2000" dirty="0">
              <a:latin typeface="Helvetica"/>
              <a:cs typeface="Helvetica"/>
            </a:endParaRPr>
          </a:p>
          <a:p>
            <a:r>
              <a:rPr lang="en-US" sz="2000" dirty="0">
                <a:latin typeface="Helvetica"/>
                <a:cs typeface="Helvetica"/>
              </a:rPr>
              <a:t>My self-indulgent appetites and ways, and my exploitation of other people,</a:t>
            </a:r>
          </a:p>
          <a:p>
            <a:r>
              <a:rPr lang="en-US" sz="2000" i="1" dirty="0">
                <a:latin typeface="Helvetica"/>
                <a:cs typeface="Helvetica"/>
              </a:rPr>
              <a:t>I confess to you, Lord.</a:t>
            </a:r>
          </a:p>
          <a:p>
            <a:endParaRPr lang="en-US" sz="2000" dirty="0">
              <a:latin typeface="Helvetica"/>
              <a:cs typeface="Helvetica"/>
            </a:endParaRPr>
          </a:p>
          <a:p>
            <a:r>
              <a:rPr lang="en-US" sz="2000" dirty="0">
                <a:latin typeface="Helvetica"/>
                <a:cs typeface="Helvetica"/>
              </a:rPr>
              <a:t>My anger at my own frustration, and my envy of those more fortunate than myself,</a:t>
            </a:r>
          </a:p>
          <a:p>
            <a:r>
              <a:rPr lang="en-US" sz="2000" i="1" dirty="0">
                <a:latin typeface="Helvetica"/>
                <a:cs typeface="Helvetica"/>
              </a:rPr>
              <a:t>I confess to you, Lord</a:t>
            </a:r>
            <a:r>
              <a:rPr lang="en-US" sz="2000" dirty="0" smtClean="0">
                <a:latin typeface="Helvetica"/>
                <a:cs typeface="Helvetica"/>
              </a:rPr>
              <a:t>. . .</a:t>
            </a:r>
            <a:endParaRPr lang="en-US" sz="2000" dirty="0">
              <a:latin typeface="Helvetica"/>
              <a:cs typeface="Helvetica"/>
            </a:endParaRPr>
          </a:p>
          <a:p>
            <a:endParaRPr lang="en-US" sz="2000" dirty="0">
              <a:latin typeface="Helvetica"/>
              <a:cs typeface="Helvetica"/>
            </a:endParaRPr>
          </a:p>
          <a:p>
            <a:r>
              <a:rPr lang="en-US" sz="2000" dirty="0">
                <a:latin typeface="Helvetica"/>
                <a:cs typeface="Helvetica"/>
              </a:rPr>
              <a:t>My negligence in prayer and worship, and my failure to commend the faith that is in me,</a:t>
            </a:r>
          </a:p>
          <a:p>
            <a:r>
              <a:rPr lang="en-US" sz="2000" i="1" dirty="0">
                <a:latin typeface="Helvetica"/>
                <a:cs typeface="Helvetica"/>
              </a:rPr>
              <a:t>I confess to you, Lord</a:t>
            </a:r>
            <a:r>
              <a:rPr lang="en-US" sz="2000" i="1" dirty="0" smtClean="0">
                <a:latin typeface="Helvetica"/>
                <a:cs typeface="Helvetica"/>
              </a:rPr>
              <a:t>.</a:t>
            </a:r>
            <a:endParaRPr lang="en-US" sz="2000" i="1" dirty="0">
              <a:latin typeface="Helvetica"/>
              <a:cs typeface="Helvetica"/>
            </a:endParaRPr>
          </a:p>
        </p:txBody>
      </p:sp>
    </p:spTree>
    <p:extLst>
      <p:ext uri="{BB962C8B-B14F-4D97-AF65-F5344CB8AC3E}">
        <p14:creationId xmlns:p14="http://schemas.microsoft.com/office/powerpoint/2010/main" val="4277313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1968848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8900" y="2045494"/>
            <a:ext cx="7048500" cy="2369880"/>
          </a:xfrm>
          <a:prstGeom prst="rect">
            <a:avLst/>
          </a:prstGeom>
        </p:spPr>
        <p:txBody>
          <a:bodyPr wrap="square">
            <a:spAutoFit/>
          </a:bodyPr>
          <a:lstStyle/>
          <a:p>
            <a:pPr marL="800100" lvl="1" indent="-342900">
              <a:spcAft>
                <a:spcPts val="4200"/>
              </a:spcAft>
              <a:buFont typeface="Arial"/>
              <a:buChar char="•"/>
            </a:pPr>
            <a:r>
              <a:rPr lang="en-US" sz="2600" dirty="0" smtClean="0">
                <a:latin typeface="Helvetica"/>
                <a:cs typeface="Helvetica"/>
              </a:rPr>
              <a:t>A misplaced focus</a:t>
            </a:r>
            <a:endParaRPr lang="en-US" sz="2600" dirty="0">
              <a:latin typeface="Helvetica"/>
              <a:cs typeface="Helvetica"/>
            </a:endParaRPr>
          </a:p>
          <a:p>
            <a:pPr marL="800100" lvl="1" indent="-342900">
              <a:spcAft>
                <a:spcPts val="4200"/>
              </a:spcAft>
              <a:buFont typeface="Arial"/>
              <a:buChar char="•"/>
            </a:pPr>
            <a:r>
              <a:rPr lang="en-US" sz="2600" dirty="0" smtClean="0">
                <a:latin typeface="Helvetica"/>
                <a:cs typeface="Helvetica"/>
              </a:rPr>
              <a:t>A plea for mercy</a:t>
            </a:r>
          </a:p>
          <a:p>
            <a:pPr marL="800100" lvl="1" indent="-342900">
              <a:buFont typeface="Arial"/>
              <a:buChar char="•"/>
            </a:pPr>
            <a:r>
              <a:rPr lang="en-US" sz="2600" dirty="0" smtClean="0">
                <a:solidFill>
                  <a:srgbClr val="FFFF00"/>
                </a:solidFill>
                <a:latin typeface="Helvetica"/>
                <a:cs typeface="Helvetica"/>
              </a:rPr>
              <a:t>Going home justified</a:t>
            </a:r>
            <a:endParaRPr lang="en-US" sz="2600" dirty="0">
              <a:solidFill>
                <a:srgbClr val="FFFF00"/>
              </a:solidFill>
              <a:latin typeface="Helvetica"/>
              <a:cs typeface="Helvetica"/>
            </a:endParaRPr>
          </a:p>
        </p:txBody>
      </p:sp>
      <p:sp>
        <p:nvSpPr>
          <p:cNvPr id="2" name="TextBox 1"/>
          <p:cNvSpPr txBox="1"/>
          <p:nvPr/>
        </p:nvSpPr>
        <p:spPr>
          <a:xfrm>
            <a:off x="1968500" y="13589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66236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6500" y="2177345"/>
            <a:ext cx="6743700" cy="2308324"/>
          </a:xfrm>
          <a:prstGeom prst="rect">
            <a:avLst/>
          </a:prstGeom>
        </p:spPr>
        <p:txBody>
          <a:bodyPr wrap="square">
            <a:spAutoFit/>
          </a:bodyPr>
          <a:lstStyle/>
          <a:p>
            <a:r>
              <a:rPr lang="en-US" sz="2400" baseline="30000" dirty="0" smtClean="0">
                <a:latin typeface="Helvetica"/>
                <a:cs typeface="Helvetica"/>
              </a:rPr>
              <a:t>14</a:t>
            </a:r>
            <a:r>
              <a:rPr lang="en-US" sz="2400" dirty="0" smtClean="0">
                <a:latin typeface="Helvetica"/>
                <a:cs typeface="Helvetica"/>
              </a:rPr>
              <a:t> </a:t>
            </a:r>
            <a:r>
              <a:rPr lang="en-US" sz="2400" dirty="0">
                <a:latin typeface="Helvetica"/>
                <a:cs typeface="Helvetica"/>
              </a:rPr>
              <a:t>“I tell you that this man, rather than the other, </a:t>
            </a:r>
            <a:r>
              <a:rPr lang="en-US" sz="2400" dirty="0">
                <a:solidFill>
                  <a:srgbClr val="FFFF00"/>
                </a:solidFill>
                <a:latin typeface="Helvetica"/>
                <a:cs typeface="Helvetica"/>
              </a:rPr>
              <a:t>went home justified before God</a:t>
            </a:r>
            <a:r>
              <a:rPr lang="en-US" sz="2400" dirty="0">
                <a:latin typeface="Helvetica"/>
                <a:cs typeface="Helvetica"/>
              </a:rPr>
              <a:t>. For all those who exalt themselves will be humbled, and those who humble themselves will be exalted.</a:t>
            </a:r>
            <a:r>
              <a:rPr lang="en-US" sz="2400" dirty="0" smtClean="0">
                <a:latin typeface="Helvetica"/>
                <a:cs typeface="Helvetica"/>
              </a:rPr>
              <a:t>”</a:t>
            </a:r>
          </a:p>
          <a:p>
            <a:endParaRPr lang="en-US" sz="2400" dirty="0">
              <a:latin typeface="Helvetica"/>
              <a:cs typeface="Helvetica"/>
            </a:endParaRPr>
          </a:p>
          <a:p>
            <a:r>
              <a:rPr lang="en-US" sz="2400" dirty="0" smtClean="0">
                <a:latin typeface="Helvetica"/>
                <a:cs typeface="Helvetica"/>
              </a:rPr>
              <a:t>					Luke 18:9-14</a:t>
            </a:r>
            <a:endParaRPr lang="en-US" sz="2400" dirty="0">
              <a:latin typeface="Helvetica"/>
              <a:cs typeface="Helvetica"/>
            </a:endParaRPr>
          </a:p>
        </p:txBody>
      </p:sp>
    </p:spTree>
    <p:extLst>
      <p:ext uri="{BB962C8B-B14F-4D97-AF65-F5344CB8AC3E}">
        <p14:creationId xmlns:p14="http://schemas.microsoft.com/office/powerpoint/2010/main" val="3649129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 y="889000"/>
            <a:ext cx="8877300" cy="5080000"/>
          </a:xfrm>
          <a:prstGeom prst="rect">
            <a:avLst/>
          </a:prstGeom>
        </p:spPr>
      </p:pic>
    </p:spTree>
    <p:extLst>
      <p:ext uri="{BB962C8B-B14F-4D97-AF65-F5344CB8AC3E}">
        <p14:creationId xmlns:p14="http://schemas.microsoft.com/office/powerpoint/2010/main" val="3266393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600" y="590826"/>
            <a:ext cx="8496300" cy="5552938"/>
          </a:xfrm>
          <a:prstGeom prst="rect">
            <a:avLst/>
          </a:prstGeom>
        </p:spPr>
      </p:pic>
    </p:spTree>
    <p:extLst>
      <p:ext uri="{BB962C8B-B14F-4D97-AF65-F5344CB8AC3E}">
        <p14:creationId xmlns:p14="http://schemas.microsoft.com/office/powerpoint/2010/main" val="356063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654096"/>
            <a:ext cx="6946900" cy="3416320"/>
          </a:xfrm>
          <a:prstGeom prst="rect">
            <a:avLst/>
          </a:prstGeom>
        </p:spPr>
        <p:txBody>
          <a:bodyPr wrap="square">
            <a:spAutoFit/>
          </a:bodyPr>
          <a:lstStyle/>
          <a:p>
            <a:r>
              <a:rPr lang="en-US" sz="2400" dirty="0" smtClean="0">
                <a:latin typeface="Helvetica"/>
                <a:cs typeface="Helvetica"/>
              </a:rPr>
              <a:t>We </a:t>
            </a:r>
            <a:r>
              <a:rPr lang="en-US" sz="2400" dirty="0">
                <a:latin typeface="Helvetica"/>
                <a:cs typeface="Helvetica"/>
              </a:rPr>
              <a:t>find ourselves, yet again, with </a:t>
            </a:r>
            <a:r>
              <a:rPr lang="en-US" sz="2400" dirty="0">
                <a:solidFill>
                  <a:srgbClr val="FFFF00"/>
                </a:solidFill>
                <a:latin typeface="Helvetica"/>
                <a:cs typeface="Helvetica"/>
              </a:rPr>
              <a:t>nothing to claim but our dependence on God's mercy.</a:t>
            </a:r>
            <a:r>
              <a:rPr lang="en-US" sz="2400" dirty="0">
                <a:latin typeface="Helvetica"/>
                <a:cs typeface="Helvetica"/>
              </a:rPr>
              <a:t> When this happens and we forget if only for a moment our human-constructed divisions and stand before God aware only of our need, then we, too, are justified by the God of Jesus and invited to return to our homes in mercy, grace, and gratitude</a:t>
            </a:r>
            <a:r>
              <a:rPr lang="en-US" sz="2400" dirty="0" smtClean="0">
                <a:latin typeface="Helvetica"/>
                <a:cs typeface="Helvetica"/>
              </a:rPr>
              <a:t>.</a:t>
            </a:r>
          </a:p>
          <a:p>
            <a:endParaRPr lang="en-US" sz="2400" dirty="0">
              <a:latin typeface="Helvetica"/>
              <a:cs typeface="Helvetica"/>
            </a:endParaRPr>
          </a:p>
          <a:p>
            <a:r>
              <a:rPr lang="en-US" sz="2400" dirty="0" smtClean="0">
                <a:latin typeface="Helvetica"/>
                <a:cs typeface="Helvetica"/>
              </a:rPr>
              <a:t>					Dr. David Lose</a:t>
            </a:r>
            <a:endParaRPr lang="en-US" sz="2400" dirty="0">
              <a:latin typeface="Helvetica"/>
              <a:cs typeface="Helvetica"/>
            </a:endParaRPr>
          </a:p>
        </p:txBody>
      </p:sp>
    </p:spTree>
    <p:extLst>
      <p:ext uri="{BB962C8B-B14F-4D97-AF65-F5344CB8AC3E}">
        <p14:creationId xmlns:p14="http://schemas.microsoft.com/office/powerpoint/2010/main" val="701261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5500" y="2890678"/>
            <a:ext cx="7607300" cy="954107"/>
          </a:xfrm>
          <a:prstGeom prst="rect">
            <a:avLst/>
          </a:prstGeom>
          <a:noFill/>
        </p:spPr>
        <p:txBody>
          <a:bodyPr wrap="square" rtlCol="0">
            <a:spAutoFit/>
          </a:bodyPr>
          <a:lstStyle/>
          <a:p>
            <a:r>
              <a:rPr lang="en-US" sz="2800" dirty="0" smtClean="0">
                <a:latin typeface="Helvetica"/>
                <a:cs typeface="Helvetica"/>
              </a:rPr>
              <a:t>Respond in humility to God’s undeserved mercy.</a:t>
            </a:r>
          </a:p>
        </p:txBody>
      </p:sp>
    </p:spTree>
    <p:extLst>
      <p:ext uri="{BB962C8B-B14F-4D97-AF65-F5344CB8AC3E}">
        <p14:creationId xmlns:p14="http://schemas.microsoft.com/office/powerpoint/2010/main" val="3611851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4089" y="1066799"/>
            <a:ext cx="7972211" cy="4647049"/>
          </a:xfrm>
          <a:prstGeom prst="rect">
            <a:avLst/>
          </a:prstGeom>
        </p:spPr>
      </p:pic>
    </p:spTree>
    <p:extLst>
      <p:ext uri="{BB962C8B-B14F-4D97-AF65-F5344CB8AC3E}">
        <p14:creationId xmlns:p14="http://schemas.microsoft.com/office/powerpoint/2010/main" val="163350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900" y="1516945"/>
            <a:ext cx="7099300" cy="3416320"/>
          </a:xfrm>
          <a:prstGeom prst="rect">
            <a:avLst/>
          </a:prstGeom>
        </p:spPr>
        <p:txBody>
          <a:bodyPr wrap="square">
            <a:spAutoFit/>
          </a:bodyPr>
          <a:lstStyle/>
          <a:p>
            <a:r>
              <a:rPr lang="en-US" sz="2400" baseline="30000" dirty="0">
                <a:latin typeface="Helvetica"/>
                <a:cs typeface="Helvetica"/>
              </a:rPr>
              <a:t>9</a:t>
            </a:r>
            <a:r>
              <a:rPr lang="en-US" sz="2400" dirty="0">
                <a:latin typeface="Helvetica"/>
                <a:cs typeface="Helvetica"/>
              </a:rPr>
              <a:t> To some who were confident of their own righteousness and looked down on everyone else, Jesus told this parable: </a:t>
            </a:r>
            <a:r>
              <a:rPr lang="en-US" sz="2400" baseline="30000" dirty="0">
                <a:latin typeface="Helvetica"/>
                <a:cs typeface="Helvetica"/>
              </a:rPr>
              <a:t>10</a:t>
            </a:r>
            <a:r>
              <a:rPr lang="en-US" sz="2400" dirty="0">
                <a:latin typeface="Helvetica"/>
                <a:cs typeface="Helvetica"/>
              </a:rPr>
              <a:t> “Two men went up to the temple to pray, one a Pharisee and the other a tax collector. </a:t>
            </a:r>
            <a:r>
              <a:rPr lang="en-US" sz="2400" baseline="30000" dirty="0">
                <a:latin typeface="Helvetica"/>
                <a:cs typeface="Helvetica"/>
              </a:rPr>
              <a:t>11</a:t>
            </a:r>
            <a:r>
              <a:rPr lang="en-US" sz="2400" dirty="0">
                <a:latin typeface="Helvetica"/>
                <a:cs typeface="Helvetica"/>
              </a:rPr>
              <a:t> The Pharisee stood by himself and prayed: ‘God, I thank you that I am not like other people—robbers, evildoers, adulterers—or even like this tax collector. </a:t>
            </a:r>
            <a:r>
              <a:rPr lang="en-US" sz="2400" baseline="30000" dirty="0">
                <a:latin typeface="Helvetica"/>
                <a:cs typeface="Helvetica"/>
              </a:rPr>
              <a:t>12</a:t>
            </a:r>
            <a:r>
              <a:rPr lang="en-US" sz="2400" dirty="0">
                <a:latin typeface="Helvetica"/>
                <a:cs typeface="Helvetica"/>
              </a:rPr>
              <a:t> I fast twice a week and give a tenth of all I get.</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249017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6500" y="1389945"/>
            <a:ext cx="6743700" cy="4154983"/>
          </a:xfrm>
          <a:prstGeom prst="rect">
            <a:avLst/>
          </a:prstGeom>
        </p:spPr>
        <p:txBody>
          <a:bodyPr wrap="square">
            <a:spAutoFit/>
          </a:bodyPr>
          <a:lstStyle/>
          <a:p>
            <a:r>
              <a:rPr lang="en-US" sz="2400" baseline="30000" dirty="0" smtClean="0">
                <a:latin typeface="Helvetica"/>
                <a:cs typeface="Helvetica"/>
              </a:rPr>
              <a:t>13</a:t>
            </a:r>
            <a:r>
              <a:rPr lang="en-US" sz="2400" dirty="0" smtClean="0">
                <a:latin typeface="Helvetica"/>
                <a:cs typeface="Helvetica"/>
              </a:rPr>
              <a:t> </a:t>
            </a:r>
            <a:r>
              <a:rPr lang="en-US" sz="2400" dirty="0">
                <a:latin typeface="Helvetica"/>
                <a:cs typeface="Helvetica"/>
              </a:rPr>
              <a:t>“But the tax collector stood at a distance. He would not even look up to heaven, but beat his breast and said, ‘God, have mercy on me, a sinner.’</a:t>
            </a:r>
          </a:p>
          <a:p>
            <a:endParaRPr lang="en-US" sz="2400" dirty="0">
              <a:latin typeface="Helvetica"/>
              <a:cs typeface="Helvetica"/>
            </a:endParaRPr>
          </a:p>
          <a:p>
            <a:r>
              <a:rPr lang="en-US" sz="2400" baseline="30000" dirty="0">
                <a:latin typeface="Helvetica"/>
                <a:cs typeface="Helvetica"/>
              </a:rPr>
              <a:t>14</a:t>
            </a:r>
            <a:r>
              <a:rPr lang="en-US" sz="2400" dirty="0">
                <a:latin typeface="Helvetica"/>
                <a:cs typeface="Helvetica"/>
              </a:rPr>
              <a:t> “I tell you that this man, rather than the other, went home justified before God. For all those who exalt themselves will be humbled, and those who humble themselves will be exalted.</a:t>
            </a:r>
            <a:r>
              <a:rPr lang="en-US" sz="2400" dirty="0" smtClean="0">
                <a:latin typeface="Helvetica"/>
                <a:cs typeface="Helvetica"/>
              </a:rPr>
              <a:t>”</a:t>
            </a:r>
          </a:p>
          <a:p>
            <a:endParaRPr lang="en-US" sz="2400" dirty="0">
              <a:latin typeface="Helvetica"/>
              <a:cs typeface="Helvetica"/>
            </a:endParaRPr>
          </a:p>
          <a:p>
            <a:r>
              <a:rPr lang="en-US" sz="2400" dirty="0" smtClean="0">
                <a:latin typeface="Helvetica"/>
                <a:cs typeface="Helvetica"/>
              </a:rPr>
              <a:t>					Luke 18:9-14</a:t>
            </a:r>
            <a:endParaRPr lang="en-US" sz="2400" dirty="0">
              <a:latin typeface="Helvetica"/>
              <a:cs typeface="Helvetica"/>
            </a:endParaRPr>
          </a:p>
        </p:txBody>
      </p:sp>
    </p:spTree>
    <p:extLst>
      <p:ext uri="{BB962C8B-B14F-4D97-AF65-F5344CB8AC3E}">
        <p14:creationId xmlns:p14="http://schemas.microsoft.com/office/powerpoint/2010/main" val="232152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5500" y="2890678"/>
            <a:ext cx="7607300" cy="954107"/>
          </a:xfrm>
          <a:prstGeom prst="rect">
            <a:avLst/>
          </a:prstGeom>
          <a:noFill/>
        </p:spPr>
        <p:txBody>
          <a:bodyPr wrap="square" rtlCol="0">
            <a:spAutoFit/>
          </a:bodyPr>
          <a:lstStyle/>
          <a:p>
            <a:r>
              <a:rPr lang="en-US" sz="2800" dirty="0" smtClean="0">
                <a:latin typeface="Helvetica"/>
                <a:cs typeface="Helvetica"/>
              </a:rPr>
              <a:t>Respond in humility to God’s undeserved mercy.</a:t>
            </a:r>
          </a:p>
        </p:txBody>
      </p:sp>
    </p:spTree>
    <p:extLst>
      <p:ext uri="{BB962C8B-B14F-4D97-AF65-F5344CB8AC3E}">
        <p14:creationId xmlns:p14="http://schemas.microsoft.com/office/powerpoint/2010/main" val="64719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79323"/>
            <a:ext cx="9144000" cy="5899354"/>
          </a:xfrm>
          <a:prstGeom prst="rect">
            <a:avLst/>
          </a:prstGeom>
        </p:spPr>
      </p:pic>
    </p:spTree>
    <p:extLst>
      <p:ext uri="{BB962C8B-B14F-4D97-AF65-F5344CB8AC3E}">
        <p14:creationId xmlns:p14="http://schemas.microsoft.com/office/powerpoint/2010/main" val="200696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900" y="2596445"/>
            <a:ext cx="7099300" cy="1200328"/>
          </a:xfrm>
          <a:prstGeom prst="rect">
            <a:avLst/>
          </a:prstGeom>
        </p:spPr>
        <p:txBody>
          <a:bodyPr wrap="square">
            <a:spAutoFit/>
          </a:bodyPr>
          <a:lstStyle/>
          <a:p>
            <a:r>
              <a:rPr lang="en-US" sz="2400" baseline="30000" dirty="0">
                <a:latin typeface="Helvetica"/>
                <a:cs typeface="Helvetica"/>
              </a:rPr>
              <a:t>9</a:t>
            </a:r>
            <a:r>
              <a:rPr lang="en-US" sz="2400" dirty="0">
                <a:latin typeface="Helvetica"/>
                <a:cs typeface="Helvetica"/>
              </a:rPr>
              <a:t> To some who were </a:t>
            </a:r>
            <a:r>
              <a:rPr lang="en-US" sz="2400" dirty="0">
                <a:solidFill>
                  <a:srgbClr val="FFFF00"/>
                </a:solidFill>
                <a:latin typeface="Helvetica"/>
                <a:cs typeface="Helvetica"/>
              </a:rPr>
              <a:t>confident of their own righteousness and looked down on everyone else</a:t>
            </a:r>
            <a:r>
              <a:rPr lang="en-US" sz="2400" dirty="0">
                <a:latin typeface="Helvetica"/>
                <a:cs typeface="Helvetica"/>
              </a:rPr>
              <a:t>, Jesus told this parable</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224386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8900" y="2045494"/>
            <a:ext cx="7048500" cy="2369880"/>
          </a:xfrm>
          <a:prstGeom prst="rect">
            <a:avLst/>
          </a:prstGeom>
        </p:spPr>
        <p:txBody>
          <a:bodyPr wrap="square">
            <a:spAutoFit/>
          </a:bodyPr>
          <a:lstStyle/>
          <a:p>
            <a:pPr marL="800100" lvl="1" indent="-342900">
              <a:spcAft>
                <a:spcPts val="4200"/>
              </a:spcAft>
              <a:buFont typeface="Arial"/>
              <a:buChar char="•"/>
            </a:pPr>
            <a:r>
              <a:rPr lang="en-US" sz="2600" dirty="0" smtClean="0">
                <a:solidFill>
                  <a:srgbClr val="FFFF00"/>
                </a:solidFill>
                <a:latin typeface="Helvetica"/>
                <a:cs typeface="Helvetica"/>
              </a:rPr>
              <a:t>A misplaced focus</a:t>
            </a:r>
            <a:endParaRPr lang="en-US" sz="2600" dirty="0">
              <a:solidFill>
                <a:srgbClr val="FFFF00"/>
              </a:solidFill>
              <a:latin typeface="Helvetica"/>
              <a:cs typeface="Helvetica"/>
            </a:endParaRPr>
          </a:p>
          <a:p>
            <a:pPr marL="800100" lvl="1" indent="-342900">
              <a:spcAft>
                <a:spcPts val="4200"/>
              </a:spcAft>
              <a:buFont typeface="Arial"/>
              <a:buChar char="•"/>
            </a:pPr>
            <a:r>
              <a:rPr lang="en-US" sz="2600" dirty="0" smtClean="0">
                <a:latin typeface="Helvetica"/>
                <a:cs typeface="Helvetica"/>
              </a:rPr>
              <a:t>A plea for mercy</a:t>
            </a:r>
          </a:p>
          <a:p>
            <a:pPr marL="800100" lvl="1" indent="-342900">
              <a:buFont typeface="Arial"/>
              <a:buChar char="•"/>
            </a:pPr>
            <a:r>
              <a:rPr lang="en-US" sz="2600" dirty="0" smtClean="0">
                <a:latin typeface="Helvetica"/>
                <a:cs typeface="Helvetica"/>
              </a:rPr>
              <a:t>Going home justified</a:t>
            </a:r>
            <a:endParaRPr lang="en-US" sz="2600" dirty="0">
              <a:latin typeface="Helvetica"/>
              <a:cs typeface="Helvetica"/>
            </a:endParaRPr>
          </a:p>
        </p:txBody>
      </p:sp>
      <p:sp>
        <p:nvSpPr>
          <p:cNvPr id="2" name="TextBox 1"/>
          <p:cNvSpPr txBox="1"/>
          <p:nvPr/>
        </p:nvSpPr>
        <p:spPr>
          <a:xfrm>
            <a:off x="1968500" y="13589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51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900" y="1986845"/>
            <a:ext cx="7099300" cy="2677656"/>
          </a:xfrm>
          <a:prstGeom prst="rect">
            <a:avLst/>
          </a:prstGeom>
        </p:spPr>
        <p:txBody>
          <a:bodyPr wrap="square">
            <a:spAutoFit/>
          </a:bodyPr>
          <a:lstStyle/>
          <a:p>
            <a:r>
              <a:rPr lang="en-US" sz="2400" baseline="30000" dirty="0" smtClean="0">
                <a:latin typeface="Helvetica"/>
                <a:cs typeface="Helvetica"/>
              </a:rPr>
              <a:t>10</a:t>
            </a:r>
            <a:r>
              <a:rPr lang="en-US" sz="2400" dirty="0" smtClean="0">
                <a:latin typeface="Helvetica"/>
                <a:cs typeface="Helvetica"/>
              </a:rPr>
              <a:t> </a:t>
            </a:r>
            <a:r>
              <a:rPr lang="en-US" sz="2400" dirty="0">
                <a:latin typeface="Helvetica"/>
                <a:cs typeface="Helvetica"/>
              </a:rPr>
              <a:t>“Two men went up to the temple to pray, one a Pharisee and the other a tax collector. </a:t>
            </a:r>
            <a:r>
              <a:rPr lang="en-US" sz="2400" baseline="30000" dirty="0">
                <a:latin typeface="Helvetica"/>
                <a:cs typeface="Helvetica"/>
              </a:rPr>
              <a:t>11</a:t>
            </a:r>
            <a:r>
              <a:rPr lang="en-US" sz="2400" dirty="0">
                <a:latin typeface="Helvetica"/>
                <a:cs typeface="Helvetica"/>
              </a:rPr>
              <a:t> The Pharisee stood by himself and prayed: ‘God, I thank you that I am not like other people—robbers, evildoers, adulterers—or even like this tax collector. </a:t>
            </a:r>
            <a:r>
              <a:rPr lang="en-US" sz="2400" baseline="30000" dirty="0">
                <a:latin typeface="Helvetica"/>
                <a:cs typeface="Helvetica"/>
              </a:rPr>
              <a:t>12</a:t>
            </a:r>
            <a:r>
              <a:rPr lang="en-US" sz="2400" dirty="0">
                <a:latin typeface="Helvetica"/>
                <a:cs typeface="Helvetica"/>
              </a:rPr>
              <a:t> I fast twice a week and give a tenth of all I get.</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22438684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40243</TotalTime>
  <Words>771</Words>
  <Application>Microsoft Macintosh PowerPoint</Application>
  <PresentationFormat>On-screen Show (4:3)</PresentationFormat>
  <Paragraphs>53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Elemental</vt:lpstr>
      <vt:lpstr>The Christian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subject/>
  <dc:creator>Tom Siwicki</dc:creator>
  <cp:keywords/>
  <dc:description/>
  <cp:lastModifiedBy>Tom Siwicki</cp:lastModifiedBy>
  <cp:revision>569</cp:revision>
  <dcterms:created xsi:type="dcterms:W3CDTF">2013-11-03T00:06:16Z</dcterms:created>
  <dcterms:modified xsi:type="dcterms:W3CDTF">2016-10-30T13:46:21Z</dcterms:modified>
  <cp:category/>
</cp:coreProperties>
</file>