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2" r:id="rId4"/>
    <p:sldId id="258" r:id="rId5"/>
    <p:sldId id="259" r:id="rId6"/>
    <p:sldId id="265" r:id="rId7"/>
    <p:sldId id="266" r:id="rId8"/>
    <p:sldId id="267" r:id="rId9"/>
    <p:sldId id="263" r:id="rId10"/>
    <p:sldId id="274" r:id="rId11"/>
    <p:sldId id="268" r:id="rId12"/>
    <p:sldId id="269" r:id="rId13"/>
    <p:sldId id="270" r:id="rId14"/>
    <p:sldId id="271" r:id="rId15"/>
    <p:sldId id="273" r:id="rId16"/>
    <p:sldId id="275" r:id="rId17"/>
    <p:sldId id="272" r:id="rId18"/>
    <p:sldId id="278" r:id="rId19"/>
    <p:sldId id="279" r:id="rId20"/>
    <p:sldId id="280" r:id="rId21"/>
    <p:sldId id="276" r:id="rId22"/>
    <p:sldId id="284" r:id="rId23"/>
    <p:sldId id="282" r:id="rId24"/>
    <p:sldId id="285" r:id="rId25"/>
    <p:sldId id="286" r:id="rId26"/>
    <p:sldId id="288" r:id="rId27"/>
    <p:sldId id="289" r:id="rId28"/>
    <p:sldId id="29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and Anita Lam" initials="D&amp;AL" lastIdx="1" clrIdx="0">
    <p:extLst>
      <p:ext uri="{19B8F6BF-5375-455C-9EA6-DF929625EA0E}">
        <p15:presenceInfo xmlns:p15="http://schemas.microsoft.com/office/powerpoint/2012/main" userId="Dan and Anita L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6" d="100"/>
          <a:sy n="76" d="100"/>
        </p:scale>
        <p:origin x="2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11/4/2018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biblegateway.com/passage/?search=Eph+5:22-6:4&amp;version=NIV#fen-NIV-29341c"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iblegateway.com/passage/?search=Eph+5:22-6:4&amp;version=NIV#fen-NIV-29342d" TargetMode="External"/><Relationship Id="rId2" Type="http://schemas.openxmlformats.org/officeDocument/2006/relationships/hyperlink" Target="https://www.biblegateway.com/passage/?search=Colossians+3:18-21&amp;version=NIV#fen-NIV-29539a"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biblegateway.com/passage/?search=Colossians+3:18-21&amp;version=NIV#fen-NIV-29539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biblegateway.com/passage/?search=Eph+5:22-6:4&amp;version=NIV#fen-NIV-29331a"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biblegateway.com/passage/?search=Eph+5:22-6:4&amp;version=NIV#fen-NIV-29336b"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biblegateway.com/passage/?search=Eph+5:22-6:4&amp;version=NIV#fen-NIV-29342d" TargetMode="External"/><Relationship Id="rId2" Type="http://schemas.openxmlformats.org/officeDocument/2006/relationships/hyperlink" Target="https://www.biblegateway.com/passage/?search=Eph+5:22-6:4&amp;version=NIV#fen-NIV-29341c"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81E3-2A2C-4762-B423-6D22FE65B351}"/>
              </a:ext>
            </a:extLst>
          </p:cNvPr>
          <p:cNvSpPr>
            <a:spLocks noGrp="1"/>
          </p:cNvSpPr>
          <p:nvPr>
            <p:ph type="ctrTitle"/>
          </p:nvPr>
        </p:nvSpPr>
        <p:spPr/>
        <p:txBody>
          <a:bodyPr/>
          <a:lstStyle/>
          <a:p>
            <a:r>
              <a:rPr lang="en-US" dirty="0"/>
              <a:t>Family – IN Balance or imbalanced</a:t>
            </a:r>
          </a:p>
        </p:txBody>
      </p:sp>
      <p:sp>
        <p:nvSpPr>
          <p:cNvPr id="3" name="Subtitle 2">
            <a:extLst>
              <a:ext uri="{FF2B5EF4-FFF2-40B4-BE49-F238E27FC236}">
                <a16:creationId xmlns:a16="http://schemas.microsoft.com/office/drawing/2014/main" id="{1E7F68FC-8059-4678-8D6F-7A66520EE0B6}"/>
              </a:ext>
            </a:extLst>
          </p:cNvPr>
          <p:cNvSpPr>
            <a:spLocks noGrp="1"/>
          </p:cNvSpPr>
          <p:nvPr>
            <p:ph type="subTitle" idx="1"/>
          </p:nvPr>
        </p:nvSpPr>
        <p:spPr/>
        <p:txBody>
          <a:bodyPr/>
          <a:lstStyle/>
          <a:p>
            <a:r>
              <a:rPr lang="en-US" dirty="0"/>
              <a:t>Colossians 3:18-21; Ephesians 5:22-6:4</a:t>
            </a:r>
          </a:p>
          <a:p>
            <a:r>
              <a:rPr lang="zh-TW" altLang="en-US" b="1" dirty="0"/>
              <a:t>歌 羅 西 書 </a:t>
            </a:r>
            <a:r>
              <a:rPr lang="en-US" altLang="zh-TW" b="1" dirty="0"/>
              <a:t>3:18-21; </a:t>
            </a:r>
            <a:r>
              <a:rPr lang="zh-TW" altLang="en-US" b="1" dirty="0"/>
              <a:t>以 弗 所 書 </a:t>
            </a:r>
            <a:r>
              <a:rPr lang="en-US" altLang="zh-TW" b="1" dirty="0"/>
              <a:t>5:22-6:4</a:t>
            </a:r>
            <a:endParaRPr lang="en-US" dirty="0"/>
          </a:p>
        </p:txBody>
      </p:sp>
    </p:spTree>
    <p:extLst>
      <p:ext uri="{BB962C8B-B14F-4D97-AF65-F5344CB8AC3E}">
        <p14:creationId xmlns:p14="http://schemas.microsoft.com/office/powerpoint/2010/main" val="2946301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2E819-2535-42B2-A7AA-FDC80EA56B53}"/>
              </a:ext>
            </a:extLst>
          </p:cNvPr>
          <p:cNvSpPr>
            <a:spLocks noGrp="1"/>
          </p:cNvSpPr>
          <p:nvPr>
            <p:ph idx="1"/>
          </p:nvPr>
        </p:nvSpPr>
        <p:spPr>
          <a:xfrm>
            <a:off x="726158" y="221381"/>
            <a:ext cx="11163838" cy="2040556"/>
          </a:xfrm>
        </p:spPr>
        <p:txBody>
          <a:bodyPr>
            <a:normAutofit/>
          </a:bodyPr>
          <a:lstStyle/>
          <a:p>
            <a:pPr marL="0" indent="0">
              <a:buNone/>
            </a:pPr>
            <a:r>
              <a:rPr lang="en-US" sz="2400" dirty="0">
                <a:solidFill>
                  <a:schemeClr val="tx1"/>
                </a:solidFill>
              </a:rPr>
              <a:t>Colossians 3:18 New International Version (NIV)</a:t>
            </a:r>
          </a:p>
          <a:p>
            <a:pPr marL="0" indent="0">
              <a:buNone/>
            </a:pPr>
            <a:r>
              <a:rPr lang="en-US" sz="2400" b="1" baseline="30000" dirty="0">
                <a:solidFill>
                  <a:schemeClr val="tx1"/>
                </a:solidFill>
              </a:rPr>
              <a:t>18 </a:t>
            </a:r>
            <a:r>
              <a:rPr lang="en-US" sz="2400" dirty="0">
                <a:solidFill>
                  <a:schemeClr val="tx1"/>
                </a:solidFill>
              </a:rPr>
              <a:t>Wives, submit yourselves to your husbands, as is fitting in the Lord.</a:t>
            </a:r>
          </a:p>
          <a:p>
            <a:pPr marL="0" indent="0">
              <a:buNone/>
            </a:pPr>
            <a:r>
              <a:rPr lang="en-US" sz="2400" dirty="0">
                <a:solidFill>
                  <a:schemeClr val="tx1"/>
                </a:solidFill>
              </a:rPr>
              <a:t>Ephesians 5:22 New International Version (NIV)</a:t>
            </a:r>
          </a:p>
          <a:p>
            <a:pPr marL="0" indent="0">
              <a:buNone/>
            </a:pPr>
            <a:r>
              <a:rPr lang="en-US" sz="2400" b="1" baseline="30000" dirty="0">
                <a:solidFill>
                  <a:schemeClr val="tx1"/>
                </a:solidFill>
              </a:rPr>
              <a:t>22 </a:t>
            </a:r>
            <a:r>
              <a:rPr lang="en-US" sz="2400" dirty="0">
                <a:solidFill>
                  <a:schemeClr val="tx1"/>
                </a:solidFill>
              </a:rPr>
              <a:t>Wives, submit yourselves to your own husbands as you do to the Lord.</a:t>
            </a:r>
          </a:p>
        </p:txBody>
      </p:sp>
      <p:sp>
        <p:nvSpPr>
          <p:cNvPr id="4" name="Content Placeholder 2">
            <a:extLst>
              <a:ext uri="{FF2B5EF4-FFF2-40B4-BE49-F238E27FC236}">
                <a16:creationId xmlns:a16="http://schemas.microsoft.com/office/drawing/2014/main" id="{20E9D33F-8CDA-4338-9FFA-317EBE022C9A}"/>
              </a:ext>
            </a:extLst>
          </p:cNvPr>
          <p:cNvSpPr txBox="1">
            <a:spLocks/>
          </p:cNvSpPr>
          <p:nvPr/>
        </p:nvSpPr>
        <p:spPr>
          <a:xfrm>
            <a:off x="726158" y="2608446"/>
            <a:ext cx="11163838" cy="249020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ja-JP" altLang="en-US" sz="2400" dirty="0">
                <a:solidFill>
                  <a:schemeClr val="tx1"/>
                </a:solidFill>
              </a:rPr>
              <a:t>歌 羅 西 書 </a:t>
            </a:r>
            <a:r>
              <a:rPr lang="en-US" altLang="ja-JP" sz="2400" dirty="0">
                <a:solidFill>
                  <a:schemeClr val="tx1"/>
                </a:solidFill>
              </a:rPr>
              <a:t>3:18 </a:t>
            </a:r>
            <a:r>
              <a:rPr lang="en-US" sz="2400" dirty="0">
                <a:solidFill>
                  <a:schemeClr val="tx1"/>
                </a:solidFill>
              </a:rPr>
              <a:t> (CUVS)</a:t>
            </a:r>
          </a:p>
          <a:p>
            <a:pPr marL="0" indent="0">
              <a:buFont typeface="Wingdings 3" panose="05040102010807070707" pitchFamily="18" charset="2"/>
              <a:buNone/>
            </a:pPr>
            <a:r>
              <a:rPr lang="en-US" sz="2400" b="1" baseline="30000" dirty="0">
                <a:solidFill>
                  <a:schemeClr val="tx1"/>
                </a:solidFill>
              </a:rPr>
              <a:t>18 </a:t>
            </a:r>
            <a:r>
              <a:rPr lang="ja-JP" altLang="en-US" sz="2400" dirty="0">
                <a:solidFill>
                  <a:schemeClr val="tx1"/>
                </a:solidFill>
              </a:rPr>
              <a:t>你 们 作 妻 子 的 ， 当 顺 服 自 己 的 丈 夫 ， 这 在 主 里 面 是 相 宜 的 。</a:t>
            </a:r>
          </a:p>
          <a:p>
            <a:pPr marL="0" indent="0">
              <a:buNone/>
            </a:pPr>
            <a:r>
              <a:rPr lang="zh-CN" altLang="en-US" sz="2400" dirty="0">
                <a:solidFill>
                  <a:schemeClr val="tx1"/>
                </a:solidFill>
              </a:rPr>
              <a:t>以 弗 所 書 </a:t>
            </a:r>
            <a:r>
              <a:rPr lang="en-US" altLang="zh-CN" sz="2400" dirty="0">
                <a:solidFill>
                  <a:schemeClr val="tx1"/>
                </a:solidFill>
              </a:rPr>
              <a:t>5:22  (CUVS)</a:t>
            </a:r>
          </a:p>
          <a:p>
            <a:pPr marL="0" indent="0">
              <a:buNone/>
            </a:pPr>
            <a:r>
              <a:rPr lang="en-US" altLang="zh-CN" sz="2400" b="1" baseline="30000" dirty="0">
                <a:solidFill>
                  <a:schemeClr val="tx1"/>
                </a:solidFill>
              </a:rPr>
              <a:t>22 </a:t>
            </a:r>
            <a:r>
              <a:rPr lang="zh-CN" altLang="en-US" sz="2400" dirty="0">
                <a:solidFill>
                  <a:schemeClr val="tx1"/>
                </a:solidFill>
              </a:rPr>
              <a:t>你 们 作 妻 子 的 ， 当 顺 服 自 己 的 丈 夫 ， 如 同 顺 服 主 。</a:t>
            </a:r>
          </a:p>
          <a:p>
            <a:pPr marL="0" indent="0">
              <a:buNone/>
            </a:pPr>
            <a:endParaRPr lang="en-US" dirty="0"/>
          </a:p>
        </p:txBody>
      </p:sp>
    </p:spTree>
    <p:extLst>
      <p:ext uri="{BB962C8B-B14F-4D97-AF65-F5344CB8AC3E}">
        <p14:creationId xmlns:p14="http://schemas.microsoft.com/office/powerpoint/2010/main" val="1250526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A79570-7B66-4C2A-B02B-6FE5D4253A08}"/>
              </a:ext>
            </a:extLst>
          </p:cNvPr>
          <p:cNvSpPr>
            <a:spLocks noGrp="1"/>
          </p:cNvSpPr>
          <p:nvPr>
            <p:ph idx="1"/>
          </p:nvPr>
        </p:nvSpPr>
        <p:spPr>
          <a:xfrm>
            <a:off x="520582" y="433137"/>
            <a:ext cx="11385869" cy="5861785"/>
          </a:xfrm>
        </p:spPr>
        <p:txBody>
          <a:bodyPr>
            <a:normAutofit/>
          </a:bodyPr>
          <a:lstStyle/>
          <a:p>
            <a:pPr marL="0" indent="0">
              <a:buNone/>
            </a:pPr>
            <a:r>
              <a:rPr lang="en-US" sz="2400" dirty="0">
                <a:solidFill>
                  <a:schemeClr val="tx1"/>
                </a:solidFill>
              </a:rPr>
              <a:t>Biblical submission is . . .</a:t>
            </a:r>
          </a:p>
          <a:p>
            <a:pPr lvl="1">
              <a:buFont typeface="Arial" panose="020B0604020202020204" pitchFamily="34" charset="0"/>
              <a:buChar char="•"/>
            </a:pPr>
            <a:r>
              <a:rPr lang="en-US" sz="2400" dirty="0">
                <a:solidFill>
                  <a:schemeClr val="tx1"/>
                </a:solidFill>
              </a:rPr>
              <a:t>actually directed  and applied to everyone in the church.</a:t>
            </a:r>
          </a:p>
          <a:p>
            <a:pPr marL="914400" lvl="2" indent="0">
              <a:buNone/>
            </a:pPr>
            <a:r>
              <a:rPr lang="en-US" sz="2400" dirty="0">
                <a:solidFill>
                  <a:schemeClr val="tx1"/>
                </a:solidFill>
              </a:rPr>
              <a:t>Eph 5:21 Submit to one another out of reverence for Christ.</a:t>
            </a:r>
          </a:p>
          <a:p>
            <a:pPr lvl="1">
              <a:buFont typeface="Arial" panose="020B0604020202020204" pitchFamily="34" charset="0"/>
              <a:buChar char="•"/>
            </a:pPr>
            <a:r>
              <a:rPr lang="en-US" sz="2400" dirty="0">
                <a:solidFill>
                  <a:schemeClr val="tx1"/>
                </a:solidFill>
              </a:rPr>
              <a:t>to the Lord ultimately Eph 5:21</a:t>
            </a:r>
          </a:p>
          <a:p>
            <a:pPr lvl="1">
              <a:buFont typeface="Arial" panose="020B0604020202020204" pitchFamily="34" charset="0"/>
              <a:buChar char="•"/>
            </a:pPr>
            <a:r>
              <a:rPr lang="en-US" sz="2400" dirty="0">
                <a:solidFill>
                  <a:schemeClr val="tx1"/>
                </a:solidFill>
              </a:rPr>
              <a:t>commanded as an act of the individual towards someone else, not as an act of subjugation of one upon another.  I.e. it is the act of someone choosing to be subject, not an act of leadership upon another.</a:t>
            </a:r>
          </a:p>
          <a:p>
            <a:pPr lvl="1">
              <a:buFont typeface="Arial" panose="020B0604020202020204" pitchFamily="34" charset="0"/>
              <a:buChar char="•"/>
            </a:pPr>
            <a:r>
              <a:rPr lang="en-US" sz="2400" dirty="0">
                <a:solidFill>
                  <a:schemeClr val="tx1"/>
                </a:solidFill>
              </a:rPr>
              <a:t>Submission is exemplified in the Trinity</a:t>
            </a:r>
          </a:p>
        </p:txBody>
      </p:sp>
    </p:spTree>
    <p:extLst>
      <p:ext uri="{BB962C8B-B14F-4D97-AF65-F5344CB8AC3E}">
        <p14:creationId xmlns:p14="http://schemas.microsoft.com/office/powerpoint/2010/main" val="131123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2567D2-362F-4AE2-B403-F9ADB92FB5F8}"/>
              </a:ext>
            </a:extLst>
          </p:cNvPr>
          <p:cNvSpPr>
            <a:spLocks noGrp="1"/>
          </p:cNvSpPr>
          <p:nvPr>
            <p:ph idx="1"/>
          </p:nvPr>
        </p:nvSpPr>
        <p:spPr>
          <a:xfrm>
            <a:off x="2289618" y="820556"/>
            <a:ext cx="1962735" cy="786864"/>
          </a:xfrm>
        </p:spPr>
        <p:txBody>
          <a:bodyPr/>
          <a:lstStyle/>
          <a:p>
            <a:pPr marL="0" indent="0" algn="ctr">
              <a:buNone/>
            </a:pPr>
            <a:r>
              <a:rPr lang="en-US" dirty="0">
                <a:solidFill>
                  <a:schemeClr val="tx1"/>
                </a:solidFill>
              </a:rPr>
              <a:t>Father</a:t>
            </a:r>
          </a:p>
        </p:txBody>
      </p:sp>
      <p:sp>
        <p:nvSpPr>
          <p:cNvPr id="5" name="Content Placeholder 2">
            <a:extLst>
              <a:ext uri="{FF2B5EF4-FFF2-40B4-BE49-F238E27FC236}">
                <a16:creationId xmlns:a16="http://schemas.microsoft.com/office/drawing/2014/main" id="{9581D98B-EB37-45E7-8A5D-D4AA1B3E4135}"/>
              </a:ext>
            </a:extLst>
          </p:cNvPr>
          <p:cNvSpPr txBox="1">
            <a:spLocks/>
          </p:cNvSpPr>
          <p:nvPr/>
        </p:nvSpPr>
        <p:spPr>
          <a:xfrm>
            <a:off x="586356" y="3031158"/>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Son</a:t>
            </a:r>
          </a:p>
        </p:txBody>
      </p:sp>
      <p:sp>
        <p:nvSpPr>
          <p:cNvPr id="6" name="Content Placeholder 2">
            <a:extLst>
              <a:ext uri="{FF2B5EF4-FFF2-40B4-BE49-F238E27FC236}">
                <a16:creationId xmlns:a16="http://schemas.microsoft.com/office/drawing/2014/main" id="{EBC294DC-81E8-44B1-BB00-5ABC4F706354}"/>
              </a:ext>
            </a:extLst>
          </p:cNvPr>
          <p:cNvSpPr txBox="1">
            <a:spLocks/>
          </p:cNvSpPr>
          <p:nvPr/>
        </p:nvSpPr>
        <p:spPr>
          <a:xfrm>
            <a:off x="4252352" y="2984236"/>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Holy Spirit</a:t>
            </a:r>
          </a:p>
        </p:txBody>
      </p:sp>
      <p:cxnSp>
        <p:nvCxnSpPr>
          <p:cNvPr id="11" name="Straight Arrow Connector 10">
            <a:extLst>
              <a:ext uri="{FF2B5EF4-FFF2-40B4-BE49-F238E27FC236}">
                <a16:creationId xmlns:a16="http://schemas.microsoft.com/office/drawing/2014/main" id="{E08962AC-935F-46E2-B62A-6E841DD2A252}"/>
              </a:ext>
            </a:extLst>
          </p:cNvPr>
          <p:cNvCxnSpPr/>
          <p:nvPr/>
        </p:nvCxnSpPr>
        <p:spPr>
          <a:xfrm flipH="1">
            <a:off x="1792688" y="1513575"/>
            <a:ext cx="1145407" cy="1559292"/>
          </a:xfrm>
          <a:prstGeom prst="straightConnector1">
            <a:avLst/>
          </a:prstGeom>
          <a:ln w="38100">
            <a:solidFill>
              <a:schemeClr val="tx1">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2585F9C-DFD5-4D09-BC69-6C5C5999C8E0}"/>
              </a:ext>
            </a:extLst>
          </p:cNvPr>
          <p:cNvCxnSpPr>
            <a:cxnSpLocks/>
          </p:cNvCxnSpPr>
          <p:nvPr/>
        </p:nvCxnSpPr>
        <p:spPr>
          <a:xfrm>
            <a:off x="3564556" y="1513575"/>
            <a:ext cx="1375594" cy="1517583"/>
          </a:xfrm>
          <a:prstGeom prst="straightConnector1">
            <a:avLst/>
          </a:prstGeom>
          <a:ln w="38100">
            <a:solidFill>
              <a:schemeClr val="tx1">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108A780-A620-4DD9-B8F2-11BED1AA3039}"/>
              </a:ext>
            </a:extLst>
          </p:cNvPr>
          <p:cNvCxnSpPr>
            <a:cxnSpLocks/>
          </p:cNvCxnSpPr>
          <p:nvPr/>
        </p:nvCxnSpPr>
        <p:spPr>
          <a:xfrm flipH="1">
            <a:off x="2046972" y="3424590"/>
            <a:ext cx="2428775" cy="0"/>
          </a:xfrm>
          <a:prstGeom prst="straightConnector1">
            <a:avLst/>
          </a:prstGeom>
          <a:ln w="38100">
            <a:solidFill>
              <a:schemeClr val="tx1">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E3CD4C22-AB2F-4F8C-9943-45C2187BB05F}"/>
              </a:ext>
            </a:extLst>
          </p:cNvPr>
          <p:cNvSpPr txBox="1">
            <a:spLocks/>
          </p:cNvSpPr>
          <p:nvPr/>
        </p:nvSpPr>
        <p:spPr>
          <a:xfrm>
            <a:off x="2289617" y="2197372"/>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sz="3200" dirty="0">
                <a:solidFill>
                  <a:schemeClr val="tx1"/>
                </a:solidFill>
              </a:rPr>
              <a:t>GOD</a:t>
            </a:r>
          </a:p>
        </p:txBody>
      </p:sp>
      <p:sp>
        <p:nvSpPr>
          <p:cNvPr id="24" name="Content Placeholder 2">
            <a:extLst>
              <a:ext uri="{FF2B5EF4-FFF2-40B4-BE49-F238E27FC236}">
                <a16:creationId xmlns:a16="http://schemas.microsoft.com/office/drawing/2014/main" id="{7999F220-4640-4FB2-BBF9-483672047C17}"/>
              </a:ext>
            </a:extLst>
          </p:cNvPr>
          <p:cNvSpPr txBox="1">
            <a:spLocks/>
          </p:cNvSpPr>
          <p:nvPr/>
        </p:nvSpPr>
        <p:spPr>
          <a:xfrm>
            <a:off x="7493266" y="773634"/>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Father</a:t>
            </a:r>
          </a:p>
        </p:txBody>
      </p:sp>
      <p:sp>
        <p:nvSpPr>
          <p:cNvPr id="25" name="Content Placeholder 2">
            <a:extLst>
              <a:ext uri="{FF2B5EF4-FFF2-40B4-BE49-F238E27FC236}">
                <a16:creationId xmlns:a16="http://schemas.microsoft.com/office/drawing/2014/main" id="{DAAF6758-FB89-49F8-A610-6D331E0CF675}"/>
              </a:ext>
            </a:extLst>
          </p:cNvPr>
          <p:cNvSpPr txBox="1">
            <a:spLocks/>
          </p:cNvSpPr>
          <p:nvPr/>
        </p:nvSpPr>
        <p:spPr>
          <a:xfrm>
            <a:off x="6014967" y="2459258"/>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Son</a:t>
            </a:r>
          </a:p>
        </p:txBody>
      </p:sp>
      <p:sp>
        <p:nvSpPr>
          <p:cNvPr id="26" name="Content Placeholder 2">
            <a:extLst>
              <a:ext uri="{FF2B5EF4-FFF2-40B4-BE49-F238E27FC236}">
                <a16:creationId xmlns:a16="http://schemas.microsoft.com/office/drawing/2014/main" id="{1180E776-92D7-4C9C-BA34-DED1365CED47}"/>
              </a:ext>
            </a:extLst>
          </p:cNvPr>
          <p:cNvSpPr txBox="1">
            <a:spLocks/>
          </p:cNvSpPr>
          <p:nvPr/>
        </p:nvSpPr>
        <p:spPr>
          <a:xfrm>
            <a:off x="9275917" y="3677255"/>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Holy Spirit</a:t>
            </a:r>
          </a:p>
        </p:txBody>
      </p:sp>
      <p:cxnSp>
        <p:nvCxnSpPr>
          <p:cNvPr id="27" name="Straight Arrow Connector 26">
            <a:extLst>
              <a:ext uri="{FF2B5EF4-FFF2-40B4-BE49-F238E27FC236}">
                <a16:creationId xmlns:a16="http://schemas.microsoft.com/office/drawing/2014/main" id="{1CD04621-479B-4E1E-9E23-8E9A92C096D4}"/>
              </a:ext>
            </a:extLst>
          </p:cNvPr>
          <p:cNvCxnSpPr>
            <a:cxnSpLocks/>
          </p:cNvCxnSpPr>
          <p:nvPr/>
        </p:nvCxnSpPr>
        <p:spPr>
          <a:xfrm flipV="1">
            <a:off x="6996335" y="1463040"/>
            <a:ext cx="1180308" cy="1186722"/>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EF7153B8-4909-4D2C-AEFE-68C437E3A548}"/>
              </a:ext>
            </a:extLst>
          </p:cNvPr>
          <p:cNvSpPr txBox="1">
            <a:spLocks/>
          </p:cNvSpPr>
          <p:nvPr/>
        </p:nvSpPr>
        <p:spPr>
          <a:xfrm>
            <a:off x="7493265" y="2256330"/>
            <a:ext cx="1782652"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sz="3200" dirty="0">
                <a:solidFill>
                  <a:schemeClr val="tx1"/>
                </a:solidFill>
              </a:rPr>
              <a:t>GOD</a:t>
            </a:r>
          </a:p>
        </p:txBody>
      </p:sp>
      <p:cxnSp>
        <p:nvCxnSpPr>
          <p:cNvPr id="46" name="Straight Arrow Connector 45">
            <a:extLst>
              <a:ext uri="{FF2B5EF4-FFF2-40B4-BE49-F238E27FC236}">
                <a16:creationId xmlns:a16="http://schemas.microsoft.com/office/drawing/2014/main" id="{BD3EE6AD-0041-4FE5-8FCA-DCB7FF9271DF}"/>
              </a:ext>
            </a:extLst>
          </p:cNvPr>
          <p:cNvCxnSpPr>
            <a:cxnSpLocks/>
          </p:cNvCxnSpPr>
          <p:nvPr/>
        </p:nvCxnSpPr>
        <p:spPr>
          <a:xfrm flipH="1" flipV="1">
            <a:off x="8768615" y="1513576"/>
            <a:ext cx="1376413" cy="2304446"/>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0EBC767-7CE8-4BCB-903A-49B3F354F370}"/>
              </a:ext>
            </a:extLst>
          </p:cNvPr>
          <p:cNvCxnSpPr>
            <a:cxnSpLocks/>
          </p:cNvCxnSpPr>
          <p:nvPr/>
        </p:nvCxnSpPr>
        <p:spPr>
          <a:xfrm flipH="1" flipV="1">
            <a:off x="7392202" y="3072867"/>
            <a:ext cx="2175311" cy="997820"/>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1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5BF888-5770-44CE-B57D-077D39E3C279}"/>
              </a:ext>
            </a:extLst>
          </p:cNvPr>
          <p:cNvSpPr>
            <a:spLocks noGrp="1"/>
          </p:cNvSpPr>
          <p:nvPr>
            <p:ph idx="1"/>
          </p:nvPr>
        </p:nvSpPr>
        <p:spPr>
          <a:xfrm>
            <a:off x="510139" y="385012"/>
            <a:ext cx="11097928" cy="6063914"/>
          </a:xfrm>
        </p:spPr>
        <p:txBody>
          <a:bodyPr>
            <a:normAutofit/>
          </a:bodyPr>
          <a:lstStyle/>
          <a:p>
            <a:pPr marL="0" indent="0">
              <a:buNone/>
            </a:pPr>
            <a:r>
              <a:rPr lang="en-US" sz="2600" dirty="0">
                <a:solidFill>
                  <a:schemeClr val="tx1"/>
                </a:solidFill>
              </a:rPr>
              <a:t>WIVES</a:t>
            </a:r>
          </a:p>
          <a:p>
            <a:pPr marL="0" indent="0">
              <a:buNone/>
            </a:pPr>
            <a:r>
              <a:rPr lang="en-US" sz="2600" dirty="0">
                <a:solidFill>
                  <a:schemeClr val="tx1"/>
                </a:solidFill>
              </a:rPr>
              <a:t>Submit to your husbands</a:t>
            </a:r>
          </a:p>
          <a:p>
            <a:pPr lvl="1">
              <a:buFont typeface="Arial" panose="020B0604020202020204" pitchFamily="34" charset="0"/>
              <a:buChar char="•"/>
            </a:pPr>
            <a:r>
              <a:rPr lang="en-US" sz="2000" dirty="0">
                <a:solidFill>
                  <a:schemeClr val="tx1"/>
                </a:solidFill>
              </a:rPr>
              <a:t>Submission is a wife giving respect towards her husband, respecting his role, his responsibility as the leader, as the head of the home. v. 23</a:t>
            </a:r>
          </a:p>
          <a:p>
            <a:pPr lvl="1">
              <a:buFont typeface="Arial" panose="020B0604020202020204" pitchFamily="34" charset="0"/>
              <a:buChar char="•"/>
            </a:pPr>
            <a:r>
              <a:rPr lang="en-US" sz="2000" dirty="0">
                <a:solidFill>
                  <a:schemeClr val="tx1"/>
                </a:solidFill>
              </a:rPr>
              <a:t>Submission is a picture of the church’s relationship with Christ. vs. 23, 24</a:t>
            </a:r>
          </a:p>
          <a:p>
            <a:pPr lvl="1">
              <a:buFont typeface="Arial" panose="020B0604020202020204" pitchFamily="34" charset="0"/>
              <a:buChar char="•"/>
            </a:pPr>
            <a:r>
              <a:rPr lang="en-US" sz="2000" dirty="0">
                <a:solidFill>
                  <a:schemeClr val="tx1"/>
                </a:solidFill>
              </a:rPr>
              <a:t>Submission is to the Christ’s Lordship in your life which also means learning to submit to your husband.</a:t>
            </a:r>
          </a:p>
          <a:p>
            <a:pPr marL="0" indent="0">
              <a:buNone/>
            </a:pPr>
            <a:r>
              <a:rPr lang="en-US" sz="2400" dirty="0">
                <a:solidFill>
                  <a:schemeClr val="tx1"/>
                </a:solidFill>
              </a:rPr>
              <a:t>Biblical submission does not mean . . .  </a:t>
            </a:r>
            <a:r>
              <a:rPr lang="en-US" dirty="0">
                <a:solidFill>
                  <a:schemeClr val="tx1"/>
                </a:solidFill>
              </a:rPr>
              <a:t>(John Piper, Desiring God)</a:t>
            </a:r>
          </a:p>
          <a:p>
            <a:pPr lvl="1">
              <a:buFont typeface="Arial" panose="020B0604020202020204" pitchFamily="34" charset="0"/>
              <a:buChar char="•"/>
            </a:pPr>
            <a:r>
              <a:rPr lang="en-US" sz="2200" dirty="0">
                <a:solidFill>
                  <a:schemeClr val="tx1"/>
                </a:solidFill>
              </a:rPr>
              <a:t>You have to agree with your husband on everything</a:t>
            </a:r>
          </a:p>
          <a:p>
            <a:pPr lvl="1">
              <a:buFont typeface="Arial" panose="020B0604020202020204" pitchFamily="34" charset="0"/>
              <a:buChar char="•"/>
            </a:pPr>
            <a:r>
              <a:rPr lang="en-US" sz="2200" dirty="0">
                <a:solidFill>
                  <a:schemeClr val="tx1"/>
                </a:solidFill>
              </a:rPr>
              <a:t>You leave your brain at the wedding altar, that you have no input any more.</a:t>
            </a:r>
          </a:p>
          <a:p>
            <a:pPr lvl="1">
              <a:buFont typeface="Arial" panose="020B0604020202020204" pitchFamily="34" charset="0"/>
              <a:buChar char="•"/>
            </a:pPr>
            <a:r>
              <a:rPr lang="en-US" sz="2200" dirty="0">
                <a:solidFill>
                  <a:schemeClr val="tx1"/>
                </a:solidFill>
              </a:rPr>
              <a:t>You do not try to influence your husband: it is not passivity.</a:t>
            </a:r>
          </a:p>
          <a:p>
            <a:pPr lvl="1">
              <a:buFont typeface="Arial" panose="020B0604020202020204" pitchFamily="34" charset="0"/>
              <a:buChar char="•"/>
            </a:pPr>
            <a:r>
              <a:rPr lang="en-US" sz="2200" dirty="0">
                <a:solidFill>
                  <a:schemeClr val="tx1"/>
                </a:solidFill>
              </a:rPr>
              <a:t>You are Inferior to your husband.  He is not superior to you.</a:t>
            </a:r>
          </a:p>
          <a:p>
            <a:endParaRPr lang="en-US" dirty="0"/>
          </a:p>
        </p:txBody>
      </p:sp>
    </p:spTree>
    <p:extLst>
      <p:ext uri="{BB962C8B-B14F-4D97-AF65-F5344CB8AC3E}">
        <p14:creationId xmlns:p14="http://schemas.microsoft.com/office/powerpoint/2010/main" val="72447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7999F220-4640-4FB2-BBF9-483672047C17}"/>
              </a:ext>
            </a:extLst>
          </p:cNvPr>
          <p:cNvSpPr txBox="1">
            <a:spLocks/>
          </p:cNvSpPr>
          <p:nvPr/>
        </p:nvSpPr>
        <p:spPr>
          <a:xfrm>
            <a:off x="7694044" y="380202"/>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Father</a:t>
            </a:r>
          </a:p>
        </p:txBody>
      </p:sp>
      <p:sp>
        <p:nvSpPr>
          <p:cNvPr id="25" name="Content Placeholder 2">
            <a:extLst>
              <a:ext uri="{FF2B5EF4-FFF2-40B4-BE49-F238E27FC236}">
                <a16:creationId xmlns:a16="http://schemas.microsoft.com/office/drawing/2014/main" id="{DAAF6758-FB89-49F8-A610-6D331E0CF675}"/>
              </a:ext>
            </a:extLst>
          </p:cNvPr>
          <p:cNvSpPr txBox="1">
            <a:spLocks/>
          </p:cNvSpPr>
          <p:nvPr/>
        </p:nvSpPr>
        <p:spPr>
          <a:xfrm>
            <a:off x="6282145" y="2163284"/>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Son</a:t>
            </a:r>
          </a:p>
        </p:txBody>
      </p:sp>
      <p:sp>
        <p:nvSpPr>
          <p:cNvPr id="26" name="Content Placeholder 2">
            <a:extLst>
              <a:ext uri="{FF2B5EF4-FFF2-40B4-BE49-F238E27FC236}">
                <a16:creationId xmlns:a16="http://schemas.microsoft.com/office/drawing/2014/main" id="{1180E776-92D7-4C9C-BA34-DED1365CED47}"/>
              </a:ext>
            </a:extLst>
          </p:cNvPr>
          <p:cNvSpPr txBox="1">
            <a:spLocks/>
          </p:cNvSpPr>
          <p:nvPr/>
        </p:nvSpPr>
        <p:spPr>
          <a:xfrm>
            <a:off x="9476695" y="3283823"/>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Holy Spirit</a:t>
            </a:r>
          </a:p>
        </p:txBody>
      </p:sp>
      <p:cxnSp>
        <p:nvCxnSpPr>
          <p:cNvPr id="27" name="Straight Arrow Connector 26">
            <a:extLst>
              <a:ext uri="{FF2B5EF4-FFF2-40B4-BE49-F238E27FC236}">
                <a16:creationId xmlns:a16="http://schemas.microsoft.com/office/drawing/2014/main" id="{1CD04621-479B-4E1E-9E23-8E9A92C096D4}"/>
              </a:ext>
            </a:extLst>
          </p:cNvPr>
          <p:cNvCxnSpPr>
            <a:cxnSpLocks/>
          </p:cNvCxnSpPr>
          <p:nvPr/>
        </p:nvCxnSpPr>
        <p:spPr>
          <a:xfrm flipV="1">
            <a:off x="7197113" y="1069608"/>
            <a:ext cx="1180308" cy="1186722"/>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EF7153B8-4909-4D2C-AEFE-68C437E3A548}"/>
              </a:ext>
            </a:extLst>
          </p:cNvPr>
          <p:cNvSpPr txBox="1">
            <a:spLocks/>
          </p:cNvSpPr>
          <p:nvPr/>
        </p:nvSpPr>
        <p:spPr>
          <a:xfrm>
            <a:off x="7694043" y="1862898"/>
            <a:ext cx="1782652"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sz="3200" dirty="0">
                <a:solidFill>
                  <a:schemeClr val="tx1"/>
                </a:solidFill>
              </a:rPr>
              <a:t>GOD</a:t>
            </a:r>
          </a:p>
        </p:txBody>
      </p:sp>
      <p:cxnSp>
        <p:nvCxnSpPr>
          <p:cNvPr id="46" name="Straight Arrow Connector 45">
            <a:extLst>
              <a:ext uri="{FF2B5EF4-FFF2-40B4-BE49-F238E27FC236}">
                <a16:creationId xmlns:a16="http://schemas.microsoft.com/office/drawing/2014/main" id="{BD3EE6AD-0041-4FE5-8FCA-DCB7FF9271DF}"/>
              </a:ext>
            </a:extLst>
          </p:cNvPr>
          <p:cNvCxnSpPr>
            <a:cxnSpLocks/>
          </p:cNvCxnSpPr>
          <p:nvPr/>
        </p:nvCxnSpPr>
        <p:spPr>
          <a:xfrm flipH="1" flipV="1">
            <a:off x="8969393" y="1120144"/>
            <a:ext cx="1376413" cy="2304446"/>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0EBC767-7CE8-4BCB-903A-49B3F354F370}"/>
              </a:ext>
            </a:extLst>
          </p:cNvPr>
          <p:cNvCxnSpPr>
            <a:cxnSpLocks/>
          </p:cNvCxnSpPr>
          <p:nvPr/>
        </p:nvCxnSpPr>
        <p:spPr>
          <a:xfrm flipH="1" flipV="1">
            <a:off x="7592980" y="2679435"/>
            <a:ext cx="2175311" cy="997820"/>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CC571032-2765-452C-A0E8-472A15F4FEF3}"/>
              </a:ext>
            </a:extLst>
          </p:cNvPr>
          <p:cNvSpPr txBox="1">
            <a:spLocks/>
          </p:cNvSpPr>
          <p:nvPr/>
        </p:nvSpPr>
        <p:spPr>
          <a:xfrm>
            <a:off x="2320779" y="282744"/>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God</a:t>
            </a:r>
          </a:p>
        </p:txBody>
      </p:sp>
      <p:sp>
        <p:nvSpPr>
          <p:cNvPr id="19" name="Content Placeholder 2">
            <a:extLst>
              <a:ext uri="{FF2B5EF4-FFF2-40B4-BE49-F238E27FC236}">
                <a16:creationId xmlns:a16="http://schemas.microsoft.com/office/drawing/2014/main" id="{212191FD-6944-4218-9965-8F17CA8C8D5C}"/>
              </a:ext>
            </a:extLst>
          </p:cNvPr>
          <p:cNvSpPr txBox="1">
            <a:spLocks/>
          </p:cNvSpPr>
          <p:nvPr/>
        </p:nvSpPr>
        <p:spPr>
          <a:xfrm>
            <a:off x="842480" y="1968368"/>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Husband</a:t>
            </a:r>
          </a:p>
        </p:txBody>
      </p:sp>
      <p:sp>
        <p:nvSpPr>
          <p:cNvPr id="20" name="Content Placeholder 2">
            <a:extLst>
              <a:ext uri="{FF2B5EF4-FFF2-40B4-BE49-F238E27FC236}">
                <a16:creationId xmlns:a16="http://schemas.microsoft.com/office/drawing/2014/main" id="{3CECC328-F15D-4275-A3B9-9C67C7072E1B}"/>
              </a:ext>
            </a:extLst>
          </p:cNvPr>
          <p:cNvSpPr txBox="1">
            <a:spLocks/>
          </p:cNvSpPr>
          <p:nvPr/>
        </p:nvSpPr>
        <p:spPr>
          <a:xfrm>
            <a:off x="3924774" y="3248136"/>
            <a:ext cx="1962735" cy="78686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dirty="0">
                <a:solidFill>
                  <a:schemeClr val="tx1"/>
                </a:solidFill>
              </a:rPr>
              <a:t>Wife</a:t>
            </a:r>
          </a:p>
        </p:txBody>
      </p:sp>
      <p:cxnSp>
        <p:nvCxnSpPr>
          <p:cNvPr id="21" name="Straight Arrow Connector 20">
            <a:extLst>
              <a:ext uri="{FF2B5EF4-FFF2-40B4-BE49-F238E27FC236}">
                <a16:creationId xmlns:a16="http://schemas.microsoft.com/office/drawing/2014/main" id="{ADCACF67-769E-4887-8AF5-75C4860DDA30}"/>
              </a:ext>
            </a:extLst>
          </p:cNvPr>
          <p:cNvCxnSpPr>
            <a:cxnSpLocks/>
          </p:cNvCxnSpPr>
          <p:nvPr/>
        </p:nvCxnSpPr>
        <p:spPr>
          <a:xfrm flipV="1">
            <a:off x="1823848" y="972150"/>
            <a:ext cx="1180308" cy="1186722"/>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793A5823-1876-4990-A40D-E8343859F4AB}"/>
              </a:ext>
            </a:extLst>
          </p:cNvPr>
          <p:cNvSpPr txBox="1">
            <a:spLocks/>
          </p:cNvSpPr>
          <p:nvPr/>
        </p:nvSpPr>
        <p:spPr>
          <a:xfrm>
            <a:off x="2320778" y="1765440"/>
            <a:ext cx="1782652" cy="786864"/>
          </a:xfrm>
          <a:prstGeom prst="rect">
            <a:avLst/>
          </a:prstGeom>
        </p:spPr>
        <p:txBody>
          <a:bodyPr vert="horz" lIns="91440" tIns="45720" rIns="91440" bIns="45720" rtlCol="0" anchor="ctr">
            <a:normAutofit fontScale="850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sz="3200" dirty="0">
                <a:solidFill>
                  <a:schemeClr val="tx1"/>
                </a:solidFill>
              </a:rPr>
              <a:t>Marriage</a:t>
            </a:r>
          </a:p>
        </p:txBody>
      </p:sp>
      <p:cxnSp>
        <p:nvCxnSpPr>
          <p:cNvPr id="28" name="Straight Arrow Connector 27">
            <a:extLst>
              <a:ext uri="{FF2B5EF4-FFF2-40B4-BE49-F238E27FC236}">
                <a16:creationId xmlns:a16="http://schemas.microsoft.com/office/drawing/2014/main" id="{C99B777C-6311-49E7-9498-39B2DA44102C}"/>
              </a:ext>
            </a:extLst>
          </p:cNvPr>
          <p:cNvCxnSpPr>
            <a:cxnSpLocks/>
          </p:cNvCxnSpPr>
          <p:nvPr/>
        </p:nvCxnSpPr>
        <p:spPr>
          <a:xfrm flipH="1" flipV="1">
            <a:off x="3596128" y="1022686"/>
            <a:ext cx="1376413" cy="2304446"/>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E97B7E6-D2CA-4A72-9423-7FFEC2877F4D}"/>
              </a:ext>
            </a:extLst>
          </p:cNvPr>
          <p:cNvCxnSpPr>
            <a:cxnSpLocks/>
          </p:cNvCxnSpPr>
          <p:nvPr/>
        </p:nvCxnSpPr>
        <p:spPr>
          <a:xfrm flipH="1" flipV="1">
            <a:off x="2219715" y="2581977"/>
            <a:ext cx="2175311" cy="997820"/>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7CB6A42E-2177-4718-AC23-058A26994EBA}"/>
              </a:ext>
            </a:extLst>
          </p:cNvPr>
          <p:cNvSpPr>
            <a:spLocks noGrp="1"/>
          </p:cNvSpPr>
          <p:nvPr>
            <p:ph idx="1"/>
          </p:nvPr>
        </p:nvSpPr>
        <p:spPr>
          <a:xfrm>
            <a:off x="459349" y="5236546"/>
            <a:ext cx="11350304" cy="1126156"/>
          </a:xfrm>
        </p:spPr>
        <p:txBody>
          <a:bodyPr anchor="t">
            <a:noAutofit/>
          </a:bodyPr>
          <a:lstStyle/>
          <a:p>
            <a:pPr marL="0" indent="0">
              <a:buNone/>
            </a:pPr>
            <a:r>
              <a:rPr lang="zh-CN" altLang="en-US" sz="2400" dirty="0">
                <a:solidFill>
                  <a:schemeClr val="tx1"/>
                </a:solidFill>
              </a:rPr>
              <a:t>以 弗 所 書 </a:t>
            </a:r>
            <a:r>
              <a:rPr lang="en-US" altLang="zh-CN" sz="2400" dirty="0">
                <a:solidFill>
                  <a:schemeClr val="tx1"/>
                </a:solidFill>
              </a:rPr>
              <a:t>5:22-6:4  (CUVS)</a:t>
            </a:r>
          </a:p>
          <a:p>
            <a:pPr marL="0" indent="0">
              <a:buNone/>
            </a:pPr>
            <a:r>
              <a:rPr lang="en-US" altLang="zh-CN" sz="2400" b="1" baseline="30000" dirty="0">
                <a:solidFill>
                  <a:schemeClr val="tx1"/>
                </a:solidFill>
              </a:rPr>
              <a:t>24 </a:t>
            </a:r>
            <a:r>
              <a:rPr lang="zh-CN" altLang="en-US" sz="2400" dirty="0">
                <a:solidFill>
                  <a:schemeClr val="tx1"/>
                </a:solidFill>
              </a:rPr>
              <a:t>教 会 怎 样 顺 服 基 督 ， 妻 子 也 要 怎 样 凡 事 顺 服 丈 夫 。</a:t>
            </a:r>
          </a:p>
        </p:txBody>
      </p:sp>
      <p:sp>
        <p:nvSpPr>
          <p:cNvPr id="32" name="Content Placeholder 2">
            <a:extLst>
              <a:ext uri="{FF2B5EF4-FFF2-40B4-BE49-F238E27FC236}">
                <a16:creationId xmlns:a16="http://schemas.microsoft.com/office/drawing/2014/main" id="{25923653-8CA2-4502-8F15-0AE5AC619BCF}"/>
              </a:ext>
            </a:extLst>
          </p:cNvPr>
          <p:cNvSpPr txBox="1">
            <a:spLocks/>
          </p:cNvSpPr>
          <p:nvPr/>
        </p:nvSpPr>
        <p:spPr>
          <a:xfrm>
            <a:off x="533451" y="3850951"/>
            <a:ext cx="11350304" cy="1385595"/>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400" dirty="0">
                <a:solidFill>
                  <a:schemeClr val="tx1"/>
                </a:solidFill>
              </a:rPr>
              <a:t>Ephesians 5:24 New International Version (NIV)</a:t>
            </a:r>
          </a:p>
          <a:p>
            <a:pPr marL="0" indent="0">
              <a:buNone/>
            </a:pPr>
            <a:r>
              <a:rPr lang="en-US" sz="2400" b="1" baseline="30000" dirty="0">
                <a:solidFill>
                  <a:schemeClr val="tx1"/>
                </a:solidFill>
              </a:rPr>
              <a:t>24 </a:t>
            </a:r>
            <a:r>
              <a:rPr lang="en-US" sz="2400" dirty="0">
                <a:solidFill>
                  <a:schemeClr val="tx1"/>
                </a:solidFill>
              </a:rPr>
              <a:t>Now as the church submits to Christ, so also wives should submit to their husbands in everything.</a:t>
            </a:r>
          </a:p>
        </p:txBody>
      </p:sp>
    </p:spTree>
    <p:extLst>
      <p:ext uri="{BB962C8B-B14F-4D97-AF65-F5344CB8AC3E}">
        <p14:creationId xmlns:p14="http://schemas.microsoft.com/office/powerpoint/2010/main" val="39403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1">
                                            <p:txEl>
                                              <p:pRg st="1" end="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p:bldP spid="31" grpId="0" uiExpand="1" build="p"/>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62EDD52-D6B1-45F8-B967-EF10F4CD6057}"/>
              </a:ext>
            </a:extLst>
          </p:cNvPr>
          <p:cNvSpPr txBox="1">
            <a:spLocks/>
          </p:cNvSpPr>
          <p:nvPr/>
        </p:nvSpPr>
        <p:spPr>
          <a:xfrm>
            <a:off x="337121" y="421908"/>
            <a:ext cx="11434576" cy="4939364"/>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800" dirty="0">
                <a:solidFill>
                  <a:schemeClr val="tx1"/>
                </a:solidFill>
              </a:rPr>
              <a:t>In “EVERYTHING?!!!!</a:t>
            </a:r>
          </a:p>
          <a:p>
            <a:pPr lvl="2">
              <a:buFont typeface="Arial" panose="020B0604020202020204" pitchFamily="34" charset="0"/>
              <a:buChar char="•"/>
            </a:pPr>
            <a:r>
              <a:rPr lang="en-US" sz="2400" dirty="0">
                <a:solidFill>
                  <a:schemeClr val="tx1"/>
                </a:solidFill>
              </a:rPr>
              <a:t>“As fitting in the Lord.” Col 3:18, “As the church submits to Christ.” Eph 5:24</a:t>
            </a:r>
          </a:p>
          <a:p>
            <a:pPr lvl="2">
              <a:buFont typeface="Arial" panose="020B0604020202020204" pitchFamily="34" charset="0"/>
              <a:buChar char="•"/>
            </a:pPr>
            <a:r>
              <a:rPr lang="en-US" sz="2800" dirty="0">
                <a:solidFill>
                  <a:schemeClr val="tx1"/>
                </a:solidFill>
              </a:rPr>
              <a:t>Not submitting to sin, criminal behavior, or physical abuse.</a:t>
            </a:r>
          </a:p>
          <a:p>
            <a:pPr lvl="2">
              <a:buFont typeface="Arial" panose="020B0604020202020204" pitchFamily="34" charset="0"/>
              <a:buChar char="•"/>
            </a:pPr>
            <a:r>
              <a:rPr lang="en-US" sz="2800" dirty="0">
                <a:solidFill>
                  <a:schemeClr val="tx1"/>
                </a:solidFill>
              </a:rPr>
              <a:t>Ultimately, Christ is your Lord.  If your husband is asking you to do something morally wrong, he has put himself outside of the chain of command that is “in the Lord.”</a:t>
            </a:r>
          </a:p>
          <a:p>
            <a:pPr lvl="2">
              <a:buFont typeface="Arial" panose="020B0604020202020204" pitchFamily="34" charset="0"/>
              <a:buChar char="•"/>
            </a:pPr>
            <a:r>
              <a:rPr lang="en-US" sz="2800" dirty="0">
                <a:solidFill>
                  <a:schemeClr val="tx1"/>
                </a:solidFill>
              </a:rPr>
              <a:t>Acts 5:29 When told by the religious authorities not to preach anymore about Jesus, Peter replied “We must obey God rather than men!”</a:t>
            </a:r>
          </a:p>
        </p:txBody>
      </p:sp>
    </p:spTree>
    <p:extLst>
      <p:ext uri="{BB962C8B-B14F-4D97-AF65-F5344CB8AC3E}">
        <p14:creationId xmlns:p14="http://schemas.microsoft.com/office/powerpoint/2010/main" val="151414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2E819-2535-42B2-A7AA-FDC80EA56B53}"/>
              </a:ext>
            </a:extLst>
          </p:cNvPr>
          <p:cNvSpPr>
            <a:spLocks noGrp="1"/>
          </p:cNvSpPr>
          <p:nvPr>
            <p:ph idx="1"/>
          </p:nvPr>
        </p:nvSpPr>
        <p:spPr>
          <a:xfrm>
            <a:off x="684212" y="243282"/>
            <a:ext cx="11163838" cy="3185718"/>
          </a:xfrm>
        </p:spPr>
        <p:txBody>
          <a:bodyPr>
            <a:normAutofit/>
          </a:bodyPr>
          <a:lstStyle/>
          <a:p>
            <a:pPr marL="0" indent="0">
              <a:buNone/>
            </a:pPr>
            <a:r>
              <a:rPr lang="en-US" sz="2400" dirty="0">
                <a:solidFill>
                  <a:schemeClr val="tx1"/>
                </a:solidFill>
              </a:rPr>
              <a:t>Colossians 3:19 New International Version (NIV)</a:t>
            </a:r>
          </a:p>
          <a:p>
            <a:pPr marL="0" indent="0">
              <a:buNone/>
            </a:pPr>
            <a:r>
              <a:rPr lang="en-US" sz="2400" b="1" baseline="30000" dirty="0">
                <a:solidFill>
                  <a:schemeClr val="tx1"/>
                </a:solidFill>
              </a:rPr>
              <a:t>19 </a:t>
            </a:r>
            <a:r>
              <a:rPr lang="en-US" sz="2400" dirty="0">
                <a:solidFill>
                  <a:schemeClr val="tx1"/>
                </a:solidFill>
              </a:rPr>
              <a:t>Husbands, love your wives and do not be harsh with them.</a:t>
            </a:r>
          </a:p>
          <a:p>
            <a:pPr marL="0" indent="0">
              <a:buNone/>
            </a:pPr>
            <a:r>
              <a:rPr lang="en-US" sz="2400" dirty="0">
                <a:solidFill>
                  <a:schemeClr val="tx1"/>
                </a:solidFill>
              </a:rPr>
              <a:t>Ephesians 5:25 New International Version (NIV)</a:t>
            </a:r>
          </a:p>
          <a:p>
            <a:pPr marL="0" indent="0">
              <a:buNone/>
            </a:pPr>
            <a:r>
              <a:rPr lang="en-US" sz="2400" b="1" baseline="30000" dirty="0">
                <a:solidFill>
                  <a:schemeClr val="tx1"/>
                </a:solidFill>
              </a:rPr>
              <a:t>25 </a:t>
            </a:r>
            <a:r>
              <a:rPr lang="en-US" sz="2400" dirty="0">
                <a:solidFill>
                  <a:schemeClr val="tx1"/>
                </a:solidFill>
              </a:rPr>
              <a:t>Husbands, love your wives, just as Christ loved the church and gave himself up for her </a:t>
            </a:r>
          </a:p>
          <a:p>
            <a:pPr marL="0" indent="0">
              <a:buNone/>
            </a:pPr>
            <a:endParaRPr lang="en-US" sz="2400" dirty="0"/>
          </a:p>
        </p:txBody>
      </p:sp>
      <p:sp>
        <p:nvSpPr>
          <p:cNvPr id="4" name="Content Placeholder 2">
            <a:extLst>
              <a:ext uri="{FF2B5EF4-FFF2-40B4-BE49-F238E27FC236}">
                <a16:creationId xmlns:a16="http://schemas.microsoft.com/office/drawing/2014/main" id="{20E9D33F-8CDA-4338-9FFA-317EBE022C9A}"/>
              </a:ext>
            </a:extLst>
          </p:cNvPr>
          <p:cNvSpPr txBox="1">
            <a:spLocks/>
          </p:cNvSpPr>
          <p:nvPr/>
        </p:nvSpPr>
        <p:spPr>
          <a:xfrm>
            <a:off x="726158" y="3108121"/>
            <a:ext cx="11163838" cy="337656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ja-JP" altLang="en-US" sz="2400" dirty="0">
                <a:solidFill>
                  <a:schemeClr val="tx1"/>
                </a:solidFill>
              </a:rPr>
              <a:t>歌 羅 西 書 </a:t>
            </a:r>
            <a:r>
              <a:rPr lang="en-US" altLang="ja-JP" sz="2400" dirty="0">
                <a:solidFill>
                  <a:schemeClr val="tx1"/>
                </a:solidFill>
              </a:rPr>
              <a:t>3:19 </a:t>
            </a:r>
            <a:r>
              <a:rPr lang="en-US" sz="2400" dirty="0">
                <a:solidFill>
                  <a:schemeClr val="tx1"/>
                </a:solidFill>
              </a:rPr>
              <a:t> (CUVS)</a:t>
            </a:r>
          </a:p>
          <a:p>
            <a:pPr marL="0" indent="0">
              <a:buFont typeface="Wingdings 3" panose="05040102010807070707" pitchFamily="18" charset="2"/>
              <a:buNone/>
            </a:pPr>
            <a:r>
              <a:rPr lang="en-US" altLang="ja-JP" sz="2400" b="1" baseline="30000" dirty="0">
                <a:solidFill>
                  <a:schemeClr val="tx1"/>
                </a:solidFill>
              </a:rPr>
              <a:t>19 </a:t>
            </a:r>
            <a:r>
              <a:rPr lang="ja-JP" altLang="en-US" sz="2400" dirty="0">
                <a:solidFill>
                  <a:schemeClr val="tx1"/>
                </a:solidFill>
              </a:rPr>
              <a:t>你 们 作 丈 夫 的 ， 要 爱 你 们 的 妻 子 ， 不 可 苦 待 他 们 。</a:t>
            </a:r>
          </a:p>
          <a:p>
            <a:pPr marL="0" indent="0">
              <a:buNone/>
            </a:pPr>
            <a:r>
              <a:rPr lang="zh-CN" altLang="en-US" sz="2400" dirty="0">
                <a:solidFill>
                  <a:schemeClr val="tx1"/>
                </a:solidFill>
              </a:rPr>
              <a:t>以 弗 所 書 </a:t>
            </a:r>
            <a:r>
              <a:rPr lang="en-US" altLang="zh-CN" sz="2400" dirty="0">
                <a:solidFill>
                  <a:schemeClr val="tx1"/>
                </a:solidFill>
              </a:rPr>
              <a:t>5:22-6:4  (CUVS)</a:t>
            </a:r>
          </a:p>
          <a:p>
            <a:pPr marL="0" indent="0">
              <a:buNone/>
            </a:pPr>
            <a:r>
              <a:rPr lang="en-US" altLang="zh-CN" sz="2400" b="1" baseline="30000" dirty="0">
                <a:solidFill>
                  <a:schemeClr val="tx1"/>
                </a:solidFill>
              </a:rPr>
              <a:t>25 </a:t>
            </a:r>
            <a:r>
              <a:rPr lang="zh-CN" altLang="en-US" sz="2400" dirty="0">
                <a:solidFill>
                  <a:schemeClr val="tx1"/>
                </a:solidFill>
              </a:rPr>
              <a:t>你 们 作 丈 夫 的 ， 要 爱 你 们 的 妻 子 ， 正 如 基 督 爱 教 会 ， 为 教 会 舍 己 。</a:t>
            </a:r>
          </a:p>
          <a:p>
            <a:pPr marL="0" indent="0">
              <a:buNone/>
            </a:pPr>
            <a:endParaRPr lang="en-US" altLang="zh-CN" dirty="0"/>
          </a:p>
          <a:p>
            <a:pPr marL="0" indent="0">
              <a:buNone/>
            </a:pPr>
            <a:endParaRPr lang="en-US" dirty="0"/>
          </a:p>
        </p:txBody>
      </p:sp>
    </p:spTree>
    <p:extLst>
      <p:ext uri="{BB962C8B-B14F-4D97-AF65-F5344CB8AC3E}">
        <p14:creationId xmlns:p14="http://schemas.microsoft.com/office/powerpoint/2010/main" val="1465979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A5EC79-A7EB-4597-B935-5C85D799C6EC}"/>
              </a:ext>
            </a:extLst>
          </p:cNvPr>
          <p:cNvSpPr>
            <a:spLocks noGrp="1"/>
          </p:cNvSpPr>
          <p:nvPr>
            <p:ph idx="1"/>
          </p:nvPr>
        </p:nvSpPr>
        <p:spPr>
          <a:xfrm>
            <a:off x="462012" y="202131"/>
            <a:ext cx="11386687" cy="6314172"/>
          </a:xfrm>
        </p:spPr>
        <p:txBody>
          <a:bodyPr>
            <a:normAutofit fontScale="32500" lnSpcReduction="20000"/>
          </a:bodyPr>
          <a:lstStyle/>
          <a:p>
            <a:pPr marL="0" lvl="0" indent="0">
              <a:buNone/>
            </a:pPr>
            <a:r>
              <a:rPr lang="en-US" sz="6000" dirty="0">
                <a:solidFill>
                  <a:schemeClr val="tx1"/>
                </a:solidFill>
              </a:rPr>
              <a:t>Husbands – </a:t>
            </a:r>
          </a:p>
          <a:p>
            <a:pPr lvl="1">
              <a:buFont typeface="Arial" panose="020B0604020202020204" pitchFamily="34" charset="0"/>
              <a:buChar char="•"/>
            </a:pPr>
            <a:r>
              <a:rPr lang="en-US" sz="6000" dirty="0">
                <a:solidFill>
                  <a:schemeClr val="tx1"/>
                </a:solidFill>
              </a:rPr>
              <a:t>Love your wives</a:t>
            </a:r>
          </a:p>
          <a:p>
            <a:pPr lvl="2">
              <a:buFont typeface="Arial" panose="020B0604020202020204" pitchFamily="34" charset="0"/>
              <a:buChar char="•"/>
            </a:pPr>
            <a:r>
              <a:rPr lang="en-US" sz="6000" dirty="0">
                <a:solidFill>
                  <a:schemeClr val="tx1"/>
                </a:solidFill>
              </a:rPr>
              <a:t>Not being harsh to them or be the domineering one.</a:t>
            </a:r>
          </a:p>
          <a:p>
            <a:pPr lvl="2">
              <a:buFont typeface="Arial" panose="020B0604020202020204" pitchFamily="34" charset="0"/>
              <a:buChar char="•"/>
            </a:pPr>
            <a:r>
              <a:rPr lang="en-US" sz="6000" dirty="0">
                <a:solidFill>
                  <a:schemeClr val="tx1"/>
                </a:solidFill>
              </a:rPr>
              <a:t>Another intepretation is causing them to be bitter, making them bitter, make them ugly.</a:t>
            </a:r>
          </a:p>
          <a:p>
            <a:pPr lvl="2">
              <a:buFont typeface="Arial" panose="020B0604020202020204" pitchFamily="34" charset="0"/>
              <a:buChar char="•"/>
            </a:pPr>
            <a:r>
              <a:rPr lang="en-US" sz="6000" dirty="0">
                <a:solidFill>
                  <a:schemeClr val="tx1"/>
                </a:solidFill>
              </a:rPr>
              <a:t>To love your wife is to . .  .</a:t>
            </a:r>
          </a:p>
          <a:p>
            <a:pPr lvl="3">
              <a:buFont typeface="Arial" panose="020B0604020202020204" pitchFamily="34" charset="0"/>
              <a:buChar char="•"/>
            </a:pPr>
            <a:r>
              <a:rPr lang="en-US" sz="6000" dirty="0">
                <a:solidFill>
                  <a:schemeClr val="tx1"/>
                </a:solidFill>
              </a:rPr>
              <a:t>Follow the example of Christ for his church</a:t>
            </a:r>
          </a:p>
          <a:p>
            <a:pPr lvl="4">
              <a:buFont typeface="Arial" panose="020B0604020202020204" pitchFamily="34" charset="0"/>
              <a:buChar char="•"/>
            </a:pPr>
            <a:r>
              <a:rPr lang="en-US" sz="6000" dirty="0">
                <a:solidFill>
                  <a:schemeClr val="tx1"/>
                </a:solidFill>
              </a:rPr>
              <a:t>Sacrificial giving of self vs 25</a:t>
            </a:r>
          </a:p>
          <a:p>
            <a:pPr lvl="4">
              <a:buFont typeface="Arial" panose="020B0604020202020204" pitchFamily="34" charset="0"/>
              <a:buChar char="•"/>
            </a:pPr>
            <a:r>
              <a:rPr lang="en-US" sz="6000" dirty="0">
                <a:solidFill>
                  <a:schemeClr val="tx1"/>
                </a:solidFill>
              </a:rPr>
              <a:t>Gave himself up for her to be clean. v. 26</a:t>
            </a:r>
          </a:p>
          <a:p>
            <a:pPr lvl="4">
              <a:buFont typeface="Arial" panose="020B0604020202020204" pitchFamily="34" charset="0"/>
              <a:buChar char="•"/>
            </a:pPr>
            <a:r>
              <a:rPr lang="en-US" sz="6000" dirty="0">
                <a:solidFill>
                  <a:schemeClr val="tx1"/>
                </a:solidFill>
              </a:rPr>
              <a:t>To make her beautiful v. 27</a:t>
            </a:r>
          </a:p>
          <a:p>
            <a:pPr lvl="5">
              <a:buFont typeface="Arial" panose="020B0604020202020204" pitchFamily="34" charset="0"/>
              <a:buChar char="•"/>
            </a:pPr>
            <a:r>
              <a:rPr lang="en-US" sz="6000" dirty="0">
                <a:solidFill>
                  <a:schemeClr val="tx1"/>
                </a:solidFill>
              </a:rPr>
              <a:t>How are you encouraging your wife?</a:t>
            </a:r>
          </a:p>
          <a:p>
            <a:pPr lvl="5">
              <a:buFont typeface="Arial" panose="020B0604020202020204" pitchFamily="34" charset="0"/>
              <a:buChar char="•"/>
            </a:pPr>
            <a:r>
              <a:rPr lang="en-US" sz="6000" dirty="0">
                <a:solidFill>
                  <a:schemeClr val="tx1"/>
                </a:solidFill>
              </a:rPr>
              <a:t>How are you helping to blossom in her gifts, her talents, her ministry?</a:t>
            </a:r>
          </a:p>
          <a:p>
            <a:pPr lvl="3">
              <a:buFont typeface="Arial" panose="020B0604020202020204" pitchFamily="34" charset="0"/>
              <a:buChar char="•"/>
            </a:pPr>
            <a:r>
              <a:rPr lang="en-US" sz="6000" dirty="0">
                <a:solidFill>
                  <a:schemeClr val="tx1"/>
                </a:solidFill>
              </a:rPr>
              <a:t>Take care of wife just like care of self.</a:t>
            </a:r>
          </a:p>
          <a:p>
            <a:pPr lvl="3">
              <a:buFont typeface="Arial" panose="020B0604020202020204" pitchFamily="34" charset="0"/>
              <a:buChar char="•"/>
            </a:pPr>
            <a:r>
              <a:rPr lang="en-US" sz="6000" dirty="0">
                <a:solidFill>
                  <a:schemeClr val="tx1"/>
                </a:solidFill>
              </a:rPr>
              <a:t>Love like you love yourself.</a:t>
            </a:r>
          </a:p>
          <a:p>
            <a:pPr lvl="2">
              <a:buFont typeface="Arial" panose="020B0604020202020204" pitchFamily="34" charset="0"/>
              <a:buChar char="•"/>
            </a:pPr>
            <a:r>
              <a:rPr lang="en-US" sz="6000" dirty="0">
                <a:solidFill>
                  <a:schemeClr val="tx1"/>
                </a:solidFill>
              </a:rPr>
              <a:t>Loving your wife also involves submission.</a:t>
            </a:r>
          </a:p>
          <a:p>
            <a:r>
              <a:rPr lang="en-US" dirty="0"/>
              <a:t> </a:t>
            </a:r>
          </a:p>
          <a:p>
            <a:endParaRPr lang="en-US" dirty="0"/>
          </a:p>
        </p:txBody>
      </p:sp>
    </p:spTree>
    <p:extLst>
      <p:ext uri="{BB962C8B-B14F-4D97-AF65-F5344CB8AC3E}">
        <p14:creationId xmlns:p14="http://schemas.microsoft.com/office/powerpoint/2010/main" val="158728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77636-004B-4117-9168-90983C673AAF}"/>
              </a:ext>
            </a:extLst>
          </p:cNvPr>
          <p:cNvSpPr>
            <a:spLocks noGrp="1"/>
          </p:cNvSpPr>
          <p:nvPr>
            <p:ph idx="1"/>
          </p:nvPr>
        </p:nvSpPr>
        <p:spPr>
          <a:xfrm>
            <a:off x="488914" y="1772924"/>
            <a:ext cx="11350304" cy="1480416"/>
          </a:xfrm>
        </p:spPr>
        <p:txBody>
          <a:bodyPr anchor="t">
            <a:noAutofit/>
          </a:bodyPr>
          <a:lstStyle/>
          <a:p>
            <a:pPr marL="0" indent="0">
              <a:buNone/>
            </a:pPr>
            <a:r>
              <a:rPr lang="zh-CN" altLang="en-US" sz="2400" dirty="0">
                <a:solidFill>
                  <a:schemeClr val="tx1"/>
                </a:solidFill>
              </a:rPr>
              <a:t>以 弗 所 書 </a:t>
            </a:r>
            <a:r>
              <a:rPr lang="en-US" altLang="zh-CN" sz="2400" dirty="0">
                <a:solidFill>
                  <a:schemeClr val="tx1"/>
                </a:solidFill>
              </a:rPr>
              <a:t>5:33  (CUVS)</a:t>
            </a:r>
          </a:p>
          <a:p>
            <a:pPr marL="0" indent="0">
              <a:buNone/>
            </a:pPr>
            <a:r>
              <a:rPr lang="en-US" altLang="zh-CN" sz="2400" b="1" baseline="30000" dirty="0">
                <a:solidFill>
                  <a:schemeClr val="tx1"/>
                </a:solidFill>
              </a:rPr>
              <a:t>33 </a:t>
            </a:r>
            <a:r>
              <a:rPr lang="zh-CN" altLang="en-US" sz="2400" dirty="0">
                <a:solidFill>
                  <a:schemeClr val="tx1"/>
                </a:solidFill>
              </a:rPr>
              <a:t>然 而 ， 你 们 各 人 都 当 爱 妻 子 ， 如 同 爱 自 己 一 样 。 妻 子 也 当 敬 重 他 的 丈 夫 。</a:t>
            </a:r>
          </a:p>
        </p:txBody>
      </p:sp>
      <p:sp>
        <p:nvSpPr>
          <p:cNvPr id="5" name="Content Placeholder 2">
            <a:extLst>
              <a:ext uri="{FF2B5EF4-FFF2-40B4-BE49-F238E27FC236}">
                <a16:creationId xmlns:a16="http://schemas.microsoft.com/office/drawing/2014/main" id="{59E3A915-A515-49C2-97A1-6DA697669C0A}"/>
              </a:ext>
            </a:extLst>
          </p:cNvPr>
          <p:cNvSpPr txBox="1">
            <a:spLocks/>
          </p:cNvSpPr>
          <p:nvPr/>
        </p:nvSpPr>
        <p:spPr>
          <a:xfrm>
            <a:off x="547637" y="316468"/>
            <a:ext cx="11232858" cy="277256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400" dirty="0">
                <a:solidFill>
                  <a:schemeClr val="tx1"/>
                </a:solidFill>
              </a:rPr>
              <a:t>Ephesians 5:33</a:t>
            </a:r>
          </a:p>
          <a:p>
            <a:pPr marL="0" indent="0">
              <a:buNone/>
            </a:pPr>
            <a:r>
              <a:rPr lang="en-US" sz="2400" dirty="0">
                <a:solidFill>
                  <a:schemeClr val="tx1"/>
                </a:solidFill>
              </a:rPr>
              <a:t> </a:t>
            </a:r>
            <a:r>
              <a:rPr lang="en-US" sz="2400" b="1" baseline="30000" dirty="0">
                <a:solidFill>
                  <a:schemeClr val="tx1"/>
                </a:solidFill>
              </a:rPr>
              <a:t>33 </a:t>
            </a:r>
            <a:r>
              <a:rPr lang="en-US" sz="2400" dirty="0">
                <a:solidFill>
                  <a:schemeClr val="tx1"/>
                </a:solidFill>
              </a:rPr>
              <a:t>However, each one of you also must love his wife as he loves himself, and the wife must respect her husband.</a:t>
            </a:r>
          </a:p>
        </p:txBody>
      </p:sp>
      <p:sp>
        <p:nvSpPr>
          <p:cNvPr id="6" name="Content Placeholder 2">
            <a:extLst>
              <a:ext uri="{FF2B5EF4-FFF2-40B4-BE49-F238E27FC236}">
                <a16:creationId xmlns:a16="http://schemas.microsoft.com/office/drawing/2014/main" id="{0BBB9C4D-2D36-4B97-BD34-91E502C53565}"/>
              </a:ext>
            </a:extLst>
          </p:cNvPr>
          <p:cNvSpPr txBox="1">
            <a:spLocks/>
          </p:cNvSpPr>
          <p:nvPr/>
        </p:nvSpPr>
        <p:spPr>
          <a:xfrm>
            <a:off x="547637" y="3323516"/>
            <a:ext cx="11232858" cy="277256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lvl="0" indent="0">
              <a:buNone/>
            </a:pPr>
            <a:r>
              <a:rPr lang="en-US" sz="2400" dirty="0">
                <a:solidFill>
                  <a:schemeClr val="tx1"/>
                </a:solidFill>
              </a:rPr>
              <a:t>Love and Repect – </a:t>
            </a:r>
          </a:p>
          <a:p>
            <a:pPr lvl="1">
              <a:buFont typeface="Arial" panose="020B0604020202020204" pitchFamily="34" charset="0"/>
              <a:buChar char="•"/>
            </a:pPr>
            <a:r>
              <a:rPr lang="en-US" sz="2400" dirty="0">
                <a:solidFill>
                  <a:schemeClr val="tx1"/>
                </a:solidFill>
              </a:rPr>
              <a:t>Both husbands and wives want both love AND respect</a:t>
            </a:r>
          </a:p>
          <a:p>
            <a:pPr lvl="1">
              <a:buFont typeface="Arial" panose="020B0604020202020204" pitchFamily="34" charset="0"/>
              <a:buChar char="•"/>
            </a:pPr>
            <a:r>
              <a:rPr lang="en-US" sz="2400" dirty="0">
                <a:solidFill>
                  <a:schemeClr val="tx1"/>
                </a:solidFill>
              </a:rPr>
              <a:t>Wives want to know they are loved</a:t>
            </a:r>
          </a:p>
          <a:p>
            <a:pPr lvl="1">
              <a:buFont typeface="Arial" panose="020B0604020202020204" pitchFamily="34" charset="0"/>
              <a:buChar char="•"/>
            </a:pPr>
            <a:r>
              <a:rPr lang="en-US" sz="2400" dirty="0">
                <a:solidFill>
                  <a:schemeClr val="tx1"/>
                </a:solidFill>
              </a:rPr>
              <a:t>Husbands want to know they are respected.</a:t>
            </a:r>
          </a:p>
        </p:txBody>
      </p:sp>
    </p:spTree>
    <p:extLst>
      <p:ext uri="{BB962C8B-B14F-4D97-AF65-F5344CB8AC3E}">
        <p14:creationId xmlns:p14="http://schemas.microsoft.com/office/powerpoint/2010/main" val="58503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396E5B-8FF2-4587-92A7-240F061A0272}"/>
              </a:ext>
            </a:extLst>
          </p:cNvPr>
          <p:cNvSpPr>
            <a:spLocks noGrp="1"/>
          </p:cNvSpPr>
          <p:nvPr>
            <p:ph idx="1"/>
          </p:nvPr>
        </p:nvSpPr>
        <p:spPr>
          <a:xfrm>
            <a:off x="442761" y="0"/>
            <a:ext cx="11511815" cy="6747309"/>
          </a:xfrm>
        </p:spPr>
        <p:txBody>
          <a:bodyPr>
            <a:normAutofit/>
          </a:bodyPr>
          <a:lstStyle/>
          <a:p>
            <a:pPr marL="0" lvl="0" indent="0">
              <a:buNone/>
            </a:pPr>
            <a:r>
              <a:rPr lang="en-US" sz="2200" dirty="0">
                <a:solidFill>
                  <a:schemeClr val="tx1"/>
                </a:solidFill>
              </a:rPr>
              <a:t>Marriage out of Balance</a:t>
            </a:r>
          </a:p>
          <a:p>
            <a:pPr marL="457200" lvl="1" indent="0">
              <a:buNone/>
            </a:pPr>
            <a:r>
              <a:rPr lang="en-US" sz="2200" dirty="0">
                <a:solidFill>
                  <a:schemeClr val="tx1"/>
                </a:solidFill>
              </a:rPr>
              <a:t>What if my marriage is hopeless and difficult?  I want to give up.</a:t>
            </a:r>
          </a:p>
          <a:p>
            <a:pPr marL="457200" lvl="1" indent="0">
              <a:buNone/>
            </a:pPr>
            <a:r>
              <a:rPr lang="en-US" sz="2200" dirty="0">
                <a:solidFill>
                  <a:schemeClr val="tx1"/>
                </a:solidFill>
              </a:rPr>
              <a:t> Things to consider:</a:t>
            </a:r>
          </a:p>
          <a:p>
            <a:pPr lvl="2">
              <a:buFont typeface="Wingdings" panose="05000000000000000000" pitchFamily="2" charset="2"/>
              <a:buChar char="§"/>
            </a:pPr>
            <a:r>
              <a:rPr lang="en-US" sz="2200" dirty="0">
                <a:solidFill>
                  <a:schemeClr val="tx1"/>
                </a:solidFill>
              </a:rPr>
              <a:t>Marriage inherently is difficult.  Two different people merging their lives together.</a:t>
            </a:r>
          </a:p>
          <a:p>
            <a:pPr lvl="2">
              <a:buFont typeface="Wingdings" panose="05000000000000000000" pitchFamily="2" charset="2"/>
              <a:buChar char="§"/>
            </a:pPr>
            <a:r>
              <a:rPr lang="en-US" sz="2200" dirty="0">
                <a:solidFill>
                  <a:schemeClr val="tx1"/>
                </a:solidFill>
              </a:rPr>
              <a:t>Thriving Despite – “I’ve got one life to live, and I will live it as well as I can no matter the difficulties that come. </a:t>
            </a:r>
          </a:p>
          <a:p>
            <a:pPr marL="1257300" lvl="3" indent="0">
              <a:buNone/>
            </a:pPr>
            <a:r>
              <a:rPr lang="en-US" b="1" dirty="0">
                <a:solidFill>
                  <a:schemeClr val="tx1"/>
                </a:solidFill>
              </a:rPr>
              <a:t>(“Thriving Despite a Difficult Marriage” by Michael Misja and Chuck Misja)</a:t>
            </a:r>
          </a:p>
          <a:p>
            <a:pPr lvl="3">
              <a:buFont typeface="Wingdings" panose="05000000000000000000" pitchFamily="2" charset="2"/>
              <a:buChar char="q"/>
            </a:pPr>
            <a:r>
              <a:rPr lang="en-US" sz="2000" dirty="0">
                <a:solidFill>
                  <a:schemeClr val="tx1"/>
                </a:solidFill>
              </a:rPr>
              <a:t>Hope, you have to hold out hope that your marriage can heal. No  hope leads to darkness, bitterness, unforgiveness and a life of miserable existence.</a:t>
            </a:r>
          </a:p>
          <a:p>
            <a:pPr lvl="3">
              <a:buFont typeface="Wingdings" panose="05000000000000000000" pitchFamily="2" charset="2"/>
              <a:buChar char="q"/>
            </a:pPr>
            <a:r>
              <a:rPr lang="en-US" sz="2200" dirty="0">
                <a:solidFill>
                  <a:schemeClr val="tx1"/>
                </a:solidFill>
              </a:rPr>
              <a:t>It’s not about your self-fulfillment, and forgetting about your spouse.  “I’m going to live my life and fulfill myself, and you go live yours.” No, that’s selfishness. </a:t>
            </a:r>
          </a:p>
        </p:txBody>
      </p:sp>
    </p:spTree>
    <p:extLst>
      <p:ext uri="{BB962C8B-B14F-4D97-AF65-F5344CB8AC3E}">
        <p14:creationId xmlns:p14="http://schemas.microsoft.com/office/powerpoint/2010/main" val="242692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C66736-9AF1-4F19-84F8-B365B27421A9}"/>
              </a:ext>
            </a:extLst>
          </p:cNvPr>
          <p:cNvSpPr>
            <a:spLocks noGrp="1"/>
          </p:cNvSpPr>
          <p:nvPr>
            <p:ph idx="1"/>
          </p:nvPr>
        </p:nvSpPr>
        <p:spPr>
          <a:xfrm>
            <a:off x="684211" y="685801"/>
            <a:ext cx="8619179" cy="5438162"/>
          </a:xfrm>
        </p:spPr>
        <p:txBody>
          <a:bodyPr anchor="t">
            <a:normAutofit/>
          </a:bodyPr>
          <a:lstStyle/>
          <a:p>
            <a:pPr marL="0" indent="0">
              <a:buNone/>
            </a:pPr>
            <a:r>
              <a:rPr lang="en-US" sz="3600" dirty="0">
                <a:solidFill>
                  <a:schemeClr val="tx1"/>
                </a:solidFill>
              </a:rPr>
              <a:t>Family is a ever-changing dynamic that requires constant change and adjustment from each member.</a:t>
            </a:r>
          </a:p>
          <a:p>
            <a:pPr>
              <a:buFont typeface="Arial" panose="020B0604020202020204" pitchFamily="34" charset="0"/>
              <a:buChar char="•"/>
            </a:pPr>
            <a:r>
              <a:rPr lang="en-US" sz="3600" dirty="0">
                <a:solidFill>
                  <a:schemeClr val="tx1"/>
                </a:solidFill>
              </a:rPr>
              <a:t>Marriage</a:t>
            </a:r>
          </a:p>
          <a:p>
            <a:pPr>
              <a:buFont typeface="Arial" panose="020B0604020202020204" pitchFamily="34" charset="0"/>
              <a:buChar char="•"/>
            </a:pPr>
            <a:r>
              <a:rPr lang="en-US" sz="3600" dirty="0">
                <a:solidFill>
                  <a:schemeClr val="tx1"/>
                </a:solidFill>
              </a:rPr>
              <a:t>Family with kids</a:t>
            </a:r>
          </a:p>
          <a:p>
            <a:pPr>
              <a:buFont typeface="Arial" panose="020B0604020202020204" pitchFamily="34" charset="0"/>
              <a:buChar char="•"/>
            </a:pPr>
            <a:r>
              <a:rPr lang="en-US" sz="3600" dirty="0">
                <a:solidFill>
                  <a:schemeClr val="tx1"/>
                </a:solidFill>
              </a:rPr>
              <a:t>Family with teenagers</a:t>
            </a:r>
          </a:p>
          <a:p>
            <a:pPr>
              <a:buFont typeface="Arial" panose="020B0604020202020204" pitchFamily="34" charset="0"/>
              <a:buChar char="•"/>
            </a:pPr>
            <a:r>
              <a:rPr lang="en-US" sz="3600" dirty="0">
                <a:solidFill>
                  <a:schemeClr val="tx1"/>
                </a:solidFill>
              </a:rPr>
              <a:t>Empty Nest</a:t>
            </a:r>
          </a:p>
          <a:p>
            <a:pPr>
              <a:buFont typeface="Arial" panose="020B0604020202020204" pitchFamily="34" charset="0"/>
              <a:buChar char="•"/>
            </a:pPr>
            <a:r>
              <a:rPr lang="en-US" sz="3600" dirty="0">
                <a:solidFill>
                  <a:schemeClr val="tx1"/>
                </a:solidFill>
              </a:rPr>
              <a:t>In-laws</a:t>
            </a:r>
          </a:p>
        </p:txBody>
      </p:sp>
    </p:spTree>
    <p:extLst>
      <p:ext uri="{BB962C8B-B14F-4D97-AF65-F5344CB8AC3E}">
        <p14:creationId xmlns:p14="http://schemas.microsoft.com/office/powerpoint/2010/main" val="287524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1D921-231B-4330-B013-5FCBC984ED2B}"/>
              </a:ext>
            </a:extLst>
          </p:cNvPr>
          <p:cNvSpPr>
            <a:spLocks noGrp="1"/>
          </p:cNvSpPr>
          <p:nvPr>
            <p:ph idx="1"/>
          </p:nvPr>
        </p:nvSpPr>
        <p:spPr>
          <a:xfrm>
            <a:off x="684212" y="685800"/>
            <a:ext cx="11231864" cy="6013383"/>
          </a:xfrm>
        </p:spPr>
        <p:txBody>
          <a:bodyPr anchor="t">
            <a:normAutofit/>
          </a:bodyPr>
          <a:lstStyle/>
          <a:p>
            <a:pPr marL="571500" indent="-457200">
              <a:buFont typeface="Wingdings" panose="05000000000000000000" pitchFamily="2" charset="2"/>
              <a:buChar char="q"/>
            </a:pPr>
            <a:r>
              <a:rPr lang="en-US" dirty="0">
                <a:solidFill>
                  <a:schemeClr val="tx1"/>
                </a:solidFill>
              </a:rPr>
              <a:t>It’s about developing Wisdom – a change of heart and thinking.</a:t>
            </a:r>
          </a:p>
          <a:p>
            <a:pPr marL="1028700" lvl="1" indent="-457200">
              <a:buFont typeface="Wingdings" panose="05000000000000000000" pitchFamily="2" charset="2"/>
              <a:buChar char="ü"/>
            </a:pPr>
            <a:r>
              <a:rPr lang="en-US" sz="2000" dirty="0">
                <a:solidFill>
                  <a:schemeClr val="tx1"/>
                </a:solidFill>
              </a:rPr>
              <a:t>Marriage means partnering with God. </a:t>
            </a:r>
          </a:p>
          <a:p>
            <a:pPr marL="1028700" lvl="1" indent="-457200">
              <a:buFont typeface="Wingdings" panose="05000000000000000000" pitchFamily="2" charset="2"/>
              <a:buChar char="ü"/>
            </a:pPr>
            <a:r>
              <a:rPr lang="en-US" sz="2000" dirty="0">
                <a:solidFill>
                  <a:schemeClr val="tx1"/>
                </a:solidFill>
              </a:rPr>
              <a:t>Marriage is bigger than your own needs and satisfaction.  </a:t>
            </a:r>
          </a:p>
          <a:p>
            <a:pPr marL="1028700" lvl="1" indent="-457200">
              <a:buFont typeface="Wingdings" panose="05000000000000000000" pitchFamily="2" charset="2"/>
              <a:buChar char="ü"/>
            </a:pPr>
            <a:r>
              <a:rPr lang="en-US" sz="2000" dirty="0">
                <a:solidFill>
                  <a:schemeClr val="tx1"/>
                </a:solidFill>
              </a:rPr>
              <a:t>Marriage requires honesty – being truthful about yourself, your spouse, your marriage, your weakness, your spouse’s weakness.</a:t>
            </a:r>
          </a:p>
          <a:p>
            <a:pPr marL="1028700" lvl="1" indent="-457200">
              <a:buFont typeface="Wingdings" panose="05000000000000000000" pitchFamily="2" charset="2"/>
              <a:buChar char="ü"/>
            </a:pPr>
            <a:r>
              <a:rPr lang="en-US" sz="2000" dirty="0">
                <a:solidFill>
                  <a:schemeClr val="tx1"/>
                </a:solidFill>
              </a:rPr>
              <a:t>Realize that the real battle ground is your heart, not your marriage. </a:t>
            </a:r>
          </a:p>
          <a:p>
            <a:pPr marL="1028700" lvl="1" indent="-457200">
              <a:buFont typeface="Wingdings" panose="05000000000000000000" pitchFamily="2" charset="2"/>
              <a:buChar char="ü"/>
            </a:pPr>
            <a:endParaRPr lang="en-US" sz="2000" dirty="0"/>
          </a:p>
          <a:p>
            <a:pPr marL="571500" lvl="1" indent="0">
              <a:buNone/>
            </a:pPr>
            <a:endParaRPr lang="en-US" sz="2000" dirty="0"/>
          </a:p>
          <a:p>
            <a:pPr marL="571500" lvl="1" indent="0">
              <a:buNone/>
            </a:pPr>
            <a:r>
              <a:rPr lang="en-US" sz="2800" dirty="0">
                <a:solidFill>
                  <a:schemeClr val="tx1"/>
                </a:solidFill>
              </a:rPr>
              <a:t>Perhaps by accepting what you can’t change, and grieving the loss, you may become free to focus on the future and on what is possible.</a:t>
            </a:r>
          </a:p>
          <a:p>
            <a:pPr marL="571500" lvl="1" indent="0">
              <a:buNone/>
            </a:pPr>
            <a:endParaRPr lang="en-US" sz="2000" dirty="0"/>
          </a:p>
        </p:txBody>
      </p:sp>
    </p:spTree>
    <p:extLst>
      <p:ext uri="{BB962C8B-B14F-4D97-AF65-F5344CB8AC3E}">
        <p14:creationId xmlns:p14="http://schemas.microsoft.com/office/powerpoint/2010/main" val="337283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2E819-2535-42B2-A7AA-FDC80EA56B53}"/>
              </a:ext>
            </a:extLst>
          </p:cNvPr>
          <p:cNvSpPr>
            <a:spLocks noGrp="1"/>
          </p:cNvSpPr>
          <p:nvPr>
            <p:ph idx="1"/>
          </p:nvPr>
        </p:nvSpPr>
        <p:spPr>
          <a:xfrm>
            <a:off x="684212" y="243282"/>
            <a:ext cx="11163838" cy="3185718"/>
          </a:xfrm>
        </p:spPr>
        <p:txBody>
          <a:bodyPr anchor="t">
            <a:normAutofit/>
          </a:bodyPr>
          <a:lstStyle/>
          <a:p>
            <a:pPr marL="0" indent="0">
              <a:buNone/>
            </a:pPr>
            <a:r>
              <a:rPr lang="en-US" sz="2400" dirty="0">
                <a:solidFill>
                  <a:schemeClr val="tx1"/>
                </a:solidFill>
              </a:rPr>
              <a:t>Colossians 3:20 New International Version (NIV)</a:t>
            </a:r>
          </a:p>
          <a:p>
            <a:pPr marL="0" indent="0">
              <a:buNone/>
            </a:pPr>
            <a:r>
              <a:rPr lang="en-US" sz="2400" b="1" baseline="30000" dirty="0">
                <a:solidFill>
                  <a:schemeClr val="tx1"/>
                </a:solidFill>
              </a:rPr>
              <a:t>20 </a:t>
            </a:r>
            <a:r>
              <a:rPr lang="en-US" sz="2400" dirty="0">
                <a:solidFill>
                  <a:schemeClr val="tx1"/>
                </a:solidFill>
              </a:rPr>
              <a:t>Children, obey your parents in everything, for this pleases the Lord.</a:t>
            </a:r>
          </a:p>
          <a:p>
            <a:pPr marL="0" indent="0">
              <a:buNone/>
            </a:pPr>
            <a:r>
              <a:rPr lang="en-US" sz="2400" dirty="0">
                <a:solidFill>
                  <a:schemeClr val="tx1"/>
                </a:solidFill>
              </a:rPr>
              <a:t>Ephesians 6:1 </a:t>
            </a:r>
          </a:p>
          <a:p>
            <a:pPr marL="0" indent="0">
              <a:buNone/>
            </a:pPr>
            <a:r>
              <a:rPr lang="en-US" sz="2400" dirty="0">
                <a:solidFill>
                  <a:schemeClr val="tx1"/>
                </a:solidFill>
              </a:rPr>
              <a:t>Children, obey your parents in the Lord, for this is right.</a:t>
            </a:r>
          </a:p>
        </p:txBody>
      </p:sp>
      <p:sp>
        <p:nvSpPr>
          <p:cNvPr id="4" name="Content Placeholder 2">
            <a:extLst>
              <a:ext uri="{FF2B5EF4-FFF2-40B4-BE49-F238E27FC236}">
                <a16:creationId xmlns:a16="http://schemas.microsoft.com/office/drawing/2014/main" id="{20E9D33F-8CDA-4338-9FFA-317EBE022C9A}"/>
              </a:ext>
            </a:extLst>
          </p:cNvPr>
          <p:cNvSpPr txBox="1">
            <a:spLocks/>
          </p:cNvSpPr>
          <p:nvPr/>
        </p:nvSpPr>
        <p:spPr>
          <a:xfrm>
            <a:off x="684212" y="2443978"/>
            <a:ext cx="11163838" cy="337656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ja-JP" altLang="en-US" sz="2400" dirty="0">
                <a:solidFill>
                  <a:schemeClr val="tx1"/>
                </a:solidFill>
              </a:rPr>
              <a:t>歌 羅 西 書 </a:t>
            </a:r>
            <a:r>
              <a:rPr lang="en-US" altLang="ja-JP" sz="2400" dirty="0">
                <a:solidFill>
                  <a:schemeClr val="tx1"/>
                </a:solidFill>
              </a:rPr>
              <a:t>3:20 </a:t>
            </a:r>
            <a:r>
              <a:rPr lang="en-US" sz="2400" dirty="0">
                <a:solidFill>
                  <a:schemeClr val="tx1"/>
                </a:solidFill>
              </a:rPr>
              <a:t> (CUVS)</a:t>
            </a:r>
          </a:p>
          <a:p>
            <a:pPr marL="0" indent="0">
              <a:buFont typeface="Wingdings 3" panose="05040102010807070707" pitchFamily="18" charset="2"/>
              <a:buNone/>
            </a:pPr>
            <a:r>
              <a:rPr lang="en-US" altLang="ja-JP" sz="2400" b="1" baseline="30000" dirty="0">
                <a:solidFill>
                  <a:schemeClr val="tx1"/>
                </a:solidFill>
              </a:rPr>
              <a:t>20 </a:t>
            </a:r>
            <a:r>
              <a:rPr lang="ja-JP" altLang="en-US" sz="2400" dirty="0">
                <a:solidFill>
                  <a:schemeClr val="tx1"/>
                </a:solidFill>
              </a:rPr>
              <a:t>你 们 作 儿 女 的 ， 要 凡 事 听 从 父 母 ， 因 为 这 是 主 所 喜 悦 的 。</a:t>
            </a:r>
            <a:endParaRPr lang="en-US" altLang="ja-JP" sz="2400" dirty="0">
              <a:solidFill>
                <a:schemeClr val="tx1"/>
              </a:solidFill>
            </a:endParaRPr>
          </a:p>
          <a:p>
            <a:pPr marL="0" indent="0">
              <a:buNone/>
            </a:pPr>
            <a:r>
              <a:rPr lang="zh-CN" altLang="en-US" sz="2400" dirty="0">
                <a:solidFill>
                  <a:schemeClr val="tx1"/>
                </a:solidFill>
              </a:rPr>
              <a:t>以 弗 所 書 </a:t>
            </a:r>
            <a:r>
              <a:rPr lang="en-US" altLang="zh-CN" sz="2400" dirty="0">
                <a:solidFill>
                  <a:schemeClr val="tx1"/>
                </a:solidFill>
              </a:rPr>
              <a:t>6:1  (CUVS)</a:t>
            </a:r>
          </a:p>
          <a:p>
            <a:pPr marL="0" indent="0">
              <a:buNone/>
            </a:pPr>
            <a:r>
              <a:rPr lang="zh-CN" altLang="en-US" sz="2400" dirty="0">
                <a:solidFill>
                  <a:schemeClr val="tx1"/>
                </a:solidFill>
              </a:rPr>
              <a:t>你 们 作 儿 女 的 ， 要 在 主 里 听 从 父 母 ， 这 是 理 所 当 然 的 。</a:t>
            </a:r>
          </a:p>
          <a:p>
            <a:pPr marL="0" indent="0">
              <a:buFont typeface="Wingdings 3" panose="05040102010807070707" pitchFamily="18" charset="2"/>
              <a:buNone/>
            </a:pPr>
            <a:endParaRPr lang="ja-JP" altLang="en-US" sz="2400" dirty="0"/>
          </a:p>
          <a:p>
            <a:endParaRPr lang="en-US" dirty="0"/>
          </a:p>
        </p:txBody>
      </p:sp>
    </p:spTree>
    <p:extLst>
      <p:ext uri="{BB962C8B-B14F-4D97-AF65-F5344CB8AC3E}">
        <p14:creationId xmlns:p14="http://schemas.microsoft.com/office/powerpoint/2010/main" val="3434643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2E819-2535-42B2-A7AA-FDC80EA56B53}"/>
              </a:ext>
            </a:extLst>
          </p:cNvPr>
          <p:cNvSpPr>
            <a:spLocks noGrp="1"/>
          </p:cNvSpPr>
          <p:nvPr>
            <p:ph idx="1"/>
          </p:nvPr>
        </p:nvSpPr>
        <p:spPr>
          <a:xfrm>
            <a:off x="684212" y="243282"/>
            <a:ext cx="11163838" cy="3185718"/>
          </a:xfrm>
        </p:spPr>
        <p:txBody>
          <a:bodyPr anchor="t">
            <a:normAutofit/>
          </a:bodyPr>
          <a:lstStyle/>
          <a:p>
            <a:pPr marL="0" indent="0">
              <a:buNone/>
            </a:pPr>
            <a:r>
              <a:rPr lang="en-US" sz="2400" dirty="0">
                <a:solidFill>
                  <a:schemeClr val="tx1"/>
                </a:solidFill>
              </a:rPr>
              <a:t>Colossians 3:20 New International Version (NIV)</a:t>
            </a:r>
          </a:p>
          <a:p>
            <a:pPr marL="0" indent="0">
              <a:buNone/>
            </a:pPr>
            <a:r>
              <a:rPr lang="en-US" sz="2400" b="1" baseline="30000" dirty="0">
                <a:solidFill>
                  <a:schemeClr val="tx1"/>
                </a:solidFill>
              </a:rPr>
              <a:t>20 </a:t>
            </a:r>
            <a:r>
              <a:rPr lang="en-US" sz="2400" dirty="0">
                <a:solidFill>
                  <a:schemeClr val="tx1"/>
                </a:solidFill>
              </a:rPr>
              <a:t>Children, obey your parents in everything, for this pleases the Lord.</a:t>
            </a:r>
          </a:p>
          <a:p>
            <a:pPr marL="0" indent="0">
              <a:buNone/>
            </a:pPr>
            <a:r>
              <a:rPr lang="en-US" sz="2400" dirty="0">
                <a:solidFill>
                  <a:schemeClr val="tx1"/>
                </a:solidFill>
              </a:rPr>
              <a:t>Ephesians 6:1-3</a:t>
            </a:r>
          </a:p>
          <a:p>
            <a:pPr marL="0" indent="0">
              <a:buNone/>
            </a:pPr>
            <a:r>
              <a:rPr lang="en-US" sz="2400" dirty="0">
                <a:solidFill>
                  <a:schemeClr val="tx1"/>
                </a:solidFill>
              </a:rPr>
              <a:t>Children, obey your parents in the Lord, for this is right. </a:t>
            </a:r>
            <a:r>
              <a:rPr lang="en-US" sz="2400" b="1" baseline="30000" dirty="0">
                <a:solidFill>
                  <a:schemeClr val="tx1"/>
                </a:solidFill>
              </a:rPr>
              <a:t>2 </a:t>
            </a:r>
            <a:r>
              <a:rPr lang="en-US" sz="2400" dirty="0">
                <a:solidFill>
                  <a:schemeClr val="tx1"/>
                </a:solidFill>
              </a:rPr>
              <a:t>“Honor your father and mother”—which is the first commandment with a promise—</a:t>
            </a:r>
            <a:r>
              <a:rPr lang="en-US" sz="2400" b="1" baseline="30000" dirty="0">
                <a:solidFill>
                  <a:schemeClr val="tx1"/>
                </a:solidFill>
              </a:rPr>
              <a:t>3 </a:t>
            </a:r>
            <a:r>
              <a:rPr lang="en-US" sz="2400" dirty="0">
                <a:solidFill>
                  <a:schemeClr val="tx1"/>
                </a:solidFill>
              </a:rPr>
              <a:t>“so that it may go well with you and that you may enjoy long life on the earth.”</a:t>
            </a:r>
            <a:r>
              <a:rPr lang="en-US" sz="2400" baseline="30000" dirty="0">
                <a:solidFill>
                  <a:schemeClr val="tx1"/>
                </a:solidFill>
              </a:rPr>
              <a:t>[</a:t>
            </a:r>
            <a:r>
              <a:rPr lang="en-US" sz="2400" baseline="30000" dirty="0">
                <a:solidFill>
                  <a:schemeClr val="tx1"/>
                </a:solidFill>
                <a:hlinkClick r:id="rId2" tooltip="See footnote c">
                  <a:extLst>
                    <a:ext uri="{A12FA001-AC4F-418D-AE19-62706E023703}">
                      <ahyp:hlinkClr xmlns:ahyp="http://schemas.microsoft.com/office/drawing/2018/hyperlinkcolor" val="tx"/>
                    </a:ext>
                  </a:extLst>
                </a:hlinkClick>
              </a:rPr>
              <a:t>c</a:t>
            </a:r>
            <a:r>
              <a:rPr lang="en-US" sz="2400" baseline="30000" dirty="0">
                <a:solidFill>
                  <a:schemeClr val="tx1"/>
                </a:solidFill>
              </a:rPr>
              <a:t>]</a:t>
            </a:r>
            <a:endParaRPr lang="en-US" sz="2400" dirty="0">
              <a:solidFill>
                <a:schemeClr val="tx1"/>
              </a:solidFill>
            </a:endParaRPr>
          </a:p>
          <a:p>
            <a:pPr marL="0" indent="0">
              <a:buNone/>
            </a:pPr>
            <a:endParaRPr lang="en-US" sz="2400" dirty="0"/>
          </a:p>
        </p:txBody>
      </p:sp>
      <p:sp>
        <p:nvSpPr>
          <p:cNvPr id="5" name="Content Placeholder 2">
            <a:extLst>
              <a:ext uri="{FF2B5EF4-FFF2-40B4-BE49-F238E27FC236}">
                <a16:creationId xmlns:a16="http://schemas.microsoft.com/office/drawing/2014/main" id="{C33DD13A-BADE-482D-9AA1-B6AB6699DE6D}"/>
              </a:ext>
            </a:extLst>
          </p:cNvPr>
          <p:cNvSpPr txBox="1">
            <a:spLocks/>
          </p:cNvSpPr>
          <p:nvPr/>
        </p:nvSpPr>
        <p:spPr>
          <a:xfrm>
            <a:off x="684212" y="3026900"/>
            <a:ext cx="11029733" cy="3587818"/>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en-US" sz="3200" dirty="0">
                <a:solidFill>
                  <a:schemeClr val="tx1"/>
                </a:solidFill>
              </a:rPr>
              <a:t>Children </a:t>
            </a:r>
          </a:p>
          <a:p>
            <a:pPr>
              <a:buFont typeface="Arial" panose="020B0604020202020204" pitchFamily="34" charset="0"/>
              <a:buChar char="•"/>
            </a:pPr>
            <a:r>
              <a:rPr lang="en-US" dirty="0">
                <a:solidFill>
                  <a:schemeClr val="tx1"/>
                </a:solidFill>
              </a:rPr>
              <a:t>Obey your parents in everything</a:t>
            </a:r>
          </a:p>
          <a:p>
            <a:pPr lvl="1">
              <a:buFont typeface="Arial" panose="020B0604020202020204" pitchFamily="34" charset="0"/>
              <a:buChar char="•"/>
            </a:pPr>
            <a:r>
              <a:rPr lang="en-US" dirty="0">
                <a:solidFill>
                  <a:schemeClr val="tx1"/>
                </a:solidFill>
              </a:rPr>
              <a:t>In everything?  YES, well, not everything . . . </a:t>
            </a:r>
          </a:p>
          <a:p>
            <a:pPr lvl="1">
              <a:buFont typeface="Arial" panose="020B0604020202020204" pitchFamily="34" charset="0"/>
              <a:buChar char="•"/>
            </a:pPr>
            <a:r>
              <a:rPr lang="en-US" dirty="0">
                <a:solidFill>
                  <a:schemeClr val="tx1"/>
                </a:solidFill>
              </a:rPr>
              <a:t>Operating words “Pleases the Lord”, “in the Lord” – Same application as the wife.</a:t>
            </a:r>
          </a:p>
          <a:p>
            <a:pPr marL="1314450" lvl="2">
              <a:buFont typeface="Arial" panose="020B0604020202020204" pitchFamily="34" charset="0"/>
              <a:buChar char="•"/>
            </a:pPr>
            <a:r>
              <a:rPr lang="en-US" dirty="0">
                <a:solidFill>
                  <a:schemeClr val="tx1"/>
                </a:solidFill>
              </a:rPr>
              <a:t>Not criminal or morally wrong.</a:t>
            </a:r>
          </a:p>
          <a:p>
            <a:pPr marL="1314450" lvl="2">
              <a:buFont typeface="Arial" panose="020B0604020202020204" pitchFamily="34" charset="0"/>
              <a:buChar char="•"/>
            </a:pPr>
            <a:r>
              <a:rPr lang="en-US" dirty="0">
                <a:solidFill>
                  <a:schemeClr val="tx1"/>
                </a:solidFill>
              </a:rPr>
              <a:t>Christ is your Lord.  Obey God rather than men.</a:t>
            </a:r>
          </a:p>
          <a:p>
            <a:pPr>
              <a:buFont typeface="Arial" panose="020B0604020202020204" pitchFamily="34" charset="0"/>
              <a:buChar char="•"/>
            </a:pPr>
            <a:r>
              <a:rPr lang="en-US" dirty="0">
                <a:solidFill>
                  <a:schemeClr val="tx1"/>
                </a:solidFill>
              </a:rPr>
              <a:t>Honor your father and your mother</a:t>
            </a:r>
          </a:p>
          <a:p>
            <a:pPr>
              <a:buFont typeface="Arial" panose="020B0604020202020204" pitchFamily="34" charset="0"/>
              <a:buChar char="•"/>
            </a:pPr>
            <a:r>
              <a:rPr lang="en-US" dirty="0">
                <a:solidFill>
                  <a:schemeClr val="tx1"/>
                </a:solidFill>
              </a:rPr>
              <a:t>There a promise: It may go well with you and you may enjoy long life.</a:t>
            </a:r>
          </a:p>
          <a:p>
            <a:endParaRPr lang="en-US" dirty="0"/>
          </a:p>
        </p:txBody>
      </p:sp>
    </p:spTree>
    <p:extLst>
      <p:ext uri="{BB962C8B-B14F-4D97-AF65-F5344CB8AC3E}">
        <p14:creationId xmlns:p14="http://schemas.microsoft.com/office/powerpoint/2010/main" val="4176164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2E819-2535-42B2-A7AA-FDC80EA56B53}"/>
              </a:ext>
            </a:extLst>
          </p:cNvPr>
          <p:cNvSpPr>
            <a:spLocks noGrp="1"/>
          </p:cNvSpPr>
          <p:nvPr>
            <p:ph idx="1"/>
          </p:nvPr>
        </p:nvSpPr>
        <p:spPr>
          <a:xfrm>
            <a:off x="684212" y="243282"/>
            <a:ext cx="11163838" cy="3185718"/>
          </a:xfrm>
        </p:spPr>
        <p:txBody>
          <a:bodyPr>
            <a:normAutofit/>
          </a:bodyPr>
          <a:lstStyle/>
          <a:p>
            <a:pPr marL="0" indent="0">
              <a:buNone/>
            </a:pPr>
            <a:r>
              <a:rPr lang="en-US" sz="2400" dirty="0">
                <a:solidFill>
                  <a:schemeClr val="tx1"/>
                </a:solidFill>
              </a:rPr>
              <a:t>Colossians 3:21 New International Version (NIV)</a:t>
            </a:r>
          </a:p>
          <a:p>
            <a:pPr marL="0" indent="0">
              <a:buNone/>
            </a:pPr>
            <a:r>
              <a:rPr lang="en-US" sz="2400" b="1" baseline="30000" dirty="0">
                <a:solidFill>
                  <a:schemeClr val="tx1"/>
                </a:solidFill>
              </a:rPr>
              <a:t>21 </a:t>
            </a:r>
            <a:r>
              <a:rPr lang="en-US" sz="2400" dirty="0">
                <a:solidFill>
                  <a:schemeClr val="tx1"/>
                </a:solidFill>
              </a:rPr>
              <a:t>Fathers,</a:t>
            </a:r>
            <a:r>
              <a:rPr lang="en-US" sz="2400" baseline="30000" dirty="0">
                <a:solidFill>
                  <a:schemeClr val="tx1"/>
                </a:solidFill>
              </a:rPr>
              <a:t>[</a:t>
            </a:r>
            <a:r>
              <a:rPr lang="en-US" sz="2400" baseline="30000" dirty="0">
                <a:solidFill>
                  <a:schemeClr val="tx1"/>
                </a:solidFill>
                <a:hlinkClick r:id="rId2" tooltip="See footnote a">
                  <a:extLst>
                    <a:ext uri="{A12FA001-AC4F-418D-AE19-62706E023703}">
                      <ahyp:hlinkClr xmlns:ahyp="http://schemas.microsoft.com/office/drawing/2018/hyperlinkcolor" val="tx"/>
                    </a:ext>
                  </a:extLst>
                </a:hlinkClick>
              </a:rPr>
              <a:t>a</a:t>
            </a:r>
            <a:r>
              <a:rPr lang="en-US" sz="2400" baseline="30000" dirty="0">
                <a:solidFill>
                  <a:schemeClr val="tx1"/>
                </a:solidFill>
              </a:rPr>
              <a:t>]</a:t>
            </a:r>
            <a:r>
              <a:rPr lang="en-US" sz="2400" dirty="0">
                <a:solidFill>
                  <a:schemeClr val="tx1"/>
                </a:solidFill>
              </a:rPr>
              <a:t> do not embitter your children, or they will become discouraged.</a:t>
            </a:r>
          </a:p>
          <a:p>
            <a:pPr marL="0" indent="0">
              <a:buNone/>
            </a:pPr>
            <a:r>
              <a:rPr lang="en-US" sz="2400" dirty="0">
                <a:solidFill>
                  <a:schemeClr val="tx1"/>
                </a:solidFill>
              </a:rPr>
              <a:t>Ephesians 6:4 New International Version (NIV)</a:t>
            </a:r>
          </a:p>
          <a:p>
            <a:pPr marL="0" indent="0">
              <a:buNone/>
            </a:pPr>
            <a:r>
              <a:rPr lang="en-US" sz="2400" b="1" baseline="30000" dirty="0">
                <a:solidFill>
                  <a:schemeClr val="tx1"/>
                </a:solidFill>
              </a:rPr>
              <a:t>4 </a:t>
            </a:r>
            <a:r>
              <a:rPr lang="en-US" sz="2400" dirty="0">
                <a:solidFill>
                  <a:schemeClr val="tx1"/>
                </a:solidFill>
              </a:rPr>
              <a:t>Fathers,</a:t>
            </a:r>
            <a:r>
              <a:rPr lang="en-US" sz="2400" baseline="30000" dirty="0">
                <a:solidFill>
                  <a:schemeClr val="tx1"/>
                </a:solidFill>
              </a:rPr>
              <a:t>[</a:t>
            </a:r>
            <a:r>
              <a:rPr lang="en-US" sz="2400" baseline="30000" dirty="0">
                <a:solidFill>
                  <a:schemeClr val="tx1"/>
                </a:solidFill>
                <a:hlinkClick r:id="rId3" tooltip="See footnote d">
                  <a:extLst>
                    <a:ext uri="{A12FA001-AC4F-418D-AE19-62706E023703}">
                      <ahyp:hlinkClr xmlns:ahyp="http://schemas.microsoft.com/office/drawing/2018/hyperlinkcolor" val="tx"/>
                    </a:ext>
                  </a:extLst>
                </a:hlinkClick>
              </a:rPr>
              <a:t>d</a:t>
            </a:r>
            <a:r>
              <a:rPr lang="en-US" sz="2400" baseline="30000" dirty="0">
                <a:solidFill>
                  <a:schemeClr val="tx1"/>
                </a:solidFill>
              </a:rPr>
              <a:t>]</a:t>
            </a:r>
            <a:r>
              <a:rPr lang="en-US" sz="2400" dirty="0">
                <a:solidFill>
                  <a:schemeClr val="tx1"/>
                </a:solidFill>
              </a:rPr>
              <a:t> do not exasperate your children; instead, bring them up in the training and instruction of the Lord.</a:t>
            </a:r>
          </a:p>
          <a:p>
            <a:pPr marL="0" indent="0">
              <a:buNone/>
            </a:pPr>
            <a:endParaRPr lang="en-US" sz="2400" dirty="0"/>
          </a:p>
        </p:txBody>
      </p:sp>
      <p:sp>
        <p:nvSpPr>
          <p:cNvPr id="4" name="Content Placeholder 2">
            <a:extLst>
              <a:ext uri="{FF2B5EF4-FFF2-40B4-BE49-F238E27FC236}">
                <a16:creationId xmlns:a16="http://schemas.microsoft.com/office/drawing/2014/main" id="{20E9D33F-8CDA-4338-9FFA-317EBE022C9A}"/>
              </a:ext>
            </a:extLst>
          </p:cNvPr>
          <p:cNvSpPr txBox="1">
            <a:spLocks/>
          </p:cNvSpPr>
          <p:nvPr/>
        </p:nvSpPr>
        <p:spPr>
          <a:xfrm>
            <a:off x="726158" y="3108121"/>
            <a:ext cx="11163838" cy="337656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ja-JP" altLang="en-US" sz="2400" dirty="0">
                <a:solidFill>
                  <a:schemeClr val="tx1"/>
                </a:solidFill>
              </a:rPr>
              <a:t>歌 羅 西 書 </a:t>
            </a:r>
            <a:r>
              <a:rPr lang="en-US" altLang="ja-JP" sz="2400" dirty="0">
                <a:solidFill>
                  <a:schemeClr val="tx1"/>
                </a:solidFill>
              </a:rPr>
              <a:t>3:21 </a:t>
            </a:r>
            <a:r>
              <a:rPr lang="en-US" sz="2400" dirty="0">
                <a:solidFill>
                  <a:schemeClr val="tx1"/>
                </a:solidFill>
              </a:rPr>
              <a:t> (CUVS)</a:t>
            </a:r>
          </a:p>
          <a:p>
            <a:pPr marL="0" indent="0">
              <a:buNone/>
            </a:pPr>
            <a:r>
              <a:rPr lang="en-US" altLang="ja-JP" sz="2400" b="1" baseline="30000" dirty="0">
                <a:solidFill>
                  <a:schemeClr val="tx1"/>
                </a:solidFill>
              </a:rPr>
              <a:t>21 </a:t>
            </a:r>
            <a:r>
              <a:rPr lang="ja-JP" altLang="en-US" sz="2400" dirty="0">
                <a:solidFill>
                  <a:schemeClr val="tx1"/>
                </a:solidFill>
              </a:rPr>
              <a:t>你 们 作 父 亲 的 ， 不 要 惹 儿 女 的 气 ， 恐 怕 他 们 失 了 志 气 </a:t>
            </a:r>
            <a:endParaRPr lang="en-US" altLang="ja-JP" sz="2400" dirty="0">
              <a:solidFill>
                <a:schemeClr val="tx1"/>
              </a:solidFill>
            </a:endParaRPr>
          </a:p>
          <a:p>
            <a:pPr marL="0" indent="0">
              <a:buNone/>
            </a:pPr>
            <a:r>
              <a:rPr lang="zh-CN" altLang="en-US" sz="2400" dirty="0">
                <a:solidFill>
                  <a:schemeClr val="tx1"/>
                </a:solidFill>
              </a:rPr>
              <a:t>以 弗 所 書 </a:t>
            </a:r>
            <a:r>
              <a:rPr lang="en-US" altLang="zh-CN" sz="2400" dirty="0">
                <a:solidFill>
                  <a:schemeClr val="tx1"/>
                </a:solidFill>
              </a:rPr>
              <a:t>6:4  (CUVS)</a:t>
            </a:r>
          </a:p>
          <a:p>
            <a:pPr marL="0" indent="0">
              <a:buNone/>
            </a:pPr>
            <a:r>
              <a:rPr lang="en-US" altLang="zh-CN" sz="2400" b="1" baseline="30000" dirty="0">
                <a:solidFill>
                  <a:schemeClr val="tx1"/>
                </a:solidFill>
              </a:rPr>
              <a:t>4 </a:t>
            </a:r>
            <a:r>
              <a:rPr lang="zh-CN" altLang="en-US" sz="2400" dirty="0">
                <a:solidFill>
                  <a:schemeClr val="tx1"/>
                </a:solidFill>
              </a:rPr>
              <a:t>你 们 作 父 亲 的 ， 不 要 惹 儿 女 的 气 ， 只 要 照 着 主 的 教 训 和 警 戒 养 育 他 们 。</a:t>
            </a:r>
          </a:p>
          <a:p>
            <a:pPr marL="0" indent="0">
              <a:buNone/>
            </a:pPr>
            <a:endParaRPr lang="en-US" altLang="zh-CN" dirty="0"/>
          </a:p>
          <a:p>
            <a:pPr marL="0" indent="0">
              <a:buNone/>
            </a:pPr>
            <a:endParaRPr lang="en-US" dirty="0"/>
          </a:p>
        </p:txBody>
      </p:sp>
    </p:spTree>
    <p:extLst>
      <p:ext uri="{BB962C8B-B14F-4D97-AF65-F5344CB8AC3E}">
        <p14:creationId xmlns:p14="http://schemas.microsoft.com/office/powerpoint/2010/main" val="1834442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2C7976-1549-4D3F-B9F1-A057201D2537}"/>
              </a:ext>
            </a:extLst>
          </p:cNvPr>
          <p:cNvSpPr>
            <a:spLocks noGrp="1"/>
          </p:cNvSpPr>
          <p:nvPr>
            <p:ph idx="1"/>
          </p:nvPr>
        </p:nvSpPr>
        <p:spPr>
          <a:xfrm>
            <a:off x="250257" y="269508"/>
            <a:ext cx="11694695" cy="5255393"/>
          </a:xfrm>
        </p:spPr>
        <p:txBody>
          <a:bodyPr anchor="t">
            <a:normAutofit/>
          </a:bodyPr>
          <a:lstStyle/>
          <a:p>
            <a:pPr marL="0" lvl="0" indent="0">
              <a:buNone/>
            </a:pPr>
            <a:r>
              <a:rPr lang="en-US" sz="3200" dirty="0">
                <a:solidFill>
                  <a:schemeClr val="tx1"/>
                </a:solidFill>
              </a:rPr>
              <a:t>Fathers – (and mothers) </a:t>
            </a:r>
          </a:p>
          <a:p>
            <a:pPr marL="0" lvl="0" indent="0">
              <a:buNone/>
            </a:pPr>
            <a:r>
              <a:rPr lang="en-US" sz="1500" dirty="0">
                <a:solidFill>
                  <a:schemeClr val="tx1"/>
                </a:solidFill>
              </a:rPr>
              <a:t>(Note in Greek Patriarch can also include mother, even though father is only addresed.)</a:t>
            </a:r>
          </a:p>
          <a:p>
            <a:pPr marL="0" indent="0">
              <a:buNone/>
            </a:pPr>
            <a:r>
              <a:rPr lang="en-US" dirty="0">
                <a:solidFill>
                  <a:schemeClr val="tx1"/>
                </a:solidFill>
              </a:rPr>
              <a:t> </a:t>
            </a:r>
            <a:r>
              <a:rPr lang="en-US" sz="2400" dirty="0">
                <a:solidFill>
                  <a:schemeClr val="tx1"/>
                </a:solidFill>
              </a:rPr>
              <a:t>Do not aggravate your children - Poor discipline methods</a:t>
            </a:r>
          </a:p>
          <a:p>
            <a:pPr lvl="1">
              <a:buFont typeface="Wingdings" panose="05000000000000000000" pitchFamily="2" charset="2"/>
              <a:buChar char="v"/>
            </a:pPr>
            <a:r>
              <a:rPr lang="en-US" sz="2400" dirty="0">
                <a:solidFill>
                  <a:schemeClr val="tx1"/>
                </a:solidFill>
              </a:rPr>
              <a:t>Excessive – punishment is excessive compare to the office.</a:t>
            </a:r>
          </a:p>
          <a:p>
            <a:pPr lvl="1">
              <a:buFont typeface="Wingdings" panose="05000000000000000000" pitchFamily="2" charset="2"/>
              <a:buChar char="v"/>
            </a:pPr>
            <a:r>
              <a:rPr lang="en-US" sz="2400" dirty="0">
                <a:solidFill>
                  <a:schemeClr val="tx1"/>
                </a:solidFill>
              </a:rPr>
              <a:t>Inconsistent – punishment one day, but day before it was okay.</a:t>
            </a:r>
          </a:p>
          <a:p>
            <a:pPr lvl="1">
              <a:buFont typeface="Wingdings" panose="05000000000000000000" pitchFamily="2" charset="2"/>
              <a:buChar char="v"/>
            </a:pPr>
            <a:r>
              <a:rPr lang="en-US" sz="2400" dirty="0">
                <a:solidFill>
                  <a:schemeClr val="tx1"/>
                </a:solidFill>
              </a:rPr>
              <a:t>Unexplained – No explanation why the offense was wrong or no warning. </a:t>
            </a:r>
          </a:p>
          <a:p>
            <a:pPr lvl="1">
              <a:buFont typeface="Wingdings" panose="05000000000000000000" pitchFamily="2" charset="2"/>
              <a:buChar char="v"/>
            </a:pPr>
            <a:r>
              <a:rPr lang="en-US" sz="2400" dirty="0">
                <a:solidFill>
                  <a:schemeClr val="tx1"/>
                </a:solidFill>
              </a:rPr>
              <a:t>Unforgiving – Keeping the child under the parent’s cloud of discipline.</a:t>
            </a:r>
          </a:p>
          <a:p>
            <a:pPr lvl="1">
              <a:buFont typeface="Wingdings" panose="05000000000000000000" pitchFamily="2" charset="2"/>
              <a:buChar char="v"/>
            </a:pPr>
            <a:r>
              <a:rPr lang="en-US" sz="2400" dirty="0">
                <a:solidFill>
                  <a:schemeClr val="tx1"/>
                </a:solidFill>
              </a:rPr>
              <a:t>Humiliating – aim to shame and belittle with no encouragement or praise for what may have been done right, especially in front of others.</a:t>
            </a:r>
          </a:p>
        </p:txBody>
      </p:sp>
    </p:spTree>
    <p:extLst>
      <p:ext uri="{BB962C8B-B14F-4D97-AF65-F5344CB8AC3E}">
        <p14:creationId xmlns:p14="http://schemas.microsoft.com/office/powerpoint/2010/main" val="166771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2C7976-1549-4D3F-B9F1-A057201D2537}"/>
              </a:ext>
            </a:extLst>
          </p:cNvPr>
          <p:cNvSpPr>
            <a:spLocks noGrp="1"/>
          </p:cNvSpPr>
          <p:nvPr>
            <p:ph idx="1"/>
          </p:nvPr>
        </p:nvSpPr>
        <p:spPr>
          <a:xfrm>
            <a:off x="250257" y="269508"/>
            <a:ext cx="11694695" cy="5255393"/>
          </a:xfrm>
        </p:spPr>
        <p:txBody>
          <a:bodyPr anchor="t">
            <a:normAutofit/>
          </a:bodyPr>
          <a:lstStyle/>
          <a:p>
            <a:pPr marL="0" lvl="0" indent="0">
              <a:buNone/>
            </a:pPr>
            <a:r>
              <a:rPr lang="en-US" sz="3200" dirty="0">
                <a:solidFill>
                  <a:schemeClr val="tx1"/>
                </a:solidFill>
              </a:rPr>
              <a:t>Fathers – (and mothers) </a:t>
            </a:r>
          </a:p>
          <a:p>
            <a:pPr marL="0" lvl="0" indent="0">
              <a:buNone/>
            </a:pPr>
            <a:r>
              <a:rPr lang="en-US" sz="1500" dirty="0">
                <a:solidFill>
                  <a:schemeClr val="tx1"/>
                </a:solidFill>
              </a:rPr>
              <a:t>(Note in Greek Patriarch can also include mother, even though father is only addresed.)</a:t>
            </a:r>
          </a:p>
          <a:p>
            <a:pPr marL="0" indent="0">
              <a:buNone/>
            </a:pPr>
            <a:r>
              <a:rPr lang="en-US" dirty="0">
                <a:solidFill>
                  <a:schemeClr val="tx1"/>
                </a:solidFill>
              </a:rPr>
              <a:t> </a:t>
            </a:r>
            <a:r>
              <a:rPr lang="en-US" sz="2400" dirty="0">
                <a:solidFill>
                  <a:schemeClr val="tx1"/>
                </a:solidFill>
              </a:rPr>
              <a:t>Do no dishearten them</a:t>
            </a:r>
          </a:p>
        </p:txBody>
      </p:sp>
      <p:pic>
        <p:nvPicPr>
          <p:cNvPr id="4" name="Strict Asian Parents &amp; Stressed, Pressured Youth - College Process">
            <a:hlinkClick r:id="" action="ppaction://media"/>
            <a:extLst>
              <a:ext uri="{FF2B5EF4-FFF2-40B4-BE49-F238E27FC236}">
                <a16:creationId xmlns:a16="http://schemas.microsoft.com/office/drawing/2014/main" id="{6E50EA8A-4B4F-41C8-BB3D-EC14DEAD78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36733" y="1183907"/>
            <a:ext cx="7380713" cy="5535536"/>
          </a:xfrm>
          <a:prstGeom prst="rect">
            <a:avLst/>
          </a:prstGeom>
        </p:spPr>
      </p:pic>
    </p:spTree>
    <p:extLst>
      <p:ext uri="{BB962C8B-B14F-4D97-AF65-F5344CB8AC3E}">
        <p14:creationId xmlns:p14="http://schemas.microsoft.com/office/powerpoint/2010/main" val="73426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2C7976-1549-4D3F-B9F1-A057201D2537}"/>
              </a:ext>
            </a:extLst>
          </p:cNvPr>
          <p:cNvSpPr>
            <a:spLocks noGrp="1"/>
          </p:cNvSpPr>
          <p:nvPr>
            <p:ph idx="1"/>
          </p:nvPr>
        </p:nvSpPr>
        <p:spPr>
          <a:xfrm>
            <a:off x="250257" y="269508"/>
            <a:ext cx="11694695" cy="5255393"/>
          </a:xfrm>
        </p:spPr>
        <p:txBody>
          <a:bodyPr anchor="t">
            <a:normAutofit/>
          </a:bodyPr>
          <a:lstStyle/>
          <a:p>
            <a:pPr marL="0" lvl="0" indent="0">
              <a:buNone/>
            </a:pPr>
            <a:r>
              <a:rPr lang="en-US" sz="3200" dirty="0">
                <a:solidFill>
                  <a:schemeClr val="tx1"/>
                </a:solidFill>
              </a:rPr>
              <a:t>Fathers – (and mothers) </a:t>
            </a:r>
          </a:p>
          <a:p>
            <a:pPr marL="0" lvl="0" indent="0">
              <a:buNone/>
            </a:pPr>
            <a:r>
              <a:rPr lang="en-US" sz="1500" dirty="0">
                <a:solidFill>
                  <a:schemeClr val="tx1"/>
                </a:solidFill>
              </a:rPr>
              <a:t>(Note in Greek Patriarch can also include mother, even though father is only addresed.)</a:t>
            </a:r>
          </a:p>
          <a:p>
            <a:pPr marL="0" indent="0">
              <a:buNone/>
            </a:pPr>
            <a:r>
              <a:rPr lang="en-US" dirty="0">
                <a:solidFill>
                  <a:schemeClr val="tx1"/>
                </a:solidFill>
              </a:rPr>
              <a:t> </a:t>
            </a:r>
            <a:r>
              <a:rPr lang="en-US" sz="2400" dirty="0">
                <a:solidFill>
                  <a:schemeClr val="tx1"/>
                </a:solidFill>
              </a:rPr>
              <a:t>Do no dishearten them</a:t>
            </a:r>
          </a:p>
          <a:p>
            <a:pPr lvl="2">
              <a:buFont typeface="Wingdings" panose="05000000000000000000" pitchFamily="2" charset="2"/>
              <a:buChar char="v"/>
            </a:pPr>
            <a:r>
              <a:rPr lang="en-US" dirty="0">
                <a:solidFill>
                  <a:schemeClr val="tx1"/>
                </a:solidFill>
              </a:rPr>
              <a:t>Celebrate and encourage them with their small victories</a:t>
            </a:r>
          </a:p>
          <a:p>
            <a:pPr lvl="2">
              <a:buFont typeface="Wingdings" panose="05000000000000000000" pitchFamily="2" charset="2"/>
              <a:buChar char="v"/>
            </a:pPr>
            <a:r>
              <a:rPr lang="en-US" dirty="0">
                <a:solidFill>
                  <a:schemeClr val="tx1"/>
                </a:solidFill>
              </a:rPr>
              <a:t>Don’t use your love as a tool to motivate them.</a:t>
            </a:r>
          </a:p>
          <a:p>
            <a:pPr lvl="2">
              <a:buFont typeface="Wingdings" panose="05000000000000000000" pitchFamily="2" charset="2"/>
              <a:buChar char="v"/>
            </a:pPr>
            <a:r>
              <a:rPr lang="en-US" dirty="0">
                <a:solidFill>
                  <a:schemeClr val="tx1"/>
                </a:solidFill>
              </a:rPr>
              <a:t>Always encourage, otherwise, they will always think they are not good enough, verbal abuse.</a:t>
            </a:r>
          </a:p>
          <a:p>
            <a:pPr marL="0" indent="0">
              <a:buNone/>
            </a:pPr>
            <a:endParaRPr lang="en-US" sz="2400" dirty="0"/>
          </a:p>
        </p:txBody>
      </p:sp>
      <p:pic>
        <p:nvPicPr>
          <p:cNvPr id="1026" name="Picture 2" descr="Image result for zach Hing">
            <a:extLst>
              <a:ext uri="{FF2B5EF4-FFF2-40B4-BE49-F238E27FC236}">
                <a16:creationId xmlns:a16="http://schemas.microsoft.com/office/drawing/2014/main" id="{DE25F6FD-B25E-455F-843A-B1569701E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441" y="3217796"/>
            <a:ext cx="3038475" cy="2847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943EF9-ECD6-40F5-93A5-8AD8A58487E7}"/>
              </a:ext>
            </a:extLst>
          </p:cNvPr>
          <p:cNvSpPr txBox="1"/>
          <p:nvPr/>
        </p:nvSpPr>
        <p:spPr>
          <a:xfrm>
            <a:off x="2253861" y="6065771"/>
            <a:ext cx="2409634" cy="369332"/>
          </a:xfrm>
          <a:prstGeom prst="rect">
            <a:avLst/>
          </a:prstGeom>
          <a:noFill/>
        </p:spPr>
        <p:txBody>
          <a:bodyPr wrap="none" rtlCol="0">
            <a:spAutoFit/>
          </a:bodyPr>
          <a:lstStyle/>
          <a:p>
            <a:r>
              <a:rPr lang="en-US" dirty="0"/>
              <a:t>Zach Hing, YouTube</a:t>
            </a:r>
          </a:p>
        </p:txBody>
      </p:sp>
    </p:spTree>
    <p:extLst>
      <p:ext uri="{BB962C8B-B14F-4D97-AF65-F5344CB8AC3E}">
        <p14:creationId xmlns:p14="http://schemas.microsoft.com/office/powerpoint/2010/main" val="179963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1C78D4-9FB1-4BEE-A86D-E40A441C80F4}"/>
              </a:ext>
            </a:extLst>
          </p:cNvPr>
          <p:cNvSpPr>
            <a:spLocks noGrp="1"/>
          </p:cNvSpPr>
          <p:nvPr>
            <p:ph idx="1"/>
          </p:nvPr>
        </p:nvSpPr>
        <p:spPr>
          <a:xfrm>
            <a:off x="375385" y="163629"/>
            <a:ext cx="11309684" cy="6227545"/>
          </a:xfrm>
        </p:spPr>
        <p:txBody>
          <a:bodyPr anchor="t"/>
          <a:lstStyle/>
          <a:p>
            <a:pPr marL="0" indent="0">
              <a:buNone/>
            </a:pPr>
            <a:r>
              <a:rPr lang="en-US" sz="2400" dirty="0">
                <a:solidFill>
                  <a:schemeClr val="tx1"/>
                </a:solidFill>
              </a:rPr>
              <a:t>Instruct them in the Lord..</a:t>
            </a:r>
          </a:p>
          <a:p>
            <a:pPr lvl="1">
              <a:buFont typeface="Wingdings" panose="05000000000000000000" pitchFamily="2" charset="2"/>
              <a:buChar char="v"/>
            </a:pPr>
            <a:r>
              <a:rPr lang="en-US" sz="2400" dirty="0">
                <a:solidFill>
                  <a:schemeClr val="tx1"/>
                </a:solidFill>
              </a:rPr>
              <a:t>Nurture, love, fair discipline, encouragement</a:t>
            </a:r>
          </a:p>
          <a:p>
            <a:pPr lvl="1">
              <a:buFont typeface="Wingdings" panose="05000000000000000000" pitchFamily="2" charset="2"/>
              <a:buChar char="v"/>
            </a:pPr>
            <a:r>
              <a:rPr lang="en-US" sz="2400" dirty="0">
                <a:solidFill>
                  <a:schemeClr val="tx1"/>
                </a:solidFill>
              </a:rPr>
              <a:t>Teach them in relation to who they are in Christ. Their identity in Christ.</a:t>
            </a:r>
          </a:p>
          <a:p>
            <a:pPr lvl="1">
              <a:buFont typeface="Wingdings" panose="05000000000000000000" pitchFamily="2" charset="2"/>
              <a:buChar char="v"/>
            </a:pPr>
            <a:r>
              <a:rPr lang="en-US" sz="2400" dirty="0">
                <a:solidFill>
                  <a:schemeClr val="tx1"/>
                </a:solidFill>
              </a:rPr>
              <a:t>Give them perspective of their place in God’s Kingdom – How does God want me to serve Him and serve others.</a:t>
            </a:r>
          </a:p>
          <a:p>
            <a:endParaRPr lang="en-US" dirty="0"/>
          </a:p>
        </p:txBody>
      </p:sp>
    </p:spTree>
    <p:extLst>
      <p:ext uri="{BB962C8B-B14F-4D97-AF65-F5344CB8AC3E}">
        <p14:creationId xmlns:p14="http://schemas.microsoft.com/office/powerpoint/2010/main" val="2420167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EA68C6-0899-48B0-B588-F4FD7F00BED4}"/>
              </a:ext>
            </a:extLst>
          </p:cNvPr>
          <p:cNvSpPr>
            <a:spLocks noGrp="1"/>
          </p:cNvSpPr>
          <p:nvPr>
            <p:ph idx="1"/>
          </p:nvPr>
        </p:nvSpPr>
        <p:spPr>
          <a:xfrm>
            <a:off x="577515" y="397041"/>
            <a:ext cx="10992051" cy="6071135"/>
          </a:xfrm>
        </p:spPr>
        <p:txBody>
          <a:bodyPr anchor="t">
            <a:normAutofit lnSpcReduction="10000"/>
          </a:bodyPr>
          <a:lstStyle/>
          <a:p>
            <a:pPr marL="0" indent="0">
              <a:buNone/>
            </a:pPr>
            <a:r>
              <a:rPr lang="en-US" sz="2800" dirty="0">
                <a:solidFill>
                  <a:schemeClr val="tx1"/>
                </a:solidFill>
              </a:rPr>
              <a:t>Confession of a Christian Father-</a:t>
            </a:r>
          </a:p>
          <a:p>
            <a:pPr marL="0" indent="0">
              <a:buNone/>
            </a:pPr>
            <a:r>
              <a:rPr lang="en-US" sz="2800" dirty="0">
                <a:solidFill>
                  <a:schemeClr val="tx1"/>
                </a:solidFill>
              </a:rPr>
              <a:t>My family’s all grown and the kids are all gone.  But if I had to do it all over again, this is what I would do.  I would love my wife more in front of my children.  I would laugh with my children more—at our mistakes and our joys. I would listen more, even to the littlest child. I would be more honest about my weaknessses, never pretending perfection.  I would pray differently for my family; instead of focusing on them, I’d focus on me.  I would do more things together with my children.  I would encourage them more and bestow more praise.  I would pay more attention to little things, like deeds and words of thoughtfulness.  And then, finally, If I had to do it all over again, I would share God more intimately with my family; every ordinary thing that happened in every ordinary day I would use to direct them to God.</a:t>
            </a:r>
          </a:p>
        </p:txBody>
      </p:sp>
    </p:spTree>
    <p:extLst>
      <p:ext uri="{BB962C8B-B14F-4D97-AF65-F5344CB8AC3E}">
        <p14:creationId xmlns:p14="http://schemas.microsoft.com/office/powerpoint/2010/main" val="2756268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2E819-2535-42B2-A7AA-FDC80EA56B53}"/>
              </a:ext>
            </a:extLst>
          </p:cNvPr>
          <p:cNvSpPr>
            <a:spLocks noGrp="1"/>
          </p:cNvSpPr>
          <p:nvPr>
            <p:ph idx="1"/>
          </p:nvPr>
        </p:nvSpPr>
        <p:spPr>
          <a:xfrm>
            <a:off x="684212" y="243282"/>
            <a:ext cx="11163838" cy="3185718"/>
          </a:xfrm>
        </p:spPr>
        <p:txBody>
          <a:bodyPr>
            <a:normAutofit/>
          </a:bodyPr>
          <a:lstStyle/>
          <a:p>
            <a:pPr marL="0" indent="0">
              <a:buNone/>
            </a:pPr>
            <a:r>
              <a:rPr lang="en-US" sz="2400" dirty="0">
                <a:solidFill>
                  <a:schemeClr val="tx1"/>
                </a:solidFill>
              </a:rPr>
              <a:t>Colossians 3:18-21 New International Version (NIV)</a:t>
            </a:r>
          </a:p>
          <a:p>
            <a:pPr marL="0" indent="0">
              <a:buNone/>
            </a:pPr>
            <a:r>
              <a:rPr lang="en-US" sz="2400" b="1" baseline="30000" dirty="0">
                <a:solidFill>
                  <a:schemeClr val="tx1"/>
                </a:solidFill>
              </a:rPr>
              <a:t>18 </a:t>
            </a:r>
            <a:r>
              <a:rPr lang="en-US" sz="2400" dirty="0">
                <a:solidFill>
                  <a:schemeClr val="tx1"/>
                </a:solidFill>
              </a:rPr>
              <a:t>Wives, submit yourselves to your husbands, as is fitting in the Lord.</a:t>
            </a:r>
          </a:p>
          <a:p>
            <a:pPr marL="0" indent="0">
              <a:buNone/>
            </a:pPr>
            <a:r>
              <a:rPr lang="en-US" sz="2400" b="1" baseline="30000" dirty="0">
                <a:solidFill>
                  <a:schemeClr val="tx1"/>
                </a:solidFill>
              </a:rPr>
              <a:t>19 </a:t>
            </a:r>
            <a:r>
              <a:rPr lang="en-US" sz="2400" dirty="0">
                <a:solidFill>
                  <a:schemeClr val="tx1"/>
                </a:solidFill>
              </a:rPr>
              <a:t>Husbands, love your wives and do not be harsh with them.</a:t>
            </a:r>
          </a:p>
          <a:p>
            <a:pPr marL="0" indent="0">
              <a:buNone/>
            </a:pPr>
            <a:r>
              <a:rPr lang="en-US" sz="2400" b="1" baseline="30000" dirty="0">
                <a:solidFill>
                  <a:schemeClr val="tx1"/>
                </a:solidFill>
              </a:rPr>
              <a:t>20 </a:t>
            </a:r>
            <a:r>
              <a:rPr lang="en-US" sz="2400" dirty="0">
                <a:solidFill>
                  <a:schemeClr val="tx1"/>
                </a:solidFill>
              </a:rPr>
              <a:t>Children, obey your parents in everything, for this pleases the Lord.</a:t>
            </a:r>
          </a:p>
          <a:p>
            <a:pPr marL="0" indent="0">
              <a:buNone/>
            </a:pPr>
            <a:r>
              <a:rPr lang="en-US" sz="2400" b="1" baseline="30000" dirty="0">
                <a:solidFill>
                  <a:schemeClr val="tx1"/>
                </a:solidFill>
              </a:rPr>
              <a:t>21 </a:t>
            </a:r>
            <a:r>
              <a:rPr lang="en-US" sz="2400" dirty="0">
                <a:solidFill>
                  <a:schemeClr val="tx1"/>
                </a:solidFill>
              </a:rPr>
              <a:t>Fathers,</a:t>
            </a:r>
            <a:r>
              <a:rPr lang="en-US" sz="2400" baseline="30000" dirty="0">
                <a:solidFill>
                  <a:schemeClr val="tx1"/>
                </a:solidFill>
              </a:rPr>
              <a:t>[</a:t>
            </a:r>
            <a:r>
              <a:rPr lang="en-US" sz="2400" baseline="30000" dirty="0">
                <a:solidFill>
                  <a:schemeClr val="tx1"/>
                </a:solidFill>
                <a:hlinkClick r:id="rId2" tooltip="See footnote a">
                  <a:extLst>
                    <a:ext uri="{A12FA001-AC4F-418D-AE19-62706E023703}">
                      <ahyp:hlinkClr xmlns:ahyp="http://schemas.microsoft.com/office/drawing/2018/hyperlinkcolor" val="tx"/>
                    </a:ext>
                  </a:extLst>
                </a:hlinkClick>
              </a:rPr>
              <a:t>a</a:t>
            </a:r>
            <a:r>
              <a:rPr lang="en-US" sz="2400" baseline="30000" dirty="0">
                <a:solidFill>
                  <a:schemeClr val="tx1"/>
                </a:solidFill>
              </a:rPr>
              <a:t>]</a:t>
            </a:r>
            <a:r>
              <a:rPr lang="en-US" sz="2400" dirty="0">
                <a:solidFill>
                  <a:schemeClr val="tx1"/>
                </a:solidFill>
              </a:rPr>
              <a:t> do not embitter your children, or they will become discouraged.</a:t>
            </a:r>
          </a:p>
        </p:txBody>
      </p:sp>
      <p:sp>
        <p:nvSpPr>
          <p:cNvPr id="4" name="Content Placeholder 2">
            <a:extLst>
              <a:ext uri="{FF2B5EF4-FFF2-40B4-BE49-F238E27FC236}">
                <a16:creationId xmlns:a16="http://schemas.microsoft.com/office/drawing/2014/main" id="{20E9D33F-8CDA-4338-9FFA-317EBE022C9A}"/>
              </a:ext>
            </a:extLst>
          </p:cNvPr>
          <p:cNvSpPr txBox="1">
            <a:spLocks/>
          </p:cNvSpPr>
          <p:nvPr/>
        </p:nvSpPr>
        <p:spPr>
          <a:xfrm>
            <a:off x="726158" y="3108121"/>
            <a:ext cx="11163838" cy="337656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Font typeface="Wingdings 3" panose="05040102010807070707" pitchFamily="18" charset="2"/>
              <a:buNone/>
            </a:pPr>
            <a:r>
              <a:rPr lang="ja-JP" altLang="en-US" sz="2400" dirty="0">
                <a:solidFill>
                  <a:schemeClr val="tx1"/>
                </a:solidFill>
              </a:rPr>
              <a:t>歌 羅 西 書 </a:t>
            </a:r>
            <a:r>
              <a:rPr lang="en-US" altLang="ja-JP" sz="2400" dirty="0">
                <a:solidFill>
                  <a:schemeClr val="tx1"/>
                </a:solidFill>
              </a:rPr>
              <a:t>3:18-21 </a:t>
            </a:r>
            <a:r>
              <a:rPr lang="en-US" sz="2400" dirty="0">
                <a:solidFill>
                  <a:schemeClr val="tx1"/>
                </a:solidFill>
              </a:rPr>
              <a:t> (CUVS)</a:t>
            </a:r>
          </a:p>
          <a:p>
            <a:pPr marL="0" indent="0">
              <a:buFont typeface="Wingdings 3" panose="05040102010807070707" pitchFamily="18" charset="2"/>
              <a:buNone/>
            </a:pPr>
            <a:r>
              <a:rPr lang="en-US" sz="2400" b="1" baseline="30000" dirty="0">
                <a:solidFill>
                  <a:schemeClr val="tx1"/>
                </a:solidFill>
              </a:rPr>
              <a:t>18 </a:t>
            </a:r>
            <a:r>
              <a:rPr lang="ja-JP" altLang="en-US" sz="2400" dirty="0">
                <a:solidFill>
                  <a:schemeClr val="tx1"/>
                </a:solidFill>
              </a:rPr>
              <a:t>你 们 作 妻 子 的 ， 当 顺 服 自 己 的 丈 夫 ， 这 在 主 里 面 是 相 宜 的 。</a:t>
            </a:r>
          </a:p>
          <a:p>
            <a:pPr marL="0" indent="0">
              <a:buFont typeface="Wingdings 3" panose="05040102010807070707" pitchFamily="18" charset="2"/>
              <a:buNone/>
            </a:pPr>
            <a:r>
              <a:rPr lang="en-US" altLang="ja-JP" sz="2400" b="1" baseline="30000" dirty="0">
                <a:solidFill>
                  <a:schemeClr val="tx1"/>
                </a:solidFill>
              </a:rPr>
              <a:t>19 </a:t>
            </a:r>
            <a:r>
              <a:rPr lang="ja-JP" altLang="en-US" sz="2400" dirty="0">
                <a:solidFill>
                  <a:schemeClr val="tx1"/>
                </a:solidFill>
              </a:rPr>
              <a:t>你 们 作 丈 夫 的 ， 要 爱 你 们 的 妻 子 ， 不 可 苦 待 他 们 。</a:t>
            </a:r>
          </a:p>
          <a:p>
            <a:pPr marL="0" indent="0">
              <a:buFont typeface="Wingdings 3" panose="05040102010807070707" pitchFamily="18" charset="2"/>
              <a:buNone/>
            </a:pPr>
            <a:r>
              <a:rPr lang="en-US" altLang="ja-JP" sz="2400" b="1" baseline="30000" dirty="0">
                <a:solidFill>
                  <a:schemeClr val="tx1"/>
                </a:solidFill>
              </a:rPr>
              <a:t>20 </a:t>
            </a:r>
            <a:r>
              <a:rPr lang="ja-JP" altLang="en-US" sz="2400" dirty="0">
                <a:solidFill>
                  <a:schemeClr val="tx1"/>
                </a:solidFill>
              </a:rPr>
              <a:t>你 们 作 儿 女 的 ， 要 凡 事 听 从 父 母 ， 因 为 这 是 主 所 喜 悦 的 。</a:t>
            </a:r>
          </a:p>
          <a:p>
            <a:pPr marL="0" indent="0">
              <a:buFont typeface="Wingdings 3" panose="05040102010807070707" pitchFamily="18" charset="2"/>
              <a:buNone/>
            </a:pPr>
            <a:r>
              <a:rPr lang="en-US" altLang="ja-JP" sz="2400" b="1" baseline="30000" dirty="0">
                <a:solidFill>
                  <a:schemeClr val="tx1"/>
                </a:solidFill>
              </a:rPr>
              <a:t>21 </a:t>
            </a:r>
            <a:r>
              <a:rPr lang="ja-JP" altLang="en-US" sz="2400" dirty="0">
                <a:solidFill>
                  <a:schemeClr val="tx1"/>
                </a:solidFill>
              </a:rPr>
              <a:t>你 们 作 父 亲 的 ， 不 要 惹 儿 女 的 气 ， 恐 怕 他 们 失 了 志 气 。</a:t>
            </a:r>
          </a:p>
          <a:p>
            <a:endParaRPr lang="en-US" dirty="0"/>
          </a:p>
        </p:txBody>
      </p:sp>
    </p:spTree>
    <p:extLst>
      <p:ext uri="{BB962C8B-B14F-4D97-AF65-F5344CB8AC3E}">
        <p14:creationId xmlns:p14="http://schemas.microsoft.com/office/powerpoint/2010/main" val="185368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2FBAFB-6511-4352-AADA-BB24B76817C9}"/>
              </a:ext>
            </a:extLst>
          </p:cNvPr>
          <p:cNvSpPr>
            <a:spLocks noGrp="1"/>
          </p:cNvSpPr>
          <p:nvPr>
            <p:ph idx="1"/>
          </p:nvPr>
        </p:nvSpPr>
        <p:spPr>
          <a:xfrm>
            <a:off x="251671" y="260059"/>
            <a:ext cx="11509694" cy="6157519"/>
          </a:xfrm>
        </p:spPr>
        <p:txBody>
          <a:bodyPr anchor="t">
            <a:normAutofit/>
          </a:bodyPr>
          <a:lstStyle/>
          <a:p>
            <a:pPr marL="0" indent="0">
              <a:buNone/>
            </a:pPr>
            <a:r>
              <a:rPr lang="en-US" altLang="ja-JP" sz="2400" dirty="0">
                <a:solidFill>
                  <a:schemeClr val="tx1"/>
                </a:solidFill>
              </a:rPr>
              <a:t>Historical Context</a:t>
            </a:r>
          </a:p>
          <a:p>
            <a:pPr lvl="2">
              <a:buFont typeface="Arial" panose="020B0604020202020204" pitchFamily="34" charset="0"/>
              <a:buChar char="•"/>
            </a:pPr>
            <a:r>
              <a:rPr lang="en-US" sz="2400" dirty="0">
                <a:solidFill>
                  <a:schemeClr val="tx1"/>
                </a:solidFill>
              </a:rPr>
              <a:t>Colossians and Ephesians written from Rome 60-64 A.D.</a:t>
            </a:r>
          </a:p>
          <a:p>
            <a:pPr lvl="2">
              <a:buFont typeface="Arial" panose="020B0604020202020204" pitchFamily="34" charset="0"/>
              <a:buChar char="•"/>
            </a:pPr>
            <a:r>
              <a:rPr lang="en-US" sz="2400" dirty="0">
                <a:solidFill>
                  <a:schemeClr val="tx1"/>
                </a:solidFill>
              </a:rPr>
              <a:t>After Paul’s missionary journeys, maybe in-house arrest in Rome.</a:t>
            </a:r>
          </a:p>
          <a:p>
            <a:pPr lvl="2">
              <a:buFont typeface="Arial" panose="020B0604020202020204" pitchFamily="34" charset="0"/>
              <a:buChar char="•"/>
            </a:pPr>
            <a:r>
              <a:rPr lang="en-US" sz="2400" dirty="0">
                <a:solidFill>
                  <a:schemeClr val="tx1"/>
                </a:solidFill>
              </a:rPr>
              <a:t>Colossians – mostly positive in tone, encouraging church in Colossae to remember Christ as the true head of the church and not be swayed by “wisdom” of the world.</a:t>
            </a:r>
          </a:p>
          <a:p>
            <a:pPr lvl="2">
              <a:buFont typeface="Arial" panose="020B0604020202020204" pitchFamily="34" charset="0"/>
              <a:buChar char="•"/>
            </a:pPr>
            <a:r>
              <a:rPr lang="en-US" sz="2400" dirty="0">
                <a:solidFill>
                  <a:schemeClr val="tx1"/>
                </a:solidFill>
              </a:rPr>
              <a:t>Ephesians - Emphasis is teaching on the Unity of the church; Unity under God for all who are believers; Unity in diversity of our gifts.</a:t>
            </a:r>
          </a:p>
          <a:p>
            <a:pPr lvl="2"/>
            <a:endParaRPr lang="en-US" dirty="0"/>
          </a:p>
          <a:p>
            <a:pPr lvl="2"/>
            <a:endParaRPr lang="en-US" dirty="0"/>
          </a:p>
          <a:p>
            <a:pPr marL="0" indent="0">
              <a:buNone/>
            </a:pPr>
            <a:endParaRPr lang="ja-JP" altLang="en-US" dirty="0"/>
          </a:p>
          <a:p>
            <a:endParaRPr lang="en-US" dirty="0"/>
          </a:p>
        </p:txBody>
      </p:sp>
    </p:spTree>
    <p:extLst>
      <p:ext uri="{BB962C8B-B14F-4D97-AF65-F5344CB8AC3E}">
        <p14:creationId xmlns:p14="http://schemas.microsoft.com/office/powerpoint/2010/main" val="1132663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77636-004B-4117-9168-90983C673AAF}"/>
              </a:ext>
            </a:extLst>
          </p:cNvPr>
          <p:cNvSpPr>
            <a:spLocks noGrp="1"/>
          </p:cNvSpPr>
          <p:nvPr>
            <p:ph idx="1"/>
          </p:nvPr>
        </p:nvSpPr>
        <p:spPr>
          <a:xfrm>
            <a:off x="420848" y="3275591"/>
            <a:ext cx="11350304" cy="3280094"/>
          </a:xfrm>
        </p:spPr>
        <p:txBody>
          <a:bodyPr anchor="t">
            <a:noAutofit/>
          </a:bodyPr>
          <a:lstStyle/>
          <a:p>
            <a:pPr marL="0" indent="0">
              <a:buNone/>
            </a:pPr>
            <a:r>
              <a:rPr lang="zh-CN" altLang="en-US" sz="2400" dirty="0">
                <a:solidFill>
                  <a:schemeClr val="tx1"/>
                </a:solidFill>
              </a:rPr>
              <a:t>以 弗 所 書 </a:t>
            </a:r>
            <a:r>
              <a:rPr lang="en-US" altLang="zh-CN" sz="2400" dirty="0">
                <a:solidFill>
                  <a:schemeClr val="tx1"/>
                </a:solidFill>
              </a:rPr>
              <a:t>5:22-6:4  (CUVS)</a:t>
            </a:r>
          </a:p>
          <a:p>
            <a:pPr marL="0" indent="0">
              <a:buNone/>
            </a:pPr>
            <a:r>
              <a:rPr lang="en-US" altLang="zh-CN" sz="2400" b="1" baseline="30000" dirty="0">
                <a:solidFill>
                  <a:schemeClr val="tx1"/>
                </a:solidFill>
              </a:rPr>
              <a:t>22 </a:t>
            </a:r>
            <a:r>
              <a:rPr lang="zh-CN" altLang="en-US" sz="2400" dirty="0">
                <a:solidFill>
                  <a:schemeClr val="tx1"/>
                </a:solidFill>
              </a:rPr>
              <a:t>你 们 作 妻 子 的 ， 当 顺 服 自 己 的 丈 夫 ， 如 同 顺 服 主 。</a:t>
            </a:r>
          </a:p>
          <a:p>
            <a:pPr marL="0" indent="0">
              <a:buNone/>
            </a:pPr>
            <a:r>
              <a:rPr lang="en-US" altLang="zh-CN" sz="2400" b="1" baseline="30000" dirty="0">
                <a:solidFill>
                  <a:schemeClr val="tx1"/>
                </a:solidFill>
              </a:rPr>
              <a:t>23 </a:t>
            </a:r>
            <a:r>
              <a:rPr lang="zh-CN" altLang="en-US" sz="2400" dirty="0">
                <a:solidFill>
                  <a:schemeClr val="tx1"/>
                </a:solidFill>
              </a:rPr>
              <a:t>因 为 丈 夫 是 妻 子 的 头 ， 如 同 基 督 是 教 会 的 头 ； 他 又 是 教 会 全 体 的 救 主 。</a:t>
            </a:r>
          </a:p>
          <a:p>
            <a:pPr marL="0" indent="0">
              <a:buNone/>
            </a:pPr>
            <a:r>
              <a:rPr lang="en-US" altLang="zh-CN" sz="2400" b="1" baseline="30000" dirty="0">
                <a:solidFill>
                  <a:schemeClr val="tx1"/>
                </a:solidFill>
              </a:rPr>
              <a:t>24 </a:t>
            </a:r>
            <a:r>
              <a:rPr lang="zh-CN" altLang="en-US" sz="2400" dirty="0">
                <a:solidFill>
                  <a:schemeClr val="tx1"/>
                </a:solidFill>
              </a:rPr>
              <a:t>教 会 怎 样 顺 服 基 督 ， 妻 子 也 要 怎 样 凡 事 顺 服 丈 夫 。</a:t>
            </a:r>
          </a:p>
          <a:p>
            <a:pPr marL="0" indent="0">
              <a:buNone/>
            </a:pPr>
            <a:r>
              <a:rPr lang="en-US" altLang="zh-CN" sz="2400" b="1" baseline="30000" dirty="0">
                <a:solidFill>
                  <a:schemeClr val="tx1"/>
                </a:solidFill>
              </a:rPr>
              <a:t>25 </a:t>
            </a:r>
            <a:r>
              <a:rPr lang="zh-CN" altLang="en-US" sz="2400" dirty="0">
                <a:solidFill>
                  <a:schemeClr val="tx1"/>
                </a:solidFill>
              </a:rPr>
              <a:t>你 们 作 丈 夫 的 ， 要 爱 你 们 的 妻 子 ， 正 如 基 督 爱 教 会 ， 为 教 会 舍 己 。</a:t>
            </a:r>
          </a:p>
        </p:txBody>
      </p:sp>
      <p:sp>
        <p:nvSpPr>
          <p:cNvPr id="5" name="Content Placeholder 2">
            <a:extLst>
              <a:ext uri="{FF2B5EF4-FFF2-40B4-BE49-F238E27FC236}">
                <a16:creationId xmlns:a16="http://schemas.microsoft.com/office/drawing/2014/main" id="{59E3A915-A515-49C2-97A1-6DA697669C0A}"/>
              </a:ext>
            </a:extLst>
          </p:cNvPr>
          <p:cNvSpPr txBox="1">
            <a:spLocks/>
          </p:cNvSpPr>
          <p:nvPr/>
        </p:nvSpPr>
        <p:spPr>
          <a:xfrm>
            <a:off x="494950" y="192948"/>
            <a:ext cx="11350304" cy="304939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400" dirty="0">
                <a:solidFill>
                  <a:schemeClr val="tx1"/>
                </a:solidFill>
              </a:rPr>
              <a:t>Ephesians 5:22-6:4 New International Version (NIV)</a:t>
            </a:r>
          </a:p>
          <a:p>
            <a:pPr marL="0" indent="0">
              <a:buNone/>
            </a:pPr>
            <a:r>
              <a:rPr lang="en-US" sz="2400" b="1" baseline="30000" dirty="0">
                <a:solidFill>
                  <a:schemeClr val="tx1"/>
                </a:solidFill>
              </a:rPr>
              <a:t>22 </a:t>
            </a:r>
            <a:r>
              <a:rPr lang="en-US" sz="2400" dirty="0">
                <a:solidFill>
                  <a:schemeClr val="tx1"/>
                </a:solidFill>
              </a:rPr>
              <a:t>Wives, submit yourselves to your own husbands as you do to the Lord.</a:t>
            </a:r>
            <a:r>
              <a:rPr lang="en-US" sz="2400" b="1" baseline="30000" dirty="0">
                <a:solidFill>
                  <a:schemeClr val="tx1"/>
                </a:solidFill>
              </a:rPr>
              <a:t>23 </a:t>
            </a:r>
            <a:r>
              <a:rPr lang="en-US" sz="2400" dirty="0">
                <a:solidFill>
                  <a:schemeClr val="tx1"/>
                </a:solidFill>
              </a:rPr>
              <a:t>For the husband is the head of the wife as Christ is the head of the church, his body, of which he is the Savior. </a:t>
            </a:r>
            <a:r>
              <a:rPr lang="en-US" sz="2400" b="1" baseline="30000" dirty="0">
                <a:solidFill>
                  <a:schemeClr val="tx1"/>
                </a:solidFill>
              </a:rPr>
              <a:t>24 </a:t>
            </a:r>
            <a:r>
              <a:rPr lang="en-US" sz="2400" dirty="0">
                <a:solidFill>
                  <a:schemeClr val="tx1"/>
                </a:solidFill>
              </a:rPr>
              <a:t>Now as the church submits to Christ, so also wives should submit to their husbands in everything.</a:t>
            </a:r>
          </a:p>
          <a:p>
            <a:pPr marL="0" indent="0">
              <a:buNone/>
            </a:pPr>
            <a:r>
              <a:rPr lang="en-US" sz="2400" b="1" baseline="30000" dirty="0">
                <a:solidFill>
                  <a:schemeClr val="tx1"/>
                </a:solidFill>
              </a:rPr>
              <a:t>25 </a:t>
            </a:r>
            <a:r>
              <a:rPr lang="en-US" sz="2400" dirty="0">
                <a:solidFill>
                  <a:schemeClr val="tx1"/>
                </a:solidFill>
              </a:rPr>
              <a:t>Husbands, love your wives, just as Christ loved the church and gave himself up for her </a:t>
            </a:r>
          </a:p>
        </p:txBody>
      </p:sp>
    </p:spTree>
    <p:extLst>
      <p:ext uri="{BB962C8B-B14F-4D97-AF65-F5344CB8AC3E}">
        <p14:creationId xmlns:p14="http://schemas.microsoft.com/office/powerpoint/2010/main" val="161554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77636-004B-4117-9168-90983C673AAF}"/>
              </a:ext>
            </a:extLst>
          </p:cNvPr>
          <p:cNvSpPr>
            <a:spLocks noGrp="1"/>
          </p:cNvSpPr>
          <p:nvPr>
            <p:ph idx="1"/>
          </p:nvPr>
        </p:nvSpPr>
        <p:spPr>
          <a:xfrm>
            <a:off x="547637" y="2871348"/>
            <a:ext cx="11350304" cy="3670184"/>
          </a:xfrm>
        </p:spPr>
        <p:txBody>
          <a:bodyPr anchor="t">
            <a:noAutofit/>
          </a:bodyPr>
          <a:lstStyle/>
          <a:p>
            <a:pPr marL="0" indent="0">
              <a:buNone/>
            </a:pPr>
            <a:r>
              <a:rPr lang="en-US" altLang="zh-CN" sz="2400" b="1" baseline="30000" dirty="0">
                <a:solidFill>
                  <a:schemeClr val="tx1"/>
                </a:solidFill>
              </a:rPr>
              <a:t>26 </a:t>
            </a:r>
            <a:r>
              <a:rPr lang="zh-CN" altLang="en-US" sz="2400" dirty="0">
                <a:solidFill>
                  <a:schemeClr val="tx1"/>
                </a:solidFill>
              </a:rPr>
              <a:t>要 用 水 藉 着 道 把 教 会 洗 净 ， 成 为 圣 洁 ，</a:t>
            </a:r>
          </a:p>
          <a:p>
            <a:pPr marL="0" indent="0">
              <a:buNone/>
            </a:pPr>
            <a:r>
              <a:rPr lang="en-US" altLang="zh-CN" sz="2400" b="1" baseline="30000" dirty="0">
                <a:solidFill>
                  <a:schemeClr val="tx1"/>
                </a:solidFill>
              </a:rPr>
              <a:t>27 </a:t>
            </a:r>
            <a:r>
              <a:rPr lang="zh-CN" altLang="en-US" sz="2400" dirty="0">
                <a:solidFill>
                  <a:schemeClr val="tx1"/>
                </a:solidFill>
              </a:rPr>
              <a:t>可 以 献 给 自 己 ， 作 个 荣 耀 的 教 会 ， 毫 无 玷 污 、 皱 纹 等 类 的 病 ， 乃 是 圣 洁 没 有 瑕 疵 的 。</a:t>
            </a:r>
          </a:p>
          <a:p>
            <a:pPr marL="0" indent="0">
              <a:buNone/>
            </a:pPr>
            <a:r>
              <a:rPr lang="en-US" altLang="zh-CN" sz="2400" b="1" baseline="30000" dirty="0">
                <a:solidFill>
                  <a:schemeClr val="tx1"/>
                </a:solidFill>
              </a:rPr>
              <a:t>28 </a:t>
            </a:r>
            <a:r>
              <a:rPr lang="zh-CN" altLang="en-US" sz="2400" dirty="0">
                <a:solidFill>
                  <a:schemeClr val="tx1"/>
                </a:solidFill>
              </a:rPr>
              <a:t>丈 夫 也 当 照 样 爱 妻 子 ， 如 同 爱 自 己 的 身 子 ； 爱 妻 子 便 是 爱 自 己 了 。</a:t>
            </a:r>
          </a:p>
          <a:p>
            <a:pPr marL="0" indent="0">
              <a:buNone/>
            </a:pPr>
            <a:r>
              <a:rPr lang="en-US" altLang="zh-CN" sz="2400" b="1" baseline="30000" dirty="0">
                <a:solidFill>
                  <a:schemeClr val="tx1"/>
                </a:solidFill>
              </a:rPr>
              <a:t>29 </a:t>
            </a:r>
            <a:r>
              <a:rPr lang="zh-CN" altLang="en-US" sz="2400" dirty="0">
                <a:solidFill>
                  <a:schemeClr val="tx1"/>
                </a:solidFill>
              </a:rPr>
              <a:t>从 来 没 有 人 恨 恶 自 己 的 身 子 ， 总 是 保 养 顾 惜 ， 正 像 基 督 待 教 会 一 样 ，</a:t>
            </a:r>
          </a:p>
          <a:p>
            <a:pPr marL="0" indent="0">
              <a:buNone/>
            </a:pPr>
            <a:r>
              <a:rPr lang="en-US" altLang="zh-CN" sz="2400" b="1" baseline="30000" dirty="0">
                <a:solidFill>
                  <a:schemeClr val="tx1"/>
                </a:solidFill>
              </a:rPr>
              <a:t>30 </a:t>
            </a:r>
            <a:r>
              <a:rPr lang="zh-CN" altLang="en-US" sz="2400" dirty="0">
                <a:solidFill>
                  <a:schemeClr val="tx1"/>
                </a:solidFill>
              </a:rPr>
              <a:t>因 我 们 是 他 身 上 的 肢 体 （ 有 古 卷 在 此 有 ： 就 是 他 的 骨 他 的 肉 ） 。</a:t>
            </a:r>
          </a:p>
        </p:txBody>
      </p:sp>
      <p:sp>
        <p:nvSpPr>
          <p:cNvPr id="5" name="Content Placeholder 2">
            <a:extLst>
              <a:ext uri="{FF2B5EF4-FFF2-40B4-BE49-F238E27FC236}">
                <a16:creationId xmlns:a16="http://schemas.microsoft.com/office/drawing/2014/main" id="{59E3A915-A515-49C2-97A1-6DA697669C0A}"/>
              </a:ext>
            </a:extLst>
          </p:cNvPr>
          <p:cNvSpPr txBox="1">
            <a:spLocks/>
          </p:cNvSpPr>
          <p:nvPr/>
        </p:nvSpPr>
        <p:spPr>
          <a:xfrm>
            <a:off x="547637" y="316468"/>
            <a:ext cx="11232858" cy="277256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400" b="1" baseline="30000" dirty="0">
                <a:solidFill>
                  <a:schemeClr val="tx1"/>
                </a:solidFill>
              </a:rPr>
              <a:t>26 </a:t>
            </a:r>
            <a:r>
              <a:rPr lang="en-US" sz="2400" dirty="0">
                <a:solidFill>
                  <a:schemeClr val="tx1"/>
                </a:solidFill>
              </a:rPr>
              <a:t>to make her holy, cleansing</a:t>
            </a:r>
            <a:r>
              <a:rPr lang="en-US" sz="2400" baseline="30000" dirty="0">
                <a:solidFill>
                  <a:schemeClr val="tx1"/>
                </a:solidFill>
              </a:rPr>
              <a:t>[</a:t>
            </a:r>
            <a:r>
              <a:rPr lang="en-US" sz="2400" baseline="30000" dirty="0">
                <a:solidFill>
                  <a:schemeClr val="tx1"/>
                </a:solidFill>
                <a:hlinkClick r:id="rId2" tooltip="See footnote a">
                  <a:extLst>
                    <a:ext uri="{A12FA001-AC4F-418D-AE19-62706E023703}">
                      <ahyp:hlinkClr xmlns:ahyp="http://schemas.microsoft.com/office/drawing/2018/hyperlinkcolor" val="tx"/>
                    </a:ext>
                  </a:extLst>
                </a:hlinkClick>
              </a:rPr>
              <a:t>a</a:t>
            </a:r>
            <a:r>
              <a:rPr lang="en-US" sz="2400" baseline="30000" dirty="0">
                <a:solidFill>
                  <a:schemeClr val="tx1"/>
                </a:solidFill>
              </a:rPr>
              <a:t>]</a:t>
            </a:r>
            <a:r>
              <a:rPr lang="en-US" sz="2400" dirty="0">
                <a:solidFill>
                  <a:schemeClr val="tx1"/>
                </a:solidFill>
              </a:rPr>
              <a:t> her by the washingwith water through the word, </a:t>
            </a:r>
            <a:r>
              <a:rPr lang="en-US" sz="2400" b="1" baseline="30000" dirty="0">
                <a:solidFill>
                  <a:schemeClr val="tx1"/>
                </a:solidFill>
              </a:rPr>
              <a:t>27 </a:t>
            </a:r>
            <a:r>
              <a:rPr lang="en-US" sz="2400" dirty="0">
                <a:solidFill>
                  <a:schemeClr val="tx1"/>
                </a:solidFill>
              </a:rPr>
              <a:t>and to present her to himself as a radiant church, without stain or wrinkle or any other blemish, but holy and blameless. </a:t>
            </a:r>
            <a:r>
              <a:rPr lang="en-US" sz="2400" b="1" baseline="30000" dirty="0">
                <a:solidFill>
                  <a:schemeClr val="tx1"/>
                </a:solidFill>
              </a:rPr>
              <a:t>28 </a:t>
            </a:r>
            <a:r>
              <a:rPr lang="en-US" sz="2400" dirty="0">
                <a:solidFill>
                  <a:schemeClr val="tx1"/>
                </a:solidFill>
              </a:rPr>
              <a:t>In this same way, husbands ought to love their wivesas their own bodies. He who loves his wife loves himself. </a:t>
            </a:r>
            <a:r>
              <a:rPr lang="en-US" sz="2400" b="1" baseline="30000" dirty="0">
                <a:solidFill>
                  <a:schemeClr val="tx1"/>
                </a:solidFill>
              </a:rPr>
              <a:t>29 </a:t>
            </a:r>
            <a:r>
              <a:rPr lang="en-US" sz="2400" dirty="0">
                <a:solidFill>
                  <a:schemeClr val="tx1"/>
                </a:solidFill>
              </a:rPr>
              <a:t>After all, no one ever hated their own body, but they feed and care for their body, just as Christ does the church— </a:t>
            </a:r>
            <a:r>
              <a:rPr lang="en-US" sz="2400" b="1" baseline="30000" dirty="0">
                <a:solidFill>
                  <a:schemeClr val="tx1"/>
                </a:solidFill>
              </a:rPr>
              <a:t>30 </a:t>
            </a:r>
            <a:r>
              <a:rPr lang="en-US" sz="2400" dirty="0">
                <a:solidFill>
                  <a:schemeClr val="tx1"/>
                </a:solidFill>
              </a:rPr>
              <a:t>for we are members of his body.</a:t>
            </a:r>
          </a:p>
        </p:txBody>
      </p:sp>
    </p:spTree>
    <p:extLst>
      <p:ext uri="{BB962C8B-B14F-4D97-AF65-F5344CB8AC3E}">
        <p14:creationId xmlns:p14="http://schemas.microsoft.com/office/powerpoint/2010/main" val="1275331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77636-004B-4117-9168-90983C673AAF}"/>
              </a:ext>
            </a:extLst>
          </p:cNvPr>
          <p:cNvSpPr>
            <a:spLocks noGrp="1"/>
          </p:cNvSpPr>
          <p:nvPr>
            <p:ph idx="1"/>
          </p:nvPr>
        </p:nvSpPr>
        <p:spPr>
          <a:xfrm>
            <a:off x="488914" y="2552569"/>
            <a:ext cx="11350304" cy="1977489"/>
          </a:xfrm>
        </p:spPr>
        <p:txBody>
          <a:bodyPr anchor="t">
            <a:noAutofit/>
          </a:bodyPr>
          <a:lstStyle/>
          <a:p>
            <a:pPr marL="0" indent="0">
              <a:buNone/>
            </a:pPr>
            <a:r>
              <a:rPr lang="en-US" altLang="zh-CN" sz="2400" b="1" baseline="30000" dirty="0">
                <a:solidFill>
                  <a:schemeClr val="tx1"/>
                </a:solidFill>
              </a:rPr>
              <a:t>31 </a:t>
            </a:r>
            <a:r>
              <a:rPr lang="zh-CN" altLang="en-US" sz="2400" dirty="0">
                <a:solidFill>
                  <a:schemeClr val="tx1"/>
                </a:solidFill>
              </a:rPr>
              <a:t>为 这 个 缘 故 ， 人 要 离 开 父 母 ， 与 妻 子 连 合 ， 二 人 成 为 一 体 。</a:t>
            </a:r>
          </a:p>
          <a:p>
            <a:pPr marL="0" indent="0">
              <a:buNone/>
            </a:pPr>
            <a:r>
              <a:rPr lang="en-US" altLang="zh-CN" sz="2400" b="1" baseline="30000" dirty="0">
                <a:solidFill>
                  <a:schemeClr val="tx1"/>
                </a:solidFill>
              </a:rPr>
              <a:t>32 </a:t>
            </a:r>
            <a:r>
              <a:rPr lang="zh-CN" altLang="en-US" sz="2400" dirty="0">
                <a:solidFill>
                  <a:schemeClr val="tx1"/>
                </a:solidFill>
              </a:rPr>
              <a:t>这 是 极 大 的 奥 秘 ， 但 我 是 指 着 基 督 和 教 会 说 的 。</a:t>
            </a:r>
          </a:p>
          <a:p>
            <a:pPr marL="0" indent="0">
              <a:buNone/>
            </a:pPr>
            <a:r>
              <a:rPr lang="en-US" altLang="zh-CN" sz="2400" b="1" baseline="30000" dirty="0">
                <a:solidFill>
                  <a:schemeClr val="tx1"/>
                </a:solidFill>
              </a:rPr>
              <a:t>33 </a:t>
            </a:r>
            <a:r>
              <a:rPr lang="zh-CN" altLang="en-US" sz="2400" dirty="0">
                <a:solidFill>
                  <a:schemeClr val="tx1"/>
                </a:solidFill>
              </a:rPr>
              <a:t>然 而 ， 你 们 各 人 都 当 爱 妻 子 ， 如 同 爱 自 己 一 样 。 妻 子 也 当 敬 重 他 的 丈 夫 。</a:t>
            </a:r>
          </a:p>
        </p:txBody>
      </p:sp>
      <p:sp>
        <p:nvSpPr>
          <p:cNvPr id="5" name="Content Placeholder 2">
            <a:extLst>
              <a:ext uri="{FF2B5EF4-FFF2-40B4-BE49-F238E27FC236}">
                <a16:creationId xmlns:a16="http://schemas.microsoft.com/office/drawing/2014/main" id="{59E3A915-A515-49C2-97A1-6DA697669C0A}"/>
              </a:ext>
            </a:extLst>
          </p:cNvPr>
          <p:cNvSpPr txBox="1">
            <a:spLocks/>
          </p:cNvSpPr>
          <p:nvPr/>
        </p:nvSpPr>
        <p:spPr>
          <a:xfrm>
            <a:off x="547637" y="316468"/>
            <a:ext cx="11232858" cy="277256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400" b="1" baseline="30000" dirty="0">
                <a:solidFill>
                  <a:schemeClr val="tx1"/>
                </a:solidFill>
              </a:rPr>
              <a:t>31 </a:t>
            </a:r>
            <a:r>
              <a:rPr lang="en-US" sz="2400" dirty="0">
                <a:solidFill>
                  <a:schemeClr val="tx1"/>
                </a:solidFill>
              </a:rPr>
              <a:t>“For this reason a man will leave his father and mother and be united to his wife, and the two will become one flesh.”</a:t>
            </a:r>
            <a:r>
              <a:rPr lang="en-US" sz="2400" baseline="30000" dirty="0">
                <a:solidFill>
                  <a:schemeClr val="tx1"/>
                </a:solidFill>
              </a:rPr>
              <a:t>[</a:t>
            </a:r>
            <a:r>
              <a:rPr lang="en-US" sz="2400" baseline="30000" dirty="0">
                <a:solidFill>
                  <a:schemeClr val="tx1"/>
                </a:solidFill>
                <a:hlinkClick r:id="rId2" tooltip="See footnote b">
                  <a:extLst>
                    <a:ext uri="{A12FA001-AC4F-418D-AE19-62706E023703}">
                      <ahyp:hlinkClr xmlns:ahyp="http://schemas.microsoft.com/office/drawing/2018/hyperlinkcolor" val="tx"/>
                    </a:ext>
                  </a:extLst>
                </a:hlinkClick>
              </a:rPr>
              <a:t>b</a:t>
            </a:r>
            <a:r>
              <a:rPr lang="en-US" sz="2400" baseline="30000" dirty="0">
                <a:solidFill>
                  <a:schemeClr val="tx1"/>
                </a:solidFill>
              </a:rPr>
              <a:t>]</a:t>
            </a:r>
            <a:r>
              <a:rPr lang="en-US" sz="2400" dirty="0">
                <a:solidFill>
                  <a:schemeClr val="tx1"/>
                </a:solidFill>
              </a:rPr>
              <a:t> </a:t>
            </a:r>
            <a:r>
              <a:rPr lang="en-US" sz="2400" b="1" baseline="30000" dirty="0">
                <a:solidFill>
                  <a:schemeClr val="tx1"/>
                </a:solidFill>
              </a:rPr>
              <a:t>32 </a:t>
            </a:r>
            <a:r>
              <a:rPr lang="en-US" sz="2400" dirty="0">
                <a:solidFill>
                  <a:schemeClr val="tx1"/>
                </a:solidFill>
              </a:rPr>
              <a:t>This is a profound mystery—but I am talking about Christ and the church. </a:t>
            </a:r>
            <a:r>
              <a:rPr lang="en-US" sz="2400" b="1" baseline="30000" dirty="0">
                <a:solidFill>
                  <a:schemeClr val="tx1"/>
                </a:solidFill>
              </a:rPr>
              <a:t>33 </a:t>
            </a:r>
            <a:r>
              <a:rPr lang="en-US" sz="2400" dirty="0">
                <a:solidFill>
                  <a:schemeClr val="tx1"/>
                </a:solidFill>
              </a:rPr>
              <a:t>However, each one of you also must love his wife as he loves himself, and the wife must respect her husband.</a:t>
            </a:r>
          </a:p>
        </p:txBody>
      </p:sp>
    </p:spTree>
    <p:extLst>
      <p:ext uri="{BB962C8B-B14F-4D97-AF65-F5344CB8AC3E}">
        <p14:creationId xmlns:p14="http://schemas.microsoft.com/office/powerpoint/2010/main" val="3931357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177636-004B-4117-9168-90983C673AAF}"/>
              </a:ext>
            </a:extLst>
          </p:cNvPr>
          <p:cNvSpPr>
            <a:spLocks noGrp="1"/>
          </p:cNvSpPr>
          <p:nvPr>
            <p:ph idx="1"/>
          </p:nvPr>
        </p:nvSpPr>
        <p:spPr>
          <a:xfrm>
            <a:off x="547637" y="2980408"/>
            <a:ext cx="11350304" cy="1977489"/>
          </a:xfrm>
        </p:spPr>
        <p:txBody>
          <a:bodyPr anchor="t">
            <a:noAutofit/>
          </a:bodyPr>
          <a:lstStyle/>
          <a:p>
            <a:pPr marL="0" indent="0">
              <a:buNone/>
            </a:pPr>
            <a:r>
              <a:rPr lang="en-US" altLang="zh-CN" sz="2400" b="1" dirty="0">
                <a:solidFill>
                  <a:schemeClr val="tx1"/>
                </a:solidFill>
              </a:rPr>
              <a:t>6 </a:t>
            </a:r>
            <a:r>
              <a:rPr lang="zh-CN" altLang="en-US" sz="2400" dirty="0">
                <a:solidFill>
                  <a:schemeClr val="tx1"/>
                </a:solidFill>
              </a:rPr>
              <a:t>你 们 作 儿 女 的 ， 要 在 主 里 听 从 父 母 ， 这 是 理 所 当 然 的 。</a:t>
            </a:r>
          </a:p>
          <a:p>
            <a:pPr marL="0" indent="0">
              <a:buNone/>
            </a:pPr>
            <a:r>
              <a:rPr lang="en-US" altLang="zh-CN" sz="2400" b="1" baseline="30000" dirty="0">
                <a:solidFill>
                  <a:schemeClr val="tx1"/>
                </a:solidFill>
              </a:rPr>
              <a:t>2-3 </a:t>
            </a:r>
            <a:r>
              <a:rPr lang="zh-CN" altLang="en-US" sz="2400" dirty="0">
                <a:solidFill>
                  <a:schemeClr val="tx1"/>
                </a:solidFill>
              </a:rPr>
              <a:t>要 孝 敬 父 母 ， 使 你 得 福 ， 在 世 长 寿 。 这 是 第 一 条 带 应 许 的 诫 命 。</a:t>
            </a:r>
          </a:p>
          <a:p>
            <a:pPr marL="0" indent="0">
              <a:buNone/>
            </a:pPr>
            <a:r>
              <a:rPr lang="en-US" altLang="zh-CN" sz="2400" b="1" baseline="30000" dirty="0">
                <a:solidFill>
                  <a:schemeClr val="tx1"/>
                </a:solidFill>
              </a:rPr>
              <a:t>4 </a:t>
            </a:r>
            <a:r>
              <a:rPr lang="zh-CN" altLang="en-US" sz="2400" dirty="0">
                <a:solidFill>
                  <a:schemeClr val="tx1"/>
                </a:solidFill>
              </a:rPr>
              <a:t>你 们 作 父 亲 的 ， 不 要 惹 儿 女 的 气 ， 只 要 照 着 主 的 教 训 和 警 戒 养 育 他 们 。</a:t>
            </a:r>
          </a:p>
        </p:txBody>
      </p:sp>
      <p:sp>
        <p:nvSpPr>
          <p:cNvPr id="5" name="Content Placeholder 2">
            <a:extLst>
              <a:ext uri="{FF2B5EF4-FFF2-40B4-BE49-F238E27FC236}">
                <a16:creationId xmlns:a16="http://schemas.microsoft.com/office/drawing/2014/main" id="{59E3A915-A515-49C2-97A1-6DA697669C0A}"/>
              </a:ext>
            </a:extLst>
          </p:cNvPr>
          <p:cNvSpPr txBox="1">
            <a:spLocks/>
          </p:cNvSpPr>
          <p:nvPr/>
        </p:nvSpPr>
        <p:spPr>
          <a:xfrm>
            <a:off x="547637" y="316468"/>
            <a:ext cx="11232858" cy="277256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r>
              <a:rPr lang="en-US" sz="2400" b="1" dirty="0">
                <a:solidFill>
                  <a:schemeClr val="tx1"/>
                </a:solidFill>
              </a:rPr>
              <a:t>6 </a:t>
            </a:r>
            <a:r>
              <a:rPr lang="en-US" sz="2400" dirty="0">
                <a:solidFill>
                  <a:schemeClr val="tx1"/>
                </a:solidFill>
              </a:rPr>
              <a:t>Children, obey your parents in the Lord, for this is right. </a:t>
            </a:r>
            <a:r>
              <a:rPr lang="en-US" sz="2400" b="1" baseline="30000" dirty="0">
                <a:solidFill>
                  <a:schemeClr val="tx1"/>
                </a:solidFill>
              </a:rPr>
              <a:t>2 </a:t>
            </a:r>
            <a:r>
              <a:rPr lang="en-US" sz="2400" dirty="0">
                <a:solidFill>
                  <a:schemeClr val="tx1"/>
                </a:solidFill>
              </a:rPr>
              <a:t>“Honor your father and mother”—which is the first commandment with a promise—</a:t>
            </a:r>
            <a:r>
              <a:rPr lang="en-US" sz="2400" b="1" baseline="30000" dirty="0">
                <a:solidFill>
                  <a:schemeClr val="tx1"/>
                </a:solidFill>
              </a:rPr>
              <a:t>3 </a:t>
            </a:r>
            <a:r>
              <a:rPr lang="en-US" sz="2400" dirty="0">
                <a:solidFill>
                  <a:schemeClr val="tx1"/>
                </a:solidFill>
              </a:rPr>
              <a:t>“so that it may go well with you and that you may enjoy long life on the earth.”</a:t>
            </a:r>
            <a:r>
              <a:rPr lang="en-US" sz="2400" baseline="30000" dirty="0">
                <a:solidFill>
                  <a:schemeClr val="tx1"/>
                </a:solidFill>
              </a:rPr>
              <a:t>[</a:t>
            </a:r>
            <a:r>
              <a:rPr lang="en-US" sz="2400" baseline="30000" dirty="0">
                <a:solidFill>
                  <a:schemeClr val="tx1"/>
                </a:solidFill>
                <a:hlinkClick r:id="rId2" tooltip="See footnote c">
                  <a:extLst>
                    <a:ext uri="{A12FA001-AC4F-418D-AE19-62706E023703}">
                      <ahyp:hlinkClr xmlns:ahyp="http://schemas.microsoft.com/office/drawing/2018/hyperlinkcolor" val="tx"/>
                    </a:ext>
                  </a:extLst>
                </a:hlinkClick>
              </a:rPr>
              <a:t>c</a:t>
            </a:r>
            <a:r>
              <a:rPr lang="en-US" sz="2400" baseline="30000" dirty="0">
                <a:solidFill>
                  <a:schemeClr val="tx1"/>
                </a:solidFill>
              </a:rPr>
              <a:t>]</a:t>
            </a:r>
            <a:endParaRPr lang="en-US" sz="2400" dirty="0">
              <a:solidFill>
                <a:schemeClr val="tx1"/>
              </a:solidFill>
            </a:endParaRPr>
          </a:p>
          <a:p>
            <a:pPr marL="0" indent="0">
              <a:buNone/>
            </a:pPr>
            <a:r>
              <a:rPr lang="en-US" sz="2400" b="1" baseline="30000" dirty="0">
                <a:solidFill>
                  <a:schemeClr val="tx1"/>
                </a:solidFill>
              </a:rPr>
              <a:t>4 </a:t>
            </a:r>
            <a:r>
              <a:rPr lang="en-US" sz="2400" dirty="0">
                <a:solidFill>
                  <a:schemeClr val="tx1"/>
                </a:solidFill>
              </a:rPr>
              <a:t>Fathers,</a:t>
            </a:r>
            <a:r>
              <a:rPr lang="en-US" sz="2400" baseline="30000" dirty="0">
                <a:solidFill>
                  <a:schemeClr val="tx1"/>
                </a:solidFill>
              </a:rPr>
              <a:t>[</a:t>
            </a:r>
            <a:r>
              <a:rPr lang="en-US" sz="2400" baseline="30000" dirty="0">
                <a:solidFill>
                  <a:schemeClr val="tx1"/>
                </a:solidFill>
                <a:hlinkClick r:id="rId3" tooltip="See footnote d">
                  <a:extLst>
                    <a:ext uri="{A12FA001-AC4F-418D-AE19-62706E023703}">
                      <ahyp:hlinkClr xmlns:ahyp="http://schemas.microsoft.com/office/drawing/2018/hyperlinkcolor" val="tx"/>
                    </a:ext>
                  </a:extLst>
                </a:hlinkClick>
              </a:rPr>
              <a:t>d</a:t>
            </a:r>
            <a:r>
              <a:rPr lang="en-US" sz="2400" baseline="30000" dirty="0">
                <a:solidFill>
                  <a:schemeClr val="tx1"/>
                </a:solidFill>
              </a:rPr>
              <a:t>]</a:t>
            </a:r>
            <a:r>
              <a:rPr lang="en-US" sz="2400" dirty="0">
                <a:solidFill>
                  <a:schemeClr val="tx1"/>
                </a:solidFill>
              </a:rPr>
              <a:t> do not exasperate your children; instead, bring them up in the training and instruction of the Lord.</a:t>
            </a:r>
          </a:p>
        </p:txBody>
      </p:sp>
    </p:spTree>
    <p:extLst>
      <p:ext uri="{BB962C8B-B14F-4D97-AF65-F5344CB8AC3E}">
        <p14:creationId xmlns:p14="http://schemas.microsoft.com/office/powerpoint/2010/main" val="405890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10F524-46E7-49FB-875C-5A7FD8E54E85}"/>
              </a:ext>
            </a:extLst>
          </p:cNvPr>
          <p:cNvSpPr>
            <a:spLocks noGrp="1"/>
          </p:cNvSpPr>
          <p:nvPr>
            <p:ph idx="1"/>
          </p:nvPr>
        </p:nvSpPr>
        <p:spPr>
          <a:xfrm>
            <a:off x="645953" y="231006"/>
            <a:ext cx="11014744" cy="6069126"/>
          </a:xfrm>
        </p:spPr>
        <p:txBody>
          <a:bodyPr>
            <a:normAutofit/>
          </a:bodyPr>
          <a:lstStyle/>
          <a:p>
            <a:pPr marL="457200" lvl="1" indent="0">
              <a:buNone/>
            </a:pPr>
            <a:r>
              <a:rPr lang="en-US" sz="2400" dirty="0">
                <a:solidFill>
                  <a:schemeClr val="tx1"/>
                </a:solidFill>
              </a:rPr>
              <a:t>Observations</a:t>
            </a:r>
          </a:p>
          <a:p>
            <a:pPr lvl="2">
              <a:buFont typeface="Arial" panose="020B0604020202020204" pitchFamily="34" charset="0"/>
              <a:buChar char="•"/>
            </a:pPr>
            <a:r>
              <a:rPr lang="en-US" sz="2400" dirty="0">
                <a:solidFill>
                  <a:schemeClr val="tx1"/>
                </a:solidFill>
              </a:rPr>
              <a:t>Who are the three groups of people addressed?</a:t>
            </a:r>
          </a:p>
          <a:p>
            <a:pPr marL="914400" lvl="2" indent="0">
              <a:buNone/>
            </a:pPr>
            <a:r>
              <a:rPr lang="en-US" sz="2400" dirty="0">
                <a:solidFill>
                  <a:schemeClr val="tx1"/>
                </a:solidFill>
              </a:rPr>
              <a:t>	  Men women, children</a:t>
            </a:r>
          </a:p>
          <a:p>
            <a:pPr lvl="2">
              <a:buFont typeface="Arial" panose="020B0604020202020204" pitchFamily="34" charset="0"/>
              <a:buChar char="•"/>
            </a:pPr>
            <a:r>
              <a:rPr lang="en-US" sz="2400" dirty="0">
                <a:solidFill>
                  <a:schemeClr val="tx1"/>
                </a:solidFill>
              </a:rPr>
              <a:t>What are the four different roles? </a:t>
            </a:r>
          </a:p>
          <a:p>
            <a:pPr marL="914400" lvl="2" indent="0">
              <a:buNone/>
            </a:pPr>
            <a:r>
              <a:rPr lang="en-US" sz="2400" dirty="0">
                <a:solidFill>
                  <a:schemeClr val="tx1"/>
                </a:solidFill>
              </a:rPr>
              <a:t>	wife, husband, children, father.</a:t>
            </a:r>
          </a:p>
          <a:p>
            <a:pPr lvl="2">
              <a:buFont typeface="Arial" panose="020B0604020202020204" pitchFamily="34" charset="0"/>
              <a:buChar char="•"/>
            </a:pPr>
            <a:r>
              <a:rPr lang="en-US" sz="2400" dirty="0">
                <a:solidFill>
                  <a:schemeClr val="tx1"/>
                </a:solidFill>
              </a:rPr>
              <a:t>How many verses were devoted to each group?</a:t>
            </a:r>
          </a:p>
          <a:p>
            <a:pPr lvl="3">
              <a:buFont typeface="Courier New" panose="02070309020205020404" pitchFamily="49" charset="0"/>
              <a:buChar char="o"/>
            </a:pPr>
            <a:r>
              <a:rPr lang="en-US" sz="2400" dirty="0">
                <a:solidFill>
                  <a:schemeClr val="tx1"/>
                </a:solidFill>
              </a:rPr>
              <a:t>Wives - 1 verse in Col and 3 verses Eph</a:t>
            </a:r>
          </a:p>
          <a:p>
            <a:pPr lvl="3">
              <a:buFont typeface="Courier New" panose="02070309020205020404" pitchFamily="49" charset="0"/>
              <a:buChar char="o"/>
            </a:pPr>
            <a:r>
              <a:rPr lang="en-US" sz="2400" dirty="0">
                <a:solidFill>
                  <a:schemeClr val="tx1"/>
                </a:solidFill>
              </a:rPr>
              <a:t>Men – 2 verses in Col, 9 verses in Eph</a:t>
            </a:r>
          </a:p>
          <a:p>
            <a:pPr lvl="3">
              <a:buFont typeface="Courier New" panose="02070309020205020404" pitchFamily="49" charset="0"/>
              <a:buChar char="o"/>
            </a:pPr>
            <a:r>
              <a:rPr lang="en-US" sz="2400" dirty="0">
                <a:solidFill>
                  <a:schemeClr val="tx1"/>
                </a:solidFill>
              </a:rPr>
              <a:t>Children – 1 verse in Col, 3 in Eph.</a:t>
            </a:r>
          </a:p>
          <a:p>
            <a:pPr lvl="2">
              <a:buFont typeface="Arial" panose="020B0604020202020204" pitchFamily="34" charset="0"/>
              <a:buChar char="•"/>
            </a:pPr>
            <a:r>
              <a:rPr lang="en-US" sz="2400" dirty="0">
                <a:solidFill>
                  <a:schemeClr val="tx1"/>
                </a:solidFill>
              </a:rPr>
              <a:t>Men were addressed about two roles – husband and father. </a:t>
            </a:r>
          </a:p>
          <a:p>
            <a:pPr lvl="2">
              <a:buFont typeface="Arial" panose="020B0604020202020204" pitchFamily="34" charset="0"/>
              <a:buChar char="•"/>
            </a:pPr>
            <a:r>
              <a:rPr lang="en-US" sz="2400" dirty="0">
                <a:solidFill>
                  <a:schemeClr val="tx1"/>
                </a:solidFill>
              </a:rPr>
              <a:t>Who does Paul hold more accountability?  Men and Fathers</a:t>
            </a:r>
          </a:p>
          <a:p>
            <a:endParaRPr lang="en-US" dirty="0"/>
          </a:p>
        </p:txBody>
      </p:sp>
    </p:spTree>
    <p:extLst>
      <p:ext uri="{BB962C8B-B14F-4D97-AF65-F5344CB8AC3E}">
        <p14:creationId xmlns:p14="http://schemas.microsoft.com/office/powerpoint/2010/main" val="30867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400</TotalTime>
  <Words>1192</Words>
  <Application>Microsoft Office PowerPoint</Application>
  <PresentationFormat>Widescreen</PresentationFormat>
  <Paragraphs>208</Paragraphs>
  <Slides>28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メイリオ</vt:lpstr>
      <vt:lpstr>微軟正黑體</vt:lpstr>
      <vt:lpstr>Arial</vt:lpstr>
      <vt:lpstr>Century Gothic</vt:lpstr>
      <vt:lpstr>Courier New</vt:lpstr>
      <vt:lpstr>Wingdings</vt:lpstr>
      <vt:lpstr>Wingdings 3</vt:lpstr>
      <vt:lpstr>幼圆</vt:lpstr>
      <vt:lpstr>Slice</vt:lpstr>
      <vt:lpstr>Family – IN Balance or imbalanced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 IN Balance or imbalanced</dc:title>
  <dc:creator>Dan and Anita Lam</dc:creator>
  <cp:lastModifiedBy>Media</cp:lastModifiedBy>
  <cp:revision>29</cp:revision>
  <dcterms:created xsi:type="dcterms:W3CDTF">2018-11-04T01:43:30Z</dcterms:created>
  <dcterms:modified xsi:type="dcterms:W3CDTF">2018-11-04T14:52:56Z</dcterms:modified>
</cp:coreProperties>
</file>