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32"/>
  </p:notesMasterIdLst>
  <p:sldIdLst>
    <p:sldId id="256" r:id="rId2"/>
    <p:sldId id="592" r:id="rId3"/>
    <p:sldId id="504" r:id="rId4"/>
    <p:sldId id="599" r:id="rId5"/>
    <p:sldId id="612" r:id="rId6"/>
    <p:sldId id="593" r:id="rId7"/>
    <p:sldId id="500" r:id="rId8"/>
    <p:sldId id="614" r:id="rId9"/>
    <p:sldId id="595" r:id="rId10"/>
    <p:sldId id="597" r:id="rId11"/>
    <p:sldId id="594" r:id="rId12"/>
    <p:sldId id="613" r:id="rId13"/>
    <p:sldId id="620" r:id="rId14"/>
    <p:sldId id="621" r:id="rId15"/>
    <p:sldId id="619" r:id="rId16"/>
    <p:sldId id="617" r:id="rId17"/>
    <p:sldId id="622" r:id="rId18"/>
    <p:sldId id="623" r:id="rId19"/>
    <p:sldId id="511" r:id="rId20"/>
    <p:sldId id="615" r:id="rId21"/>
    <p:sldId id="624" r:id="rId22"/>
    <p:sldId id="618" r:id="rId23"/>
    <p:sldId id="625" r:id="rId24"/>
    <p:sldId id="512" r:id="rId25"/>
    <p:sldId id="616" r:id="rId26"/>
    <p:sldId id="626" r:id="rId27"/>
    <p:sldId id="546" r:id="rId28"/>
    <p:sldId id="611" r:id="rId29"/>
    <p:sldId id="545" r:id="rId30"/>
    <p:sldId id="60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712" autoAdjust="0"/>
  </p:normalViewPr>
  <p:slideViewPr>
    <p:cSldViewPr snapToGrid="0" snapToObjects="1">
      <p:cViewPr>
        <p:scale>
          <a:sx n="100" d="100"/>
          <a:sy n="100" d="100"/>
        </p:scale>
        <p:origin x="-968" y="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FE64F-718D-834F-BDFC-B940820A2267}" type="datetimeFigureOut">
              <a:rPr lang="en-US" smtClean="0"/>
              <a:t>4/16/16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F823B-A632-F44F-9C36-9A3FD243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Saturday, April 16, 16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Saturday, April 16, 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Saturday, April 16, 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Saturday, April 16, 16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Saturday, April 16, 16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Saturday, April 16, 16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Saturday, April 16, 16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Saturday, April 16, 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Saturday, April 16, 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Saturday, April 16, 16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Saturday, April 16, 16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Saturday, April 16, 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b="1" dirty="0" smtClean="0"/>
              <a:t>Jesus </a:t>
            </a:r>
            <a:endParaRPr lang="en-US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His Identity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1783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06" y="495300"/>
            <a:ext cx="8019141" cy="604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00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6300" y="2833468"/>
            <a:ext cx="4111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Question &amp; Answer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51094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8640" y="584200"/>
            <a:ext cx="7543800" cy="233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1282700" y="2416244"/>
            <a:ext cx="68097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 smtClean="0">
                <a:latin typeface="Helvetica"/>
                <a:cs typeface="Helvetica"/>
              </a:rPr>
              <a:t>24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>
                <a:latin typeface="Helvetica"/>
                <a:cs typeface="Helvetica"/>
              </a:rPr>
              <a:t>The Jews who were there gathered around him, saying, “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How long</a:t>
            </a:r>
            <a:r>
              <a:rPr lang="en-US" sz="2400" dirty="0">
                <a:latin typeface="Helvetica"/>
                <a:cs typeface="Helvetica"/>
              </a:rPr>
              <a:t> will you keep us in suspense? If you are the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Messiah</a:t>
            </a:r>
            <a:r>
              <a:rPr lang="en-US" sz="2400" dirty="0">
                <a:latin typeface="Helvetica"/>
                <a:cs typeface="Helvetica"/>
              </a:rPr>
              <a:t>, tell us plainly.</a:t>
            </a:r>
            <a:r>
              <a:rPr lang="en-US" sz="2400" dirty="0" smtClean="0">
                <a:latin typeface="Helvetica"/>
                <a:cs typeface="Helvetica"/>
              </a:rPr>
              <a:t>”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09836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9800" y="1139884"/>
            <a:ext cx="7429500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100" b="1" dirty="0">
                <a:latin typeface="Helvetica"/>
                <a:cs typeface="Helvetica"/>
              </a:rPr>
              <a:t>Two disciples: </a:t>
            </a:r>
            <a:r>
              <a:rPr lang="en-US" sz="2100" dirty="0" smtClean="0">
                <a:latin typeface="Helvetica"/>
                <a:cs typeface="Helvetica"/>
              </a:rPr>
              <a:t>Rabbi </a:t>
            </a:r>
            <a:r>
              <a:rPr lang="en-US" sz="2100" dirty="0">
                <a:latin typeface="Helvetica"/>
                <a:cs typeface="Helvetica"/>
              </a:rPr>
              <a:t>and </a:t>
            </a:r>
            <a:r>
              <a:rPr lang="en-US" sz="2100" dirty="0" smtClean="0">
                <a:latin typeface="Helvetica"/>
                <a:cs typeface="Helvetica"/>
              </a:rPr>
              <a:t>Messiah </a:t>
            </a:r>
            <a:r>
              <a:rPr lang="en-US" sz="2100" dirty="0">
                <a:latin typeface="Helvetica"/>
                <a:cs typeface="Helvetica"/>
              </a:rPr>
              <a:t>(1:37-41</a:t>
            </a:r>
            <a:r>
              <a:rPr lang="en-US" sz="2100" dirty="0" smtClean="0">
                <a:latin typeface="Helvetica"/>
                <a:cs typeface="Helvetica"/>
              </a:rPr>
              <a:t>) </a:t>
            </a:r>
            <a:endParaRPr lang="en-US" sz="2100" dirty="0">
              <a:latin typeface="Helvetica"/>
              <a:cs typeface="Helvetica"/>
            </a:endParaRPr>
          </a:p>
          <a:p>
            <a:pPr>
              <a:spcAft>
                <a:spcPts val="1200"/>
              </a:spcAft>
            </a:pPr>
            <a:r>
              <a:rPr lang="en-US" sz="2100" b="1" dirty="0">
                <a:latin typeface="Helvetica"/>
                <a:cs typeface="Helvetica"/>
              </a:rPr>
              <a:t>Nathanael: </a:t>
            </a:r>
            <a:r>
              <a:rPr lang="en-US" sz="2100" dirty="0" smtClean="0">
                <a:latin typeface="Helvetica"/>
                <a:cs typeface="Helvetica"/>
              </a:rPr>
              <a:t>Rabbi, Son </a:t>
            </a:r>
            <a:r>
              <a:rPr lang="en-US" sz="2100" dirty="0">
                <a:latin typeface="Helvetica"/>
                <a:cs typeface="Helvetica"/>
              </a:rPr>
              <a:t>of God</a:t>
            </a:r>
            <a:r>
              <a:rPr lang="en-US" sz="2100" dirty="0" smtClean="0">
                <a:latin typeface="Helvetica"/>
                <a:cs typeface="Helvetica"/>
              </a:rPr>
              <a:t>, </a:t>
            </a:r>
            <a:r>
              <a:rPr lang="en-US" sz="2100" dirty="0">
                <a:latin typeface="Helvetica"/>
                <a:cs typeface="Helvetica"/>
              </a:rPr>
              <a:t>and </a:t>
            </a:r>
            <a:r>
              <a:rPr lang="en-US" sz="2100" dirty="0" smtClean="0">
                <a:latin typeface="Helvetica"/>
                <a:cs typeface="Helvetica"/>
              </a:rPr>
              <a:t>King </a:t>
            </a:r>
            <a:r>
              <a:rPr lang="en-US" sz="2100" dirty="0">
                <a:latin typeface="Helvetica"/>
                <a:cs typeface="Helvetica"/>
              </a:rPr>
              <a:t>of </a:t>
            </a:r>
            <a:r>
              <a:rPr lang="en-US" sz="2100" dirty="0" smtClean="0">
                <a:latin typeface="Helvetica"/>
                <a:cs typeface="Helvetica"/>
              </a:rPr>
              <a:t>Israel </a:t>
            </a:r>
            <a:r>
              <a:rPr lang="en-US" sz="2100" dirty="0">
                <a:latin typeface="Helvetica"/>
                <a:cs typeface="Helvetica"/>
              </a:rPr>
              <a:t>(1:49) </a:t>
            </a:r>
          </a:p>
          <a:p>
            <a:pPr>
              <a:spcAft>
                <a:spcPts val="1200"/>
              </a:spcAft>
            </a:pPr>
            <a:r>
              <a:rPr lang="en-US" sz="2100" b="1" dirty="0">
                <a:latin typeface="Helvetica"/>
                <a:cs typeface="Helvetica"/>
              </a:rPr>
              <a:t>Nicodemus: </a:t>
            </a:r>
            <a:r>
              <a:rPr lang="en-US" sz="2100" dirty="0" smtClean="0">
                <a:latin typeface="Helvetica"/>
                <a:cs typeface="Helvetica"/>
              </a:rPr>
              <a:t>Rabbi and teacher come </a:t>
            </a:r>
            <a:r>
              <a:rPr lang="en-US" sz="2100" dirty="0">
                <a:latin typeface="Helvetica"/>
                <a:cs typeface="Helvetica"/>
              </a:rPr>
              <a:t>from </a:t>
            </a:r>
            <a:r>
              <a:rPr lang="en-US" sz="2100" dirty="0" smtClean="0">
                <a:latin typeface="Helvetica"/>
                <a:cs typeface="Helvetica"/>
              </a:rPr>
              <a:t>God </a:t>
            </a:r>
            <a:r>
              <a:rPr lang="en-US" sz="2100" dirty="0">
                <a:latin typeface="Helvetica"/>
                <a:cs typeface="Helvetica"/>
              </a:rPr>
              <a:t>(3:2) </a:t>
            </a:r>
          </a:p>
          <a:p>
            <a:pPr>
              <a:spcAft>
                <a:spcPts val="1200"/>
              </a:spcAft>
            </a:pPr>
            <a:r>
              <a:rPr lang="en-US" sz="2100" b="1" dirty="0" smtClean="0">
                <a:latin typeface="Helvetica"/>
                <a:cs typeface="Helvetica"/>
              </a:rPr>
              <a:t>Samaritan </a:t>
            </a:r>
            <a:r>
              <a:rPr lang="en-US" sz="2100" b="1" dirty="0">
                <a:latin typeface="Helvetica"/>
                <a:cs typeface="Helvetica"/>
              </a:rPr>
              <a:t>woman</a:t>
            </a:r>
            <a:r>
              <a:rPr lang="en-US" sz="2100" b="1" dirty="0" smtClean="0">
                <a:latin typeface="Helvetica"/>
                <a:cs typeface="Helvetica"/>
              </a:rPr>
              <a:t>: </a:t>
            </a:r>
            <a:r>
              <a:rPr lang="en-US" sz="2100" dirty="0">
                <a:latin typeface="Helvetica"/>
                <a:cs typeface="Helvetica"/>
              </a:rPr>
              <a:t>P</a:t>
            </a:r>
            <a:r>
              <a:rPr lang="en-US" sz="2100" dirty="0" smtClean="0">
                <a:latin typeface="Helvetica"/>
                <a:cs typeface="Helvetica"/>
              </a:rPr>
              <a:t>rophet </a:t>
            </a:r>
            <a:r>
              <a:rPr lang="en-US" sz="2100" dirty="0">
                <a:latin typeface="Helvetica"/>
                <a:cs typeface="Helvetica"/>
              </a:rPr>
              <a:t>and </a:t>
            </a:r>
            <a:r>
              <a:rPr lang="en-US" sz="2100" dirty="0" smtClean="0">
                <a:latin typeface="Helvetica"/>
                <a:cs typeface="Helvetica"/>
              </a:rPr>
              <a:t>Messiah (</a:t>
            </a:r>
            <a:r>
              <a:rPr lang="en-US" sz="2100" dirty="0">
                <a:latin typeface="Helvetica"/>
                <a:cs typeface="Helvetica"/>
              </a:rPr>
              <a:t>4:19, 29)</a:t>
            </a:r>
          </a:p>
          <a:p>
            <a:pPr>
              <a:spcAft>
                <a:spcPts val="1200"/>
              </a:spcAft>
            </a:pPr>
            <a:r>
              <a:rPr lang="en-US" sz="2100" b="1" dirty="0" smtClean="0">
                <a:latin typeface="Helvetica"/>
                <a:cs typeface="Helvetica"/>
              </a:rPr>
              <a:t>Samaritan People: </a:t>
            </a:r>
            <a:r>
              <a:rPr lang="en-US" sz="2100" dirty="0" smtClean="0">
                <a:latin typeface="Helvetica"/>
                <a:cs typeface="Helvetica"/>
              </a:rPr>
              <a:t>Savior </a:t>
            </a:r>
            <a:r>
              <a:rPr lang="en-US" sz="2100" dirty="0">
                <a:latin typeface="Helvetica"/>
                <a:cs typeface="Helvetica"/>
              </a:rPr>
              <a:t>of the </a:t>
            </a:r>
            <a:r>
              <a:rPr lang="en-US" sz="2100" dirty="0" smtClean="0">
                <a:latin typeface="Helvetica"/>
                <a:cs typeface="Helvetica"/>
              </a:rPr>
              <a:t>world </a:t>
            </a:r>
            <a:r>
              <a:rPr lang="en-US" sz="2100" dirty="0">
                <a:latin typeface="Helvetica"/>
                <a:cs typeface="Helvetica"/>
              </a:rPr>
              <a:t>(4:42) </a:t>
            </a:r>
          </a:p>
          <a:p>
            <a:pPr>
              <a:spcAft>
                <a:spcPts val="1200"/>
              </a:spcAft>
            </a:pPr>
            <a:r>
              <a:rPr lang="en-US" sz="2100" b="1" dirty="0">
                <a:latin typeface="Helvetica"/>
                <a:cs typeface="Helvetica"/>
              </a:rPr>
              <a:t>Feeding of the 5,000: </a:t>
            </a:r>
            <a:r>
              <a:rPr lang="en-US" sz="2100" dirty="0">
                <a:latin typeface="Helvetica"/>
                <a:cs typeface="Helvetica"/>
              </a:rPr>
              <a:t>P</a:t>
            </a:r>
            <a:r>
              <a:rPr lang="en-US" sz="2100" dirty="0" smtClean="0">
                <a:latin typeface="Helvetica"/>
                <a:cs typeface="Helvetica"/>
              </a:rPr>
              <a:t>rophet</a:t>
            </a:r>
            <a:r>
              <a:rPr lang="en-US" sz="2100" dirty="0">
                <a:latin typeface="Helvetica"/>
                <a:cs typeface="Helvetica"/>
              </a:rPr>
              <a:t>" </a:t>
            </a:r>
            <a:r>
              <a:rPr lang="en-US" sz="2100" dirty="0" smtClean="0">
                <a:latin typeface="Helvetica"/>
                <a:cs typeface="Helvetica"/>
              </a:rPr>
              <a:t>and King </a:t>
            </a:r>
            <a:r>
              <a:rPr lang="en-US" sz="2100" dirty="0">
                <a:latin typeface="Helvetica"/>
                <a:cs typeface="Helvetica"/>
              </a:rPr>
              <a:t>(6:14-15)</a:t>
            </a:r>
          </a:p>
          <a:p>
            <a:pPr>
              <a:spcAft>
                <a:spcPts val="1200"/>
              </a:spcAft>
            </a:pPr>
            <a:r>
              <a:rPr lang="en-US" sz="2100" b="1" dirty="0">
                <a:latin typeface="Helvetica"/>
                <a:cs typeface="Helvetica"/>
              </a:rPr>
              <a:t>Peter: </a:t>
            </a:r>
            <a:r>
              <a:rPr lang="en-US" sz="2100" dirty="0">
                <a:latin typeface="Helvetica"/>
                <a:cs typeface="Helvetica"/>
              </a:rPr>
              <a:t>the Holy One of God (6:66-69)</a:t>
            </a:r>
          </a:p>
          <a:p>
            <a:pPr>
              <a:spcAft>
                <a:spcPts val="1200"/>
              </a:spcAft>
            </a:pPr>
            <a:r>
              <a:rPr lang="en-US" sz="2100" b="1" dirty="0">
                <a:latin typeface="Helvetica"/>
                <a:cs typeface="Helvetica"/>
              </a:rPr>
              <a:t>Crowds: </a:t>
            </a:r>
            <a:r>
              <a:rPr lang="en-US" sz="2100" dirty="0" smtClean="0">
                <a:latin typeface="Helvetica"/>
                <a:cs typeface="Helvetica"/>
              </a:rPr>
              <a:t>good man</a:t>
            </a:r>
            <a:r>
              <a:rPr lang="en-US" sz="2100" dirty="0">
                <a:latin typeface="Helvetica"/>
                <a:cs typeface="Helvetica"/>
              </a:rPr>
              <a:t> </a:t>
            </a:r>
            <a:r>
              <a:rPr lang="en-US" sz="2100" dirty="0" smtClean="0">
                <a:latin typeface="Helvetica"/>
                <a:cs typeface="Helvetica"/>
              </a:rPr>
              <a:t>(</a:t>
            </a:r>
            <a:r>
              <a:rPr lang="en-US" sz="2100" dirty="0">
                <a:latin typeface="Helvetica"/>
                <a:cs typeface="Helvetica"/>
              </a:rPr>
              <a:t>7:12), </a:t>
            </a:r>
            <a:r>
              <a:rPr lang="en-US" sz="2100" dirty="0" smtClean="0">
                <a:latin typeface="Helvetica"/>
                <a:cs typeface="Helvetica"/>
              </a:rPr>
              <a:t>prophet </a:t>
            </a:r>
            <a:r>
              <a:rPr lang="en-US" sz="2100" dirty="0">
                <a:latin typeface="Helvetica"/>
                <a:cs typeface="Helvetica"/>
              </a:rPr>
              <a:t>(7:40), </a:t>
            </a:r>
            <a:r>
              <a:rPr lang="en-US" sz="2100" dirty="0" smtClean="0">
                <a:latin typeface="Helvetica"/>
                <a:cs typeface="Helvetica"/>
              </a:rPr>
              <a:t>Messiah (</a:t>
            </a:r>
            <a:r>
              <a:rPr lang="en-US" sz="2100" dirty="0">
                <a:latin typeface="Helvetica"/>
                <a:cs typeface="Helvetica"/>
              </a:rPr>
              <a:t>7:41-43)</a:t>
            </a:r>
          </a:p>
          <a:p>
            <a:r>
              <a:rPr lang="en-US" sz="2100" b="1" dirty="0">
                <a:latin typeface="Helvetica"/>
                <a:cs typeface="Helvetica"/>
              </a:rPr>
              <a:t>Man born blind: </a:t>
            </a:r>
            <a:r>
              <a:rPr lang="en-US" sz="2100" dirty="0" smtClean="0">
                <a:latin typeface="Helvetica"/>
                <a:cs typeface="Helvetica"/>
              </a:rPr>
              <a:t>Jesus </a:t>
            </a:r>
            <a:r>
              <a:rPr lang="en-US" sz="2100" dirty="0">
                <a:latin typeface="Helvetica"/>
                <a:cs typeface="Helvetica"/>
              </a:rPr>
              <a:t>(9:11), </a:t>
            </a:r>
            <a:r>
              <a:rPr lang="en-US" sz="2100" dirty="0" smtClean="0">
                <a:latin typeface="Helvetica"/>
                <a:cs typeface="Helvetica"/>
              </a:rPr>
              <a:t>prophet </a:t>
            </a:r>
            <a:r>
              <a:rPr lang="en-US" sz="2100" dirty="0">
                <a:latin typeface="Helvetica"/>
                <a:cs typeface="Helvetica"/>
              </a:rPr>
              <a:t>(9:17), </a:t>
            </a:r>
            <a:r>
              <a:rPr lang="en-US" sz="2100" dirty="0" smtClean="0">
                <a:latin typeface="Helvetica"/>
                <a:cs typeface="Helvetica"/>
              </a:rPr>
              <a:t>Lord (</a:t>
            </a:r>
            <a:r>
              <a:rPr lang="en-US" sz="2100" dirty="0">
                <a:latin typeface="Helvetica"/>
                <a:cs typeface="Helvetica"/>
              </a:rPr>
              <a:t>9:38)</a:t>
            </a:r>
          </a:p>
        </p:txBody>
      </p:sp>
    </p:spTree>
    <p:extLst>
      <p:ext uri="{BB962C8B-B14F-4D97-AF65-F5344CB8AC3E}">
        <p14:creationId xmlns:p14="http://schemas.microsoft.com/office/powerpoint/2010/main" val="886214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8700" y="1629539"/>
            <a:ext cx="68453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 smtClean="0">
                <a:latin typeface="Helvetica"/>
                <a:cs typeface="Helvetica"/>
              </a:rPr>
              <a:t>Authorities</a:t>
            </a:r>
            <a:r>
              <a:rPr lang="en-US" sz="2100" b="1" dirty="0">
                <a:latin typeface="Helvetica"/>
                <a:cs typeface="Helvetica"/>
              </a:rPr>
              <a:t>: </a:t>
            </a:r>
            <a:r>
              <a:rPr lang="en-US" sz="2100" dirty="0">
                <a:latin typeface="Helvetica"/>
                <a:cs typeface="Helvetica"/>
              </a:rPr>
              <a:t>"Jesus, son of </a:t>
            </a:r>
            <a:r>
              <a:rPr lang="en-US" sz="2100" dirty="0" smtClean="0">
                <a:latin typeface="Helvetica"/>
                <a:cs typeface="Helvetica"/>
              </a:rPr>
              <a:t>Joseph</a:t>
            </a:r>
            <a:r>
              <a:rPr lang="en-US" sz="2100" dirty="0">
                <a:latin typeface="Helvetica"/>
                <a:cs typeface="Helvetica"/>
              </a:rPr>
              <a:t> </a:t>
            </a:r>
            <a:r>
              <a:rPr lang="en-US" sz="2100" dirty="0" smtClean="0">
                <a:latin typeface="Helvetica"/>
                <a:cs typeface="Helvetica"/>
              </a:rPr>
              <a:t>(</a:t>
            </a:r>
            <a:r>
              <a:rPr lang="en-US" sz="2100" dirty="0">
                <a:latin typeface="Helvetica"/>
                <a:cs typeface="Helvetica"/>
              </a:rPr>
              <a:t>6:42</a:t>
            </a:r>
            <a:r>
              <a:rPr lang="en-US" sz="2100" dirty="0" smtClean="0">
                <a:latin typeface="Helvetica"/>
                <a:cs typeface="Helvetica"/>
              </a:rPr>
              <a:t>)</a:t>
            </a:r>
            <a:endParaRPr lang="en-US" sz="2100" dirty="0">
              <a:latin typeface="Helvetica"/>
              <a:cs typeface="Helvetica"/>
            </a:endParaRPr>
          </a:p>
          <a:p>
            <a:endParaRPr lang="en-US" sz="2100" dirty="0">
              <a:latin typeface="Helvetica"/>
              <a:cs typeface="Helvetica"/>
            </a:endParaRPr>
          </a:p>
          <a:p>
            <a:r>
              <a:rPr lang="en-US" sz="2100" b="1" dirty="0">
                <a:latin typeface="Helvetica"/>
                <a:cs typeface="Helvetica"/>
              </a:rPr>
              <a:t>Crowds: </a:t>
            </a:r>
            <a:r>
              <a:rPr lang="en-US" sz="2100" dirty="0">
                <a:latin typeface="Helvetica"/>
                <a:cs typeface="Helvetica"/>
              </a:rPr>
              <a:t>deceiver (7:12); demon-possessed (7:20), </a:t>
            </a:r>
            <a:r>
              <a:rPr lang="en-US" sz="2100" dirty="0" smtClean="0">
                <a:latin typeface="Helvetica"/>
                <a:cs typeface="Helvetica"/>
              </a:rPr>
              <a:t>deny his being Messiah </a:t>
            </a:r>
            <a:r>
              <a:rPr lang="en-US" sz="2100" dirty="0">
                <a:latin typeface="Helvetica"/>
                <a:cs typeface="Helvetica"/>
              </a:rPr>
              <a:t>(7:41-43</a:t>
            </a:r>
            <a:r>
              <a:rPr lang="en-US" sz="2100" dirty="0" smtClean="0">
                <a:latin typeface="Helvetica"/>
                <a:cs typeface="Helvetica"/>
              </a:rPr>
              <a:t>)</a:t>
            </a:r>
          </a:p>
          <a:p>
            <a:endParaRPr lang="en-US" sz="2100" dirty="0">
              <a:latin typeface="Helvetica"/>
              <a:cs typeface="Helvetica"/>
            </a:endParaRPr>
          </a:p>
          <a:p>
            <a:r>
              <a:rPr lang="en-US" sz="2100" b="1" dirty="0">
                <a:latin typeface="Helvetica"/>
                <a:cs typeface="Helvetica"/>
              </a:rPr>
              <a:t>Authorities: </a:t>
            </a:r>
            <a:r>
              <a:rPr lang="en-US" sz="2100" dirty="0">
                <a:latin typeface="Helvetica"/>
                <a:cs typeface="Helvetica"/>
              </a:rPr>
              <a:t>demon-possessed Samaritan (8:48, 52), blasphemer (8:57-59). </a:t>
            </a:r>
          </a:p>
          <a:p>
            <a:r>
              <a:rPr lang="en-US" sz="2100" dirty="0">
                <a:latin typeface="Helvetica"/>
                <a:cs typeface="Helvetica"/>
              </a:rPr>
              <a:t> </a:t>
            </a:r>
          </a:p>
          <a:p>
            <a:r>
              <a:rPr lang="en-US" sz="2100" b="1" dirty="0">
                <a:latin typeface="Helvetica"/>
                <a:cs typeface="Helvetica"/>
              </a:rPr>
              <a:t>Authorities questioning blind man: </a:t>
            </a:r>
            <a:r>
              <a:rPr lang="en-US" sz="2100" dirty="0">
                <a:latin typeface="Helvetica"/>
                <a:cs typeface="Helvetica"/>
              </a:rPr>
              <a:t>a Sabbath-breaking sinner (9:16, 24). </a:t>
            </a:r>
          </a:p>
        </p:txBody>
      </p:sp>
    </p:spTree>
    <p:extLst>
      <p:ext uri="{BB962C8B-B14F-4D97-AF65-F5344CB8AC3E}">
        <p14:creationId xmlns:p14="http://schemas.microsoft.com/office/powerpoint/2010/main" val="3637300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969955"/>
            <a:ext cx="6832600" cy="5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54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8640" y="584200"/>
            <a:ext cx="7543800" cy="233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1092200" y="2441644"/>
            <a:ext cx="72415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 smtClean="0">
                <a:latin typeface="Helvetica"/>
                <a:cs typeface="Helvetica"/>
              </a:rPr>
              <a:t>25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>
                <a:latin typeface="Helvetica"/>
                <a:cs typeface="Helvetica"/>
              </a:rPr>
              <a:t>Jesus answered, “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I did tell you</a:t>
            </a:r>
            <a:r>
              <a:rPr lang="en-US" sz="2400" dirty="0">
                <a:latin typeface="Helvetica"/>
                <a:cs typeface="Helvetica"/>
              </a:rPr>
              <a:t>, but you do not believe. The works I do in my Father’s name testify about me, </a:t>
            </a:r>
            <a:r>
              <a:rPr lang="en-US" sz="2400" baseline="30000" dirty="0">
                <a:latin typeface="Helvetica"/>
                <a:cs typeface="Helvetica"/>
              </a:rPr>
              <a:t>26</a:t>
            </a:r>
            <a:r>
              <a:rPr lang="en-US" sz="2400" dirty="0">
                <a:latin typeface="Helvetica"/>
                <a:cs typeface="Helvetica"/>
              </a:rPr>
              <a:t> but you do not believe because you are not my sheep. </a:t>
            </a:r>
          </a:p>
        </p:txBody>
      </p:sp>
    </p:spTree>
    <p:extLst>
      <p:ext uri="{BB962C8B-B14F-4D97-AF65-F5344CB8AC3E}">
        <p14:creationId xmlns:p14="http://schemas.microsoft.com/office/powerpoint/2010/main" val="2558518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0" y="469900"/>
            <a:ext cx="5651500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45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8640" y="584200"/>
            <a:ext cx="7543800" cy="233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1092200" y="2441644"/>
            <a:ext cx="72415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 smtClean="0">
                <a:latin typeface="Helvetica"/>
                <a:cs typeface="Helvetica"/>
              </a:rPr>
              <a:t>25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>
                <a:latin typeface="Helvetica"/>
                <a:cs typeface="Helvetica"/>
              </a:rPr>
              <a:t>Jesus answered, “</a:t>
            </a:r>
            <a:r>
              <a:rPr lang="en-US" sz="2400" dirty="0">
                <a:solidFill>
                  <a:srgbClr val="FFFFFF"/>
                </a:solidFill>
                <a:latin typeface="Helvetica"/>
                <a:cs typeface="Helvetica"/>
              </a:rPr>
              <a:t>I did tell you, </a:t>
            </a:r>
            <a:r>
              <a:rPr lang="en-US" sz="2400" dirty="0">
                <a:latin typeface="Helvetica"/>
                <a:cs typeface="Helvetica"/>
              </a:rPr>
              <a:t>but you do not believe.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The works I do </a:t>
            </a:r>
            <a:r>
              <a:rPr lang="en-US" sz="2400" dirty="0">
                <a:latin typeface="Helvetica"/>
                <a:cs typeface="Helvetica"/>
              </a:rPr>
              <a:t>in my Father’s name testify about me, </a:t>
            </a:r>
            <a:r>
              <a:rPr lang="en-US" sz="2400" baseline="30000" dirty="0">
                <a:latin typeface="Helvetica"/>
                <a:cs typeface="Helvetica"/>
              </a:rPr>
              <a:t>26</a:t>
            </a:r>
            <a:r>
              <a:rPr lang="en-US" sz="2400" dirty="0">
                <a:latin typeface="Helvetica"/>
                <a:cs typeface="Helvetica"/>
              </a:rPr>
              <a:t> but you do not believe because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you are not my sheep. </a:t>
            </a:r>
          </a:p>
        </p:txBody>
      </p:sp>
    </p:spTree>
    <p:extLst>
      <p:ext uri="{BB962C8B-B14F-4D97-AF65-F5344CB8AC3E}">
        <p14:creationId xmlns:p14="http://schemas.microsoft.com/office/powerpoint/2010/main" val="720347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8400" y="2884845"/>
            <a:ext cx="4086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Shepherd &amp; Sheep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70275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300" y="469900"/>
            <a:ext cx="47244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53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8640" y="584200"/>
            <a:ext cx="7543800" cy="233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1092200" y="2721401"/>
            <a:ext cx="72415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 smtClean="0">
                <a:latin typeface="Helvetica"/>
                <a:cs typeface="Helvetica"/>
              </a:rPr>
              <a:t>27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My sheep </a:t>
            </a:r>
            <a:r>
              <a:rPr lang="en-US" sz="2400" dirty="0">
                <a:latin typeface="Helvetica"/>
                <a:cs typeface="Helvetica"/>
              </a:rPr>
              <a:t>listen to my voice; I know them, and they follow me. </a:t>
            </a:r>
          </a:p>
        </p:txBody>
      </p:sp>
    </p:spTree>
    <p:extLst>
      <p:ext uri="{BB962C8B-B14F-4D97-AF65-F5344CB8AC3E}">
        <p14:creationId xmlns:p14="http://schemas.microsoft.com/office/powerpoint/2010/main" val="1462627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967" y="850900"/>
            <a:ext cx="6951132" cy="521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99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8640" y="584200"/>
            <a:ext cx="7543800" cy="233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1206500" y="2191940"/>
            <a:ext cx="66827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 smtClean="0">
                <a:latin typeface="Helvetica"/>
                <a:cs typeface="Helvetica"/>
              </a:rPr>
              <a:t>28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>
                <a:latin typeface="Helvetica"/>
                <a:cs typeface="Helvetica"/>
              </a:rPr>
              <a:t>I give them eternal life, and they shall never perish;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no one will snatch them out of my hand.</a:t>
            </a:r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baseline="30000" dirty="0">
                <a:latin typeface="Helvetica"/>
                <a:cs typeface="Helvetica"/>
              </a:rPr>
              <a:t>29</a:t>
            </a:r>
            <a:r>
              <a:rPr lang="en-US" sz="2400" dirty="0">
                <a:latin typeface="Helvetica"/>
                <a:cs typeface="Helvetica"/>
              </a:rPr>
              <a:t> My Father, who has given them to me, is greater than all;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no one can snatch them out of my Father’s hand</a:t>
            </a:r>
            <a:r>
              <a:rPr lang="en-US" sz="2400" dirty="0" smtClean="0">
                <a:solidFill>
                  <a:srgbClr val="FFFF00"/>
                </a:solidFill>
                <a:latin typeface="Helvetica"/>
                <a:cs typeface="Helvetica"/>
              </a:rPr>
              <a:t>.</a:t>
            </a:r>
            <a:endParaRPr lang="en-US" sz="2400" dirty="0">
              <a:solidFill>
                <a:srgbClr val="FFFF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02036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60" y="1193800"/>
            <a:ext cx="8105340" cy="455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66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8400" y="2884845"/>
            <a:ext cx="2930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Savior &amp; God  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32211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8640" y="584200"/>
            <a:ext cx="7543800" cy="233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1092200" y="2191940"/>
            <a:ext cx="72415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 smtClean="0">
                <a:latin typeface="Helvetica"/>
                <a:cs typeface="Helvetica"/>
              </a:rPr>
              <a:t>28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I give them eternal life</a:t>
            </a:r>
            <a:r>
              <a:rPr lang="en-US" sz="2400" dirty="0">
                <a:latin typeface="Helvetica"/>
                <a:cs typeface="Helvetica"/>
              </a:rPr>
              <a:t>, and they shall never perish; no one will snatch them out of my hand. </a:t>
            </a:r>
            <a:r>
              <a:rPr lang="en-US" sz="2400" baseline="30000" dirty="0">
                <a:latin typeface="Helvetica"/>
                <a:cs typeface="Helvetica"/>
              </a:rPr>
              <a:t>29</a:t>
            </a:r>
            <a:r>
              <a:rPr lang="en-US" sz="2400" dirty="0">
                <a:latin typeface="Helvetica"/>
                <a:cs typeface="Helvetica"/>
              </a:rPr>
              <a:t> My Father, who has given them to me, is greater than all; no one can snatch them out of my Father’s hand. </a:t>
            </a:r>
            <a:r>
              <a:rPr lang="en-US" sz="2400" baseline="30000" dirty="0">
                <a:latin typeface="Helvetica"/>
                <a:cs typeface="Helvetica"/>
              </a:rPr>
              <a:t>30</a:t>
            </a:r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I and the Father are one.”</a:t>
            </a:r>
          </a:p>
        </p:txBody>
      </p:sp>
    </p:spTree>
    <p:extLst>
      <p:ext uri="{BB962C8B-B14F-4D97-AF65-F5344CB8AC3E}">
        <p14:creationId xmlns:p14="http://schemas.microsoft.com/office/powerpoint/2010/main" val="1462627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72" y="1358900"/>
            <a:ext cx="7957127" cy="40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64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8400" y="2884845"/>
            <a:ext cx="50312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Helvetica"/>
                <a:cs typeface="Helvetica"/>
              </a:rPr>
              <a:t>Lessons for Disciples</a:t>
            </a:r>
            <a:endParaRPr lang="en-US" sz="4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58576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0" y="717392"/>
            <a:ext cx="5381385" cy="559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24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14" y="1193800"/>
            <a:ext cx="754551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06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473" y="1016000"/>
            <a:ext cx="7214427" cy="487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72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508000"/>
            <a:ext cx="57658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9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61744"/>
            <a:ext cx="8699499" cy="560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49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8640" y="584200"/>
            <a:ext cx="7543800" cy="233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1282700" y="2149544"/>
            <a:ext cx="68097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>
                <a:latin typeface="Helvetica"/>
                <a:cs typeface="Helvetica"/>
              </a:rPr>
              <a:t>22</a:t>
            </a:r>
            <a:r>
              <a:rPr lang="en-US" sz="2400" dirty="0">
                <a:latin typeface="Helvetica"/>
                <a:cs typeface="Helvetica"/>
              </a:rPr>
              <a:t> Then came the Festival of Dedication at Jerusalem. It was winter, </a:t>
            </a:r>
            <a:r>
              <a:rPr lang="en-US" sz="2400" baseline="30000" dirty="0">
                <a:latin typeface="Helvetica"/>
                <a:cs typeface="Helvetica"/>
              </a:rPr>
              <a:t>23</a:t>
            </a:r>
            <a:r>
              <a:rPr lang="en-US" sz="2400" dirty="0">
                <a:latin typeface="Helvetica"/>
                <a:cs typeface="Helvetica"/>
              </a:rPr>
              <a:t> and Jesus was in the temple courts walking in Solomon’s Colonnade. </a:t>
            </a:r>
            <a:r>
              <a:rPr lang="en-US" sz="2400" baseline="30000" dirty="0">
                <a:latin typeface="Helvetica"/>
                <a:cs typeface="Helvetica"/>
              </a:rPr>
              <a:t>24</a:t>
            </a:r>
            <a:r>
              <a:rPr lang="en-US" sz="2400" dirty="0">
                <a:latin typeface="Helvetica"/>
                <a:cs typeface="Helvetica"/>
              </a:rPr>
              <a:t> The Jews who were there gathered around him, saying, “How long will you keep us in suspense? If you are the Messiah, tell us plainly.</a:t>
            </a:r>
            <a:r>
              <a:rPr lang="en-US" sz="2400" dirty="0" smtClean="0">
                <a:latin typeface="Helvetica"/>
                <a:cs typeface="Helvetica"/>
              </a:rPr>
              <a:t>”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17722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8640" y="584200"/>
            <a:ext cx="7543800" cy="233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1092200" y="1362144"/>
            <a:ext cx="72415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 smtClean="0">
                <a:latin typeface="Helvetica"/>
                <a:cs typeface="Helvetica"/>
              </a:rPr>
              <a:t>25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>
                <a:latin typeface="Helvetica"/>
                <a:cs typeface="Helvetica"/>
              </a:rPr>
              <a:t>Jesus answered, “I did tell you, but you do not believe. The works I do in my Father’s name testify about me, </a:t>
            </a:r>
            <a:r>
              <a:rPr lang="en-US" sz="2400" baseline="30000" dirty="0">
                <a:latin typeface="Helvetica"/>
                <a:cs typeface="Helvetica"/>
              </a:rPr>
              <a:t>26</a:t>
            </a:r>
            <a:r>
              <a:rPr lang="en-US" sz="2400" dirty="0">
                <a:latin typeface="Helvetica"/>
                <a:cs typeface="Helvetica"/>
              </a:rPr>
              <a:t> but you do not believe because you are not my sheep. </a:t>
            </a:r>
            <a:r>
              <a:rPr lang="en-US" sz="2400" baseline="30000" dirty="0">
                <a:latin typeface="Helvetica"/>
                <a:cs typeface="Helvetica"/>
              </a:rPr>
              <a:t>27</a:t>
            </a:r>
            <a:r>
              <a:rPr lang="en-US" sz="2400" dirty="0">
                <a:latin typeface="Helvetica"/>
                <a:cs typeface="Helvetica"/>
              </a:rPr>
              <a:t> My sheep listen to my voice; I know them, and they follow me. </a:t>
            </a:r>
            <a:r>
              <a:rPr lang="en-US" sz="2400" baseline="30000" dirty="0">
                <a:latin typeface="Helvetica"/>
                <a:cs typeface="Helvetica"/>
              </a:rPr>
              <a:t>28</a:t>
            </a:r>
            <a:r>
              <a:rPr lang="en-US" sz="2400" dirty="0">
                <a:latin typeface="Helvetica"/>
                <a:cs typeface="Helvetica"/>
              </a:rPr>
              <a:t> I give them eternal life, and they shall never perish; no one will snatch them out of my hand. </a:t>
            </a:r>
            <a:r>
              <a:rPr lang="en-US" sz="2400" baseline="30000" dirty="0">
                <a:latin typeface="Helvetica"/>
                <a:cs typeface="Helvetica"/>
              </a:rPr>
              <a:t>29</a:t>
            </a:r>
            <a:r>
              <a:rPr lang="en-US" sz="2400" dirty="0">
                <a:latin typeface="Helvetica"/>
                <a:cs typeface="Helvetica"/>
              </a:rPr>
              <a:t> My Father, who has given them to me, is greater than all; no one can snatch them out of my Father’s hand. </a:t>
            </a:r>
            <a:r>
              <a:rPr lang="en-US" sz="2400" baseline="30000" dirty="0">
                <a:latin typeface="Helvetica"/>
                <a:cs typeface="Helvetica"/>
              </a:rPr>
              <a:t>30</a:t>
            </a:r>
            <a:r>
              <a:rPr lang="en-US" sz="2400" dirty="0">
                <a:latin typeface="Helvetica"/>
                <a:cs typeface="Helvetica"/>
              </a:rPr>
              <a:t> I and the Father are one.”</a:t>
            </a:r>
          </a:p>
        </p:txBody>
      </p:sp>
    </p:spTree>
    <p:extLst>
      <p:ext uri="{BB962C8B-B14F-4D97-AF65-F5344CB8AC3E}">
        <p14:creationId xmlns:p14="http://schemas.microsoft.com/office/powerpoint/2010/main" val="758264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6300" y="2833468"/>
            <a:ext cx="1775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Context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34393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8640" y="584200"/>
            <a:ext cx="7543800" cy="233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1282700" y="2524036"/>
            <a:ext cx="680974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>
                <a:latin typeface="Helvetica"/>
                <a:cs typeface="Helvetica"/>
              </a:rPr>
              <a:t>22</a:t>
            </a:r>
            <a:r>
              <a:rPr lang="en-US" sz="2400" dirty="0">
                <a:latin typeface="Helvetica"/>
                <a:cs typeface="Helvetica"/>
              </a:rPr>
              <a:t> Then came the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Festival of Dedication</a:t>
            </a:r>
            <a:r>
              <a:rPr lang="en-US" sz="2400" dirty="0">
                <a:latin typeface="Helvetica"/>
                <a:cs typeface="Helvetica"/>
              </a:rPr>
              <a:t> at Jerusalem. It was winter, </a:t>
            </a:r>
            <a:r>
              <a:rPr lang="en-US" sz="2400" baseline="30000" dirty="0">
                <a:latin typeface="Helvetica"/>
                <a:cs typeface="Helvetica"/>
              </a:rPr>
              <a:t>23</a:t>
            </a:r>
            <a:r>
              <a:rPr lang="en-US" sz="2400" dirty="0">
                <a:latin typeface="Helvetica"/>
                <a:cs typeface="Helvetica"/>
              </a:rPr>
              <a:t> and Jesus was in the temple courts walking in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Solomon’s Colonnade</a:t>
            </a:r>
            <a:r>
              <a:rPr lang="en-US" sz="2400" dirty="0">
                <a:latin typeface="Helvetica"/>
                <a:cs typeface="Helvetica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09836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704850"/>
            <a:ext cx="73406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047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33909</TotalTime>
  <Words>673</Words>
  <Application>Microsoft Macintosh PowerPoint</Application>
  <PresentationFormat>On-screen Show (4:3)</PresentationFormat>
  <Paragraphs>32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Elemental</vt:lpstr>
      <vt:lpstr>Jesus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Romans</dc:title>
  <dc:subject/>
  <dc:creator>Tom Siwicki</dc:creator>
  <cp:keywords/>
  <dc:description/>
  <cp:lastModifiedBy>Tom Siwicki</cp:lastModifiedBy>
  <cp:revision>384</cp:revision>
  <dcterms:created xsi:type="dcterms:W3CDTF">2013-11-03T00:06:16Z</dcterms:created>
  <dcterms:modified xsi:type="dcterms:W3CDTF">2016-04-17T13:52:36Z</dcterms:modified>
  <cp:category/>
</cp:coreProperties>
</file>