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sldIdLst>
    <p:sldId id="256" r:id="rId2"/>
    <p:sldId id="341" r:id="rId3"/>
    <p:sldId id="372" r:id="rId4"/>
    <p:sldId id="373" r:id="rId5"/>
    <p:sldId id="374" r:id="rId6"/>
    <p:sldId id="325" r:id="rId7"/>
    <p:sldId id="371" r:id="rId8"/>
    <p:sldId id="306" r:id="rId9"/>
    <p:sldId id="352" r:id="rId10"/>
    <p:sldId id="375" r:id="rId11"/>
    <p:sldId id="376" r:id="rId12"/>
    <p:sldId id="378" r:id="rId13"/>
    <p:sldId id="377" r:id="rId14"/>
    <p:sldId id="338" r:id="rId15"/>
    <p:sldId id="3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12" autoAdjust="0"/>
  </p:normalViewPr>
  <p:slideViewPr>
    <p:cSldViewPr snapToGrid="0" snapToObjects="1">
      <p:cViewPr>
        <p:scale>
          <a:sx n="110" d="100"/>
          <a:sy n="110" d="100"/>
        </p:scale>
        <p:origin x="-688" y="4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FE64F-718D-834F-BDFC-B940820A2267}" type="datetimeFigureOut">
              <a:rPr lang="en-US" smtClean="0"/>
              <a:t>12/13/14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F823B-A632-F44F-9C36-9A3FD243B28F}" type="slidenum">
              <a:rPr lang="en-US" smtClean="0"/>
              <a:t>‹#›</a:t>
            </a:fld>
            <a:endParaRPr lang="en-US"/>
          </a:p>
        </p:txBody>
      </p:sp>
    </p:spTree>
    <p:extLst>
      <p:ext uri="{BB962C8B-B14F-4D97-AF65-F5344CB8AC3E}">
        <p14:creationId xmlns:p14="http://schemas.microsoft.com/office/powerpoint/2010/main" val="120245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4F823B-A632-F44F-9C36-9A3FD243B28F}" type="slidenum">
              <a:rPr lang="en-US" smtClean="0"/>
              <a:t>13</a:t>
            </a:fld>
            <a:endParaRPr lang="en-US"/>
          </a:p>
        </p:txBody>
      </p:sp>
    </p:spTree>
    <p:extLst>
      <p:ext uri="{BB962C8B-B14F-4D97-AF65-F5344CB8AC3E}">
        <p14:creationId xmlns:p14="http://schemas.microsoft.com/office/powerpoint/2010/main" val="258811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Saturday, December 13,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Saturday, December 13,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Saturday, December 13,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Saturday, December 13,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Saturday, December 13, 14</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Saturday, December 13, 14</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Saturday, December 13,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Saturday, December 13, 14</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Saturday, December 13, 14</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Saturday, December 13,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Saturday, December 13, 14</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Saturday, December 13, 14</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t>Advent  Reflections</a:t>
            </a:r>
            <a:endParaRPr lang="en-US" sz="4400" b="1" dirty="0"/>
          </a:p>
        </p:txBody>
      </p:sp>
      <p:sp>
        <p:nvSpPr>
          <p:cNvPr id="3" name="Subtitle 2"/>
          <p:cNvSpPr>
            <a:spLocks noGrp="1"/>
          </p:cNvSpPr>
          <p:nvPr>
            <p:ph type="subTitle" idx="1"/>
          </p:nvPr>
        </p:nvSpPr>
        <p:spPr/>
        <p:txBody>
          <a:bodyPr>
            <a:normAutofit/>
          </a:bodyPr>
          <a:lstStyle/>
          <a:p>
            <a:r>
              <a:rPr lang="en-US" sz="3200" dirty="0" smtClean="0"/>
              <a:t>The Reality of Jesus</a:t>
            </a:r>
            <a:endParaRPr lang="en-US" sz="3200" dirty="0"/>
          </a:p>
        </p:txBody>
      </p:sp>
    </p:spTree>
    <p:extLst>
      <p:ext uri="{BB962C8B-B14F-4D97-AF65-F5344CB8AC3E}">
        <p14:creationId xmlns:p14="http://schemas.microsoft.com/office/powerpoint/2010/main" val="711783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2140" y="1401661"/>
            <a:ext cx="7302500" cy="3970318"/>
          </a:xfrm>
          <a:prstGeom prst="rect">
            <a:avLst/>
          </a:prstGeom>
        </p:spPr>
        <p:txBody>
          <a:bodyPr wrap="square">
            <a:spAutoFit/>
          </a:bodyPr>
          <a:lstStyle/>
          <a:p>
            <a:pPr>
              <a:spcAft>
                <a:spcPts val="1200"/>
              </a:spcAft>
            </a:pPr>
            <a:r>
              <a:rPr lang="en-US" sz="2600" dirty="0" smtClean="0">
                <a:latin typeface="Helvetica"/>
                <a:cs typeface="Helvetica"/>
              </a:rPr>
              <a:t>Isaiah’s Context (Ministry: 740 – 680 BC)</a:t>
            </a:r>
          </a:p>
          <a:p>
            <a:pPr>
              <a:spcAft>
                <a:spcPts val="1200"/>
              </a:spcAft>
            </a:pPr>
            <a:r>
              <a:rPr lang="en-US" sz="2600" dirty="0">
                <a:latin typeface="Helvetica"/>
                <a:cs typeface="Helvetica"/>
              </a:rPr>
              <a:t>	</a:t>
            </a:r>
            <a:r>
              <a:rPr lang="en-US" sz="2600" dirty="0" smtClean="0">
                <a:latin typeface="Helvetica"/>
                <a:cs typeface="Helvetica"/>
              </a:rPr>
              <a:t>Assyria</a:t>
            </a:r>
          </a:p>
          <a:p>
            <a:pPr>
              <a:spcAft>
                <a:spcPts val="2400"/>
              </a:spcAft>
            </a:pPr>
            <a:r>
              <a:rPr lang="en-US" sz="2600" dirty="0">
                <a:latin typeface="Helvetica"/>
                <a:cs typeface="Helvetica"/>
              </a:rPr>
              <a:t>	</a:t>
            </a:r>
            <a:r>
              <a:rPr lang="en-US" sz="2600" dirty="0" smtClean="0">
                <a:latin typeface="Helvetica"/>
                <a:cs typeface="Helvetica"/>
              </a:rPr>
              <a:t>Idols</a:t>
            </a:r>
          </a:p>
          <a:p>
            <a:pPr>
              <a:spcAft>
                <a:spcPts val="1200"/>
              </a:spcAft>
            </a:pPr>
            <a:r>
              <a:rPr lang="en-US" sz="2600" dirty="0" smtClean="0">
                <a:latin typeface="Helvetica"/>
                <a:cs typeface="Helvetica"/>
              </a:rPr>
              <a:t>Modern Context</a:t>
            </a:r>
          </a:p>
          <a:p>
            <a:pPr lvl="2">
              <a:spcAft>
                <a:spcPts val="1200"/>
              </a:spcAft>
            </a:pPr>
            <a:r>
              <a:rPr lang="en-US" sz="2600" dirty="0" smtClean="0">
                <a:latin typeface="Helvetica"/>
                <a:cs typeface="Helvetica"/>
              </a:rPr>
              <a:t>Enlightenment</a:t>
            </a:r>
          </a:p>
          <a:p>
            <a:pPr lvl="2">
              <a:spcAft>
                <a:spcPts val="1200"/>
              </a:spcAft>
            </a:pPr>
            <a:r>
              <a:rPr lang="en-US" sz="2600" dirty="0" smtClean="0">
                <a:latin typeface="Helvetica"/>
                <a:cs typeface="Helvetica"/>
              </a:rPr>
              <a:t>Disconnection</a:t>
            </a:r>
          </a:p>
          <a:p>
            <a:pPr lvl="2">
              <a:spcAft>
                <a:spcPts val="1200"/>
              </a:spcAft>
            </a:pPr>
            <a:r>
              <a:rPr lang="en-US" sz="2600" dirty="0" smtClean="0">
                <a:latin typeface="Helvetica"/>
                <a:cs typeface="Helvetica"/>
              </a:rPr>
              <a:t>Morality</a:t>
            </a:r>
            <a:endParaRPr lang="en-US" sz="2600" dirty="0">
              <a:latin typeface="Helvetica"/>
              <a:cs typeface="Helvetica"/>
            </a:endParaRPr>
          </a:p>
        </p:txBody>
      </p:sp>
    </p:spTree>
    <p:extLst>
      <p:ext uri="{BB962C8B-B14F-4D97-AF65-F5344CB8AC3E}">
        <p14:creationId xmlns:p14="http://schemas.microsoft.com/office/powerpoint/2010/main" val="1197374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3109" y="1089735"/>
            <a:ext cx="2764799" cy="523220"/>
          </a:xfrm>
          <a:prstGeom prst="rect">
            <a:avLst/>
          </a:prstGeom>
          <a:noFill/>
        </p:spPr>
        <p:txBody>
          <a:bodyPr wrap="none" rtlCol="0">
            <a:spAutoFit/>
          </a:bodyPr>
          <a:lstStyle/>
          <a:p>
            <a:pPr>
              <a:spcAft>
                <a:spcPts val="1200"/>
              </a:spcAft>
            </a:pPr>
            <a:r>
              <a:rPr lang="en-US" sz="2800" b="1" dirty="0" smtClean="0">
                <a:latin typeface="Helvetica"/>
                <a:cs typeface="Helvetica"/>
              </a:rPr>
              <a:t>A Child is Born</a:t>
            </a:r>
            <a:endParaRPr lang="en-US" sz="2800" b="1" dirty="0" smtClean="0">
              <a:latin typeface="Helvetica"/>
              <a:cs typeface="Helvetica"/>
            </a:endParaRPr>
          </a:p>
        </p:txBody>
      </p:sp>
      <p:sp>
        <p:nvSpPr>
          <p:cNvPr id="3" name="Rectangle 2"/>
          <p:cNvSpPr/>
          <p:nvPr/>
        </p:nvSpPr>
        <p:spPr>
          <a:xfrm>
            <a:off x="972140" y="2525046"/>
            <a:ext cx="7302500" cy="1969770"/>
          </a:xfrm>
          <a:prstGeom prst="rect">
            <a:avLst/>
          </a:prstGeom>
        </p:spPr>
        <p:txBody>
          <a:bodyPr wrap="square">
            <a:spAutoFit/>
          </a:bodyPr>
          <a:lstStyle/>
          <a:p>
            <a:pPr lvl="2">
              <a:spcAft>
                <a:spcPts val="1200"/>
              </a:spcAft>
            </a:pPr>
            <a:r>
              <a:rPr lang="en-US" sz="2400" dirty="0">
                <a:latin typeface="Helvetica"/>
                <a:cs typeface="Helvetica"/>
              </a:rPr>
              <a:t>For to us a child is born,</a:t>
            </a:r>
            <a:br>
              <a:rPr lang="en-US" sz="2400" dirty="0">
                <a:latin typeface="Helvetica"/>
                <a:cs typeface="Helvetica"/>
              </a:rPr>
            </a:br>
            <a:r>
              <a:rPr lang="en-US" sz="2400" dirty="0">
                <a:latin typeface="Helvetica"/>
                <a:cs typeface="Helvetica"/>
              </a:rPr>
              <a:t>    to us a son is given,</a:t>
            </a:r>
            <a:br>
              <a:rPr lang="en-US" sz="2400" dirty="0">
                <a:latin typeface="Helvetica"/>
                <a:cs typeface="Helvetica"/>
              </a:rPr>
            </a:br>
            <a:r>
              <a:rPr lang="en-US" sz="2400" dirty="0">
                <a:latin typeface="Helvetica"/>
                <a:cs typeface="Helvetica"/>
              </a:rPr>
              <a:t>    and the government will be on his 	shoulders.</a:t>
            </a:r>
            <a:br>
              <a:rPr lang="en-US" sz="2400" dirty="0">
                <a:latin typeface="Helvetica"/>
                <a:cs typeface="Helvetica"/>
              </a:rPr>
            </a:br>
            <a:r>
              <a:rPr lang="en-US" sz="2600" dirty="0">
                <a:latin typeface="Helvetica"/>
                <a:cs typeface="Helvetica"/>
              </a:rPr>
              <a:t>	</a:t>
            </a:r>
            <a:r>
              <a:rPr lang="en-US" sz="2600" dirty="0" smtClean="0">
                <a:latin typeface="Helvetica"/>
                <a:cs typeface="Helvetica"/>
              </a:rPr>
              <a:t>			Isaiah 9:6</a:t>
            </a:r>
            <a:endParaRPr lang="en-US" sz="2600" dirty="0">
              <a:latin typeface="Helvetica"/>
              <a:cs typeface="Helvetica"/>
            </a:endParaRPr>
          </a:p>
        </p:txBody>
      </p:sp>
    </p:spTree>
    <p:extLst>
      <p:ext uri="{BB962C8B-B14F-4D97-AF65-F5344CB8AC3E}">
        <p14:creationId xmlns:p14="http://schemas.microsoft.com/office/powerpoint/2010/main" val="387309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43808" y="1454726"/>
            <a:ext cx="5786584" cy="4133274"/>
          </a:xfrm>
          <a:prstGeom prst="rect">
            <a:avLst/>
          </a:prstGeom>
        </p:spPr>
      </p:pic>
    </p:spTree>
    <p:extLst>
      <p:ext uri="{BB962C8B-B14F-4D97-AF65-F5344CB8AC3E}">
        <p14:creationId xmlns:p14="http://schemas.microsoft.com/office/powerpoint/2010/main" val="1935299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3109" y="1216735"/>
            <a:ext cx="3775919" cy="523220"/>
          </a:xfrm>
          <a:prstGeom prst="rect">
            <a:avLst/>
          </a:prstGeom>
          <a:noFill/>
        </p:spPr>
        <p:txBody>
          <a:bodyPr wrap="none" rtlCol="0">
            <a:spAutoFit/>
          </a:bodyPr>
          <a:lstStyle/>
          <a:p>
            <a:pPr>
              <a:spcAft>
                <a:spcPts val="1200"/>
              </a:spcAft>
            </a:pPr>
            <a:r>
              <a:rPr lang="en-US" sz="2800" b="1" dirty="0" smtClean="0">
                <a:latin typeface="Helvetica"/>
                <a:cs typeface="Helvetica"/>
              </a:rPr>
              <a:t>The Coming Messiah</a:t>
            </a:r>
            <a:endParaRPr lang="en-US" sz="2800" b="1" dirty="0" smtClean="0">
              <a:latin typeface="Helvetica"/>
              <a:cs typeface="Helvetica"/>
            </a:endParaRPr>
          </a:p>
        </p:txBody>
      </p:sp>
      <p:sp>
        <p:nvSpPr>
          <p:cNvPr id="3" name="Rectangle 2"/>
          <p:cNvSpPr/>
          <p:nvPr/>
        </p:nvSpPr>
        <p:spPr>
          <a:xfrm>
            <a:off x="972140" y="2767500"/>
            <a:ext cx="7302500" cy="1754326"/>
          </a:xfrm>
          <a:prstGeom prst="rect">
            <a:avLst/>
          </a:prstGeom>
        </p:spPr>
        <p:txBody>
          <a:bodyPr wrap="square">
            <a:spAutoFit/>
          </a:bodyPr>
          <a:lstStyle/>
          <a:p>
            <a:pPr lvl="2">
              <a:spcAft>
                <a:spcPts val="1200"/>
              </a:spcAft>
            </a:pPr>
            <a:r>
              <a:rPr lang="en-US" sz="2400" dirty="0">
                <a:latin typeface="Helvetica"/>
                <a:cs typeface="Helvetica"/>
              </a:rPr>
              <a:t>And he will be called</a:t>
            </a:r>
            <a:br>
              <a:rPr lang="en-US" sz="2400" dirty="0">
                <a:latin typeface="Helvetica"/>
                <a:cs typeface="Helvetica"/>
              </a:rPr>
            </a:br>
            <a:r>
              <a:rPr lang="en-US" sz="2400" dirty="0">
                <a:latin typeface="Helvetica"/>
                <a:cs typeface="Helvetica"/>
              </a:rPr>
              <a:t>    Wonderful Counselor, Mighty God,</a:t>
            </a:r>
            <a:br>
              <a:rPr lang="en-US" sz="2400" dirty="0">
                <a:latin typeface="Helvetica"/>
                <a:cs typeface="Helvetica"/>
              </a:rPr>
            </a:br>
            <a:r>
              <a:rPr lang="en-US" sz="2400" dirty="0">
                <a:latin typeface="Helvetica"/>
                <a:cs typeface="Helvetica"/>
              </a:rPr>
              <a:t>    Everlasting Father, Prince of Peace.</a:t>
            </a:r>
          </a:p>
          <a:p>
            <a:pPr lvl="2">
              <a:spcAft>
                <a:spcPts val="1200"/>
              </a:spcAft>
            </a:pPr>
            <a:r>
              <a:rPr lang="en-US" sz="2600" dirty="0">
                <a:latin typeface="Helvetica"/>
                <a:cs typeface="Helvetica"/>
              </a:rPr>
              <a:t>	</a:t>
            </a:r>
            <a:r>
              <a:rPr lang="en-US" sz="2600" dirty="0" smtClean="0">
                <a:latin typeface="Helvetica"/>
                <a:cs typeface="Helvetica"/>
              </a:rPr>
              <a:t>			Isaiah 9:6</a:t>
            </a:r>
            <a:endParaRPr lang="en-US" sz="2600" dirty="0">
              <a:latin typeface="Helvetica"/>
              <a:cs typeface="Helvetica"/>
            </a:endParaRPr>
          </a:p>
        </p:txBody>
      </p:sp>
    </p:spTree>
    <p:extLst>
      <p:ext uri="{BB962C8B-B14F-4D97-AF65-F5344CB8AC3E}">
        <p14:creationId xmlns:p14="http://schemas.microsoft.com/office/powerpoint/2010/main" val="2161288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15140" y="1970864"/>
            <a:ext cx="4419587" cy="2416046"/>
          </a:xfrm>
          <a:prstGeom prst="rect">
            <a:avLst/>
          </a:prstGeom>
        </p:spPr>
        <p:txBody>
          <a:bodyPr wrap="square">
            <a:spAutoFit/>
          </a:bodyPr>
          <a:lstStyle/>
          <a:p>
            <a:pPr>
              <a:spcAft>
                <a:spcPts val="1800"/>
              </a:spcAft>
            </a:pPr>
            <a:r>
              <a:rPr lang="en-US" sz="2400" dirty="0" smtClean="0">
                <a:latin typeface="Helvetica"/>
                <a:cs typeface="Helvetica"/>
              </a:rPr>
              <a:t>Jesus:</a:t>
            </a:r>
          </a:p>
          <a:p>
            <a:pPr marL="800100" lvl="1" indent="-342900">
              <a:spcAft>
                <a:spcPts val="2400"/>
              </a:spcAft>
              <a:buFont typeface="Wingdings" charset="2"/>
              <a:buChar char="Ø"/>
            </a:pPr>
            <a:r>
              <a:rPr lang="en-US" sz="2400" dirty="0" smtClean="0">
                <a:latin typeface="Helvetica"/>
                <a:cs typeface="Helvetica"/>
              </a:rPr>
              <a:t>As a Baby</a:t>
            </a:r>
          </a:p>
          <a:p>
            <a:pPr marL="800100" lvl="1" indent="-342900">
              <a:spcAft>
                <a:spcPts val="2400"/>
              </a:spcAft>
              <a:buFont typeface="Wingdings" charset="2"/>
              <a:buChar char="Ø"/>
            </a:pPr>
            <a:r>
              <a:rPr lang="en-US" sz="2400" dirty="0" smtClean="0">
                <a:latin typeface="Helvetica"/>
                <a:cs typeface="Helvetica"/>
              </a:rPr>
              <a:t>As a Man</a:t>
            </a:r>
          </a:p>
          <a:p>
            <a:pPr marL="800100" lvl="1" indent="-342900">
              <a:spcAft>
                <a:spcPts val="1200"/>
              </a:spcAft>
              <a:buFont typeface="Wingdings" charset="2"/>
              <a:buChar char="Ø"/>
            </a:pPr>
            <a:r>
              <a:rPr lang="en-US" sz="2400" dirty="0" smtClean="0">
                <a:latin typeface="Helvetica"/>
                <a:cs typeface="Helvetica"/>
              </a:rPr>
              <a:t>As Our Lord</a:t>
            </a:r>
          </a:p>
        </p:txBody>
      </p:sp>
    </p:spTree>
    <p:extLst>
      <p:ext uri="{BB962C8B-B14F-4D97-AF65-F5344CB8AC3E}">
        <p14:creationId xmlns:p14="http://schemas.microsoft.com/office/powerpoint/2010/main" val="26632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9546" y="2649681"/>
            <a:ext cx="8104910" cy="1942353"/>
          </a:xfrm>
          <a:prstGeom prst="rect">
            <a:avLst/>
          </a:prstGeom>
        </p:spPr>
      </p:pic>
    </p:spTree>
    <p:extLst>
      <p:ext uri="{BB962C8B-B14F-4D97-AF65-F5344CB8AC3E}">
        <p14:creationId xmlns:p14="http://schemas.microsoft.com/office/powerpoint/2010/main" val="16597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88586" y="1494969"/>
            <a:ext cx="7355772" cy="3677886"/>
          </a:xfrm>
          <a:prstGeom prst="rect">
            <a:avLst/>
          </a:prstGeom>
        </p:spPr>
      </p:pic>
    </p:spTree>
    <p:extLst>
      <p:ext uri="{BB962C8B-B14F-4D97-AF65-F5344CB8AC3E}">
        <p14:creationId xmlns:p14="http://schemas.microsoft.com/office/powerpoint/2010/main" val="372207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5273" y="1185507"/>
            <a:ext cx="1022911" cy="523220"/>
          </a:xfrm>
          <a:prstGeom prst="rect">
            <a:avLst/>
          </a:prstGeom>
          <a:noFill/>
        </p:spPr>
        <p:txBody>
          <a:bodyPr wrap="none" rtlCol="0">
            <a:spAutoFit/>
          </a:bodyPr>
          <a:lstStyle/>
          <a:p>
            <a:r>
              <a:rPr lang="en-US" sz="2800" dirty="0" smtClean="0">
                <a:latin typeface="Helvetica"/>
                <a:cs typeface="Helvetica"/>
              </a:rPr>
              <a:t>Deny</a:t>
            </a:r>
            <a:endParaRPr lang="en-US" sz="2800" dirty="0">
              <a:latin typeface="Helvetica"/>
              <a:cs typeface="Helvetica"/>
            </a:endParaRPr>
          </a:p>
        </p:txBody>
      </p:sp>
      <p:sp>
        <p:nvSpPr>
          <p:cNvPr id="6" name="Rectangle 5"/>
          <p:cNvSpPr/>
          <p:nvPr/>
        </p:nvSpPr>
        <p:spPr>
          <a:xfrm>
            <a:off x="1085273" y="2309383"/>
            <a:ext cx="6869545" cy="3000821"/>
          </a:xfrm>
          <a:prstGeom prst="rect">
            <a:avLst/>
          </a:prstGeom>
        </p:spPr>
        <p:txBody>
          <a:bodyPr wrap="square">
            <a:spAutoFit/>
          </a:bodyPr>
          <a:lstStyle/>
          <a:p>
            <a:r>
              <a:rPr lang="en-US" sz="2700" dirty="0" smtClean="0">
                <a:latin typeface="Helvetica"/>
                <a:cs typeface="Helvetica"/>
              </a:rPr>
              <a:t>The </a:t>
            </a:r>
            <a:r>
              <a:rPr lang="en-US" sz="2700" dirty="0">
                <a:latin typeface="Helvetica"/>
                <a:cs typeface="Helvetica"/>
              </a:rPr>
              <a:t>Gospels are, it must be said with gratitude, works of art, the supreme fictions in our culture. Literary artists use their imaginations to produce poetry and fiction, works open to the methods of literary criticism. </a:t>
            </a:r>
            <a:endParaRPr lang="en-US" sz="2700" dirty="0" smtClean="0">
              <a:latin typeface="Helvetica"/>
              <a:cs typeface="Helvetica"/>
            </a:endParaRPr>
          </a:p>
          <a:p>
            <a:r>
              <a:rPr lang="en-US" sz="2700" dirty="0">
                <a:latin typeface="Helvetica"/>
                <a:cs typeface="Helvetica"/>
              </a:rPr>
              <a:t>	</a:t>
            </a:r>
            <a:r>
              <a:rPr lang="en-US" sz="2700" dirty="0" smtClean="0">
                <a:latin typeface="Helvetica"/>
                <a:cs typeface="Helvetica"/>
              </a:rPr>
              <a:t>	</a:t>
            </a:r>
            <a:r>
              <a:rPr lang="en-US" sz="2700" dirty="0" err="1" smtClean="0">
                <a:latin typeface="Helvetica"/>
                <a:cs typeface="Helvetica"/>
              </a:rPr>
              <a:t>Randel</a:t>
            </a:r>
            <a:r>
              <a:rPr lang="en-US" sz="2700" dirty="0" smtClean="0">
                <a:latin typeface="Helvetica"/>
                <a:cs typeface="Helvetica"/>
              </a:rPr>
              <a:t> Helms, </a:t>
            </a:r>
            <a:r>
              <a:rPr lang="en-US" sz="2700" i="1" dirty="0" smtClean="0">
                <a:latin typeface="Helvetica"/>
                <a:cs typeface="Helvetica"/>
              </a:rPr>
              <a:t>Gospel Fictions</a:t>
            </a:r>
            <a:endParaRPr lang="en-US" sz="2700" i="1" dirty="0">
              <a:latin typeface="Helvetica"/>
              <a:cs typeface="Helvetica"/>
            </a:endParaRPr>
          </a:p>
        </p:txBody>
      </p:sp>
    </p:spTree>
    <p:extLst>
      <p:ext uri="{BB962C8B-B14F-4D97-AF65-F5344CB8AC3E}">
        <p14:creationId xmlns:p14="http://schemas.microsoft.com/office/powerpoint/2010/main" val="180132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5273" y="1447117"/>
            <a:ext cx="1142836" cy="523220"/>
          </a:xfrm>
          <a:prstGeom prst="rect">
            <a:avLst/>
          </a:prstGeom>
          <a:noFill/>
        </p:spPr>
        <p:txBody>
          <a:bodyPr wrap="none" rtlCol="0">
            <a:spAutoFit/>
          </a:bodyPr>
          <a:lstStyle/>
          <a:p>
            <a:r>
              <a:rPr lang="en-US" sz="2800" dirty="0" smtClean="0">
                <a:latin typeface="Helvetica"/>
                <a:cs typeface="Helvetica"/>
              </a:rPr>
              <a:t>Doubt</a:t>
            </a:r>
            <a:endParaRPr lang="en-US" sz="2800" dirty="0">
              <a:latin typeface="Helvetica"/>
              <a:cs typeface="Helvetica"/>
            </a:endParaRPr>
          </a:p>
        </p:txBody>
      </p:sp>
      <p:sp>
        <p:nvSpPr>
          <p:cNvPr id="6" name="Rectangle 5"/>
          <p:cNvSpPr/>
          <p:nvPr/>
        </p:nvSpPr>
        <p:spPr>
          <a:xfrm>
            <a:off x="1085273" y="2621110"/>
            <a:ext cx="6869545" cy="2169825"/>
          </a:xfrm>
          <a:prstGeom prst="rect">
            <a:avLst/>
          </a:prstGeom>
        </p:spPr>
        <p:txBody>
          <a:bodyPr wrap="square">
            <a:spAutoFit/>
          </a:bodyPr>
          <a:lstStyle/>
          <a:p>
            <a:r>
              <a:rPr lang="en-US" sz="2700" dirty="0">
                <a:latin typeface="Helvetica"/>
                <a:cs typeface="Helvetica"/>
              </a:rPr>
              <a:t>“The reality is we are unlikely ever to know the ‘facts’ about </a:t>
            </a:r>
            <a:r>
              <a:rPr lang="en-US" sz="2700" dirty="0" smtClean="0">
                <a:latin typeface="Helvetica"/>
                <a:cs typeface="Helvetica"/>
              </a:rPr>
              <a:t>Jesus.”</a:t>
            </a:r>
          </a:p>
          <a:p>
            <a:endParaRPr lang="en-US" sz="2700" dirty="0">
              <a:latin typeface="Helvetica"/>
              <a:cs typeface="Helvetica"/>
            </a:endParaRPr>
          </a:p>
          <a:p>
            <a:pPr lvl="2"/>
            <a:r>
              <a:rPr lang="en-US" sz="2700" dirty="0" smtClean="0">
                <a:latin typeface="Helvetica"/>
                <a:cs typeface="Helvetica"/>
              </a:rPr>
              <a:t>Ronald </a:t>
            </a:r>
            <a:r>
              <a:rPr lang="en-US" sz="2700" dirty="0">
                <a:latin typeface="Helvetica"/>
                <a:cs typeface="Helvetica"/>
              </a:rPr>
              <a:t>A. Lindsay, </a:t>
            </a:r>
            <a:r>
              <a:rPr lang="en-US" sz="2700" dirty="0" smtClean="0">
                <a:latin typeface="Helvetica"/>
                <a:cs typeface="Helvetica"/>
              </a:rPr>
              <a:t>Senior </a:t>
            </a:r>
            <a:r>
              <a:rPr lang="en-US" sz="2700" dirty="0">
                <a:latin typeface="Helvetica"/>
                <a:cs typeface="Helvetica"/>
              </a:rPr>
              <a:t>Research </a:t>
            </a:r>
            <a:r>
              <a:rPr lang="en-US" sz="2700" dirty="0" smtClean="0">
                <a:latin typeface="Helvetica"/>
                <a:cs typeface="Helvetica"/>
              </a:rPr>
              <a:t>Fellow, Center for Inquiry </a:t>
            </a:r>
            <a:r>
              <a:rPr lang="en-US" sz="2700" dirty="0">
                <a:latin typeface="Helvetica"/>
                <a:cs typeface="Helvetica"/>
              </a:rPr>
              <a:t> </a:t>
            </a:r>
          </a:p>
        </p:txBody>
      </p:sp>
    </p:spTree>
    <p:extLst>
      <p:ext uri="{BB962C8B-B14F-4D97-AF65-F5344CB8AC3E}">
        <p14:creationId xmlns:p14="http://schemas.microsoft.com/office/powerpoint/2010/main" val="50085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5273" y="1447117"/>
            <a:ext cx="1262410" cy="523220"/>
          </a:xfrm>
          <a:prstGeom prst="rect">
            <a:avLst/>
          </a:prstGeom>
          <a:noFill/>
        </p:spPr>
        <p:txBody>
          <a:bodyPr wrap="none" rtlCol="0">
            <a:spAutoFit/>
          </a:bodyPr>
          <a:lstStyle/>
          <a:p>
            <a:r>
              <a:rPr lang="en-US" sz="2800" dirty="0" smtClean="0">
                <a:latin typeface="Helvetica"/>
                <a:cs typeface="Helvetica"/>
              </a:rPr>
              <a:t>Depart</a:t>
            </a:r>
            <a:endParaRPr lang="en-US" sz="2800" dirty="0">
              <a:latin typeface="Helvetica"/>
              <a:cs typeface="Helvetica"/>
            </a:endParaRPr>
          </a:p>
        </p:txBody>
      </p:sp>
      <p:sp>
        <p:nvSpPr>
          <p:cNvPr id="6" name="Rectangle 5"/>
          <p:cNvSpPr/>
          <p:nvPr/>
        </p:nvSpPr>
        <p:spPr>
          <a:xfrm>
            <a:off x="1085273" y="2621110"/>
            <a:ext cx="6869545" cy="1815882"/>
          </a:xfrm>
          <a:prstGeom prst="rect">
            <a:avLst/>
          </a:prstGeom>
        </p:spPr>
        <p:txBody>
          <a:bodyPr wrap="square">
            <a:spAutoFit/>
          </a:bodyPr>
          <a:lstStyle/>
          <a:p>
            <a:r>
              <a:rPr lang="en-US" sz="2800" dirty="0" smtClean="0">
                <a:latin typeface="Helvetica"/>
                <a:cs typeface="Helvetica"/>
              </a:rPr>
              <a:t>In the past decade, </a:t>
            </a:r>
            <a:r>
              <a:rPr lang="en-US" sz="2800" dirty="0">
                <a:latin typeface="Helvetica"/>
                <a:cs typeface="Helvetica"/>
              </a:rPr>
              <a:t>the number of adults who are </a:t>
            </a:r>
            <a:r>
              <a:rPr lang="en-US" sz="2800" dirty="0" err="1">
                <a:latin typeface="Helvetica"/>
                <a:cs typeface="Helvetica"/>
              </a:rPr>
              <a:t>unchurched</a:t>
            </a:r>
            <a:r>
              <a:rPr lang="en-US" sz="2800" dirty="0">
                <a:latin typeface="Helvetica"/>
                <a:cs typeface="Helvetica"/>
              </a:rPr>
              <a:t> has increased by more than 30%</a:t>
            </a:r>
            <a:r>
              <a:rPr lang="en-US" sz="2800" dirty="0" smtClean="0">
                <a:latin typeface="Helvetica"/>
                <a:cs typeface="Helvetica"/>
              </a:rPr>
              <a:t>.</a:t>
            </a:r>
          </a:p>
          <a:p>
            <a:r>
              <a:rPr lang="en-US" sz="2800" dirty="0">
                <a:latin typeface="Helvetica"/>
                <a:cs typeface="Helvetica"/>
              </a:rPr>
              <a:t>	</a:t>
            </a:r>
            <a:r>
              <a:rPr lang="en-US" sz="2800" dirty="0" smtClean="0">
                <a:latin typeface="Helvetica"/>
                <a:cs typeface="Helvetica"/>
              </a:rPr>
              <a:t>			</a:t>
            </a:r>
            <a:r>
              <a:rPr lang="en-US" sz="2800" dirty="0" err="1" smtClean="0">
                <a:latin typeface="Helvetica"/>
                <a:cs typeface="Helvetica"/>
              </a:rPr>
              <a:t>Barna</a:t>
            </a:r>
            <a:r>
              <a:rPr lang="en-US" sz="2800" dirty="0" smtClean="0">
                <a:latin typeface="Helvetica"/>
                <a:cs typeface="Helvetica"/>
              </a:rPr>
              <a:t> Research</a:t>
            </a:r>
            <a:endParaRPr lang="en-US" sz="2800" dirty="0">
              <a:latin typeface="Helvetica"/>
              <a:cs typeface="Helvetica"/>
            </a:endParaRPr>
          </a:p>
        </p:txBody>
      </p:sp>
    </p:spTree>
    <p:extLst>
      <p:ext uri="{BB962C8B-B14F-4D97-AF65-F5344CB8AC3E}">
        <p14:creationId xmlns:p14="http://schemas.microsoft.com/office/powerpoint/2010/main" val="729131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2140" y="1612955"/>
            <a:ext cx="7302500" cy="4570482"/>
          </a:xfrm>
          <a:prstGeom prst="rect">
            <a:avLst/>
          </a:prstGeom>
        </p:spPr>
        <p:txBody>
          <a:bodyPr wrap="square">
            <a:spAutoFit/>
          </a:bodyPr>
          <a:lstStyle/>
          <a:p>
            <a:pPr>
              <a:spcAft>
                <a:spcPts val="600"/>
              </a:spcAft>
            </a:pPr>
            <a:r>
              <a:rPr lang="en-US" sz="2600" dirty="0" smtClean="0">
                <a:latin typeface="Helvetica"/>
                <a:cs typeface="Helvetica"/>
              </a:rPr>
              <a:t>Nevertheless, there will be no more gloom for those who were in distress. In the past he humbled the land of </a:t>
            </a:r>
            <a:r>
              <a:rPr lang="en-US" sz="2600" dirty="0" err="1" smtClean="0">
                <a:latin typeface="Helvetica"/>
                <a:cs typeface="Helvetica"/>
              </a:rPr>
              <a:t>Zebulun</a:t>
            </a:r>
            <a:r>
              <a:rPr lang="en-US" sz="2600" dirty="0" smtClean="0">
                <a:latin typeface="Helvetica"/>
                <a:cs typeface="Helvetica"/>
              </a:rPr>
              <a:t> and the land of Naphtali, but in the future he will honor Galilee of the nations, by the Way of the Sea, beyond the Jordan—</a:t>
            </a:r>
          </a:p>
          <a:p>
            <a:pPr lvl="2"/>
            <a:r>
              <a:rPr lang="en-US" sz="2600" dirty="0" smtClean="0">
                <a:latin typeface="Helvetica"/>
                <a:cs typeface="Helvetica"/>
              </a:rPr>
              <a:t>The </a:t>
            </a:r>
            <a:r>
              <a:rPr lang="en-US" sz="2600" dirty="0">
                <a:latin typeface="Helvetica"/>
                <a:cs typeface="Helvetica"/>
              </a:rPr>
              <a:t>people walking in darkness</a:t>
            </a:r>
            <a:br>
              <a:rPr lang="en-US" sz="2600" dirty="0">
                <a:latin typeface="Helvetica"/>
                <a:cs typeface="Helvetica"/>
              </a:rPr>
            </a:br>
            <a:r>
              <a:rPr lang="en-US" sz="2600" dirty="0">
                <a:latin typeface="Helvetica"/>
                <a:cs typeface="Helvetica"/>
              </a:rPr>
              <a:t>    have seen a great light;</a:t>
            </a:r>
            <a:br>
              <a:rPr lang="en-US" sz="2600" dirty="0">
                <a:latin typeface="Helvetica"/>
                <a:cs typeface="Helvetica"/>
              </a:rPr>
            </a:br>
            <a:r>
              <a:rPr lang="en-US" sz="2600" dirty="0">
                <a:latin typeface="Helvetica"/>
                <a:cs typeface="Helvetica"/>
              </a:rPr>
              <a:t>on those living in the land of deep </a:t>
            </a:r>
            <a:r>
              <a:rPr lang="en-US" sz="2600" dirty="0" smtClean="0">
                <a:latin typeface="Helvetica"/>
                <a:cs typeface="Helvetica"/>
              </a:rPr>
              <a:t>darkness</a:t>
            </a:r>
            <a:r>
              <a:rPr lang="en-US" sz="2600" dirty="0">
                <a:latin typeface="Helvetica"/>
                <a:cs typeface="Helvetica"/>
              </a:rPr>
              <a:t> </a:t>
            </a:r>
            <a:r>
              <a:rPr lang="en-US" sz="2600" dirty="0" smtClean="0">
                <a:latin typeface="Helvetica"/>
                <a:cs typeface="Helvetica"/>
              </a:rPr>
              <a:t>a </a:t>
            </a:r>
            <a:r>
              <a:rPr lang="en-US" sz="2600" dirty="0">
                <a:latin typeface="Helvetica"/>
                <a:cs typeface="Helvetica"/>
              </a:rPr>
              <a:t>light has dawned.</a:t>
            </a:r>
          </a:p>
          <a:p>
            <a:pPr lvl="2"/>
            <a:endParaRPr lang="en-US" sz="2600" dirty="0">
              <a:latin typeface="Helvetica"/>
              <a:cs typeface="Helvetica"/>
            </a:endParaRPr>
          </a:p>
        </p:txBody>
      </p:sp>
      <p:sp>
        <p:nvSpPr>
          <p:cNvPr id="3" name="TextBox 2"/>
          <p:cNvSpPr txBox="1"/>
          <p:nvPr/>
        </p:nvSpPr>
        <p:spPr>
          <a:xfrm>
            <a:off x="990600" y="639267"/>
            <a:ext cx="3632790" cy="523220"/>
          </a:xfrm>
          <a:prstGeom prst="rect">
            <a:avLst/>
          </a:prstGeom>
          <a:noFill/>
        </p:spPr>
        <p:txBody>
          <a:bodyPr wrap="square" rtlCol="0">
            <a:spAutoFit/>
          </a:bodyPr>
          <a:lstStyle/>
          <a:p>
            <a:r>
              <a:rPr lang="en-US" sz="2800" b="1" dirty="0" smtClean="0">
                <a:latin typeface="Helvetica"/>
                <a:cs typeface="Helvetica"/>
              </a:rPr>
              <a:t>Isaiah</a:t>
            </a:r>
            <a:r>
              <a:rPr lang="en-US" sz="2800" b="1" dirty="0" smtClean="0">
                <a:latin typeface="Helvetica"/>
                <a:cs typeface="Helvetica"/>
              </a:rPr>
              <a:t> </a:t>
            </a:r>
            <a:r>
              <a:rPr lang="en-US" sz="2800" b="1" dirty="0" smtClean="0">
                <a:latin typeface="Helvetica"/>
                <a:cs typeface="Helvetica"/>
              </a:rPr>
              <a:t>9</a:t>
            </a:r>
            <a:r>
              <a:rPr lang="en-US" sz="2800" b="1" dirty="0" smtClean="0">
                <a:latin typeface="Helvetica"/>
                <a:cs typeface="Helvetica"/>
              </a:rPr>
              <a:t>:1-2</a:t>
            </a:r>
            <a:endParaRPr lang="en-US" sz="2800" b="1" dirty="0">
              <a:latin typeface="Helvetica"/>
              <a:cs typeface="Helvetica"/>
            </a:endParaRPr>
          </a:p>
        </p:txBody>
      </p:sp>
    </p:spTree>
    <p:extLst>
      <p:ext uri="{BB962C8B-B14F-4D97-AF65-F5344CB8AC3E}">
        <p14:creationId xmlns:p14="http://schemas.microsoft.com/office/powerpoint/2010/main" val="192183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009849"/>
            <a:ext cx="7302500" cy="3508653"/>
          </a:xfrm>
          <a:prstGeom prst="rect">
            <a:avLst/>
          </a:prstGeom>
        </p:spPr>
        <p:txBody>
          <a:bodyPr wrap="square">
            <a:spAutoFit/>
          </a:bodyPr>
          <a:lstStyle/>
          <a:p>
            <a:r>
              <a:rPr lang="en-US" sz="2700" dirty="0">
                <a:latin typeface="Helvetica"/>
                <a:cs typeface="Helvetica"/>
              </a:rPr>
              <a:t>For to us a child is born,</a:t>
            </a:r>
            <a:br>
              <a:rPr lang="en-US" sz="2700" dirty="0">
                <a:latin typeface="Helvetica"/>
                <a:cs typeface="Helvetica"/>
              </a:rPr>
            </a:br>
            <a:r>
              <a:rPr lang="en-US" sz="2700" dirty="0">
                <a:latin typeface="Helvetica"/>
                <a:cs typeface="Helvetica"/>
              </a:rPr>
              <a:t>    to us a son is given,</a:t>
            </a:r>
            <a:br>
              <a:rPr lang="en-US" sz="2700" dirty="0">
                <a:latin typeface="Helvetica"/>
                <a:cs typeface="Helvetica"/>
              </a:rPr>
            </a:br>
            <a:r>
              <a:rPr lang="en-US" sz="2700" dirty="0">
                <a:latin typeface="Helvetica"/>
                <a:cs typeface="Helvetica"/>
              </a:rPr>
              <a:t>    and the government will be on his </a:t>
            </a:r>
            <a:r>
              <a:rPr lang="en-US" sz="2700" dirty="0" smtClean="0">
                <a:latin typeface="Helvetica"/>
                <a:cs typeface="Helvetica"/>
              </a:rPr>
              <a:t>	shoulders</a:t>
            </a:r>
            <a:r>
              <a:rPr lang="en-US" sz="2700" dirty="0">
                <a:latin typeface="Helvetica"/>
                <a:cs typeface="Helvetica"/>
              </a:rPr>
              <a:t>.</a:t>
            </a:r>
            <a:br>
              <a:rPr lang="en-US" sz="2700" dirty="0">
                <a:latin typeface="Helvetica"/>
                <a:cs typeface="Helvetica"/>
              </a:rPr>
            </a:br>
            <a:r>
              <a:rPr lang="en-US" sz="2700" dirty="0">
                <a:latin typeface="Helvetica"/>
                <a:cs typeface="Helvetica"/>
              </a:rPr>
              <a:t>And he will be called</a:t>
            </a:r>
            <a:br>
              <a:rPr lang="en-US" sz="2700" dirty="0">
                <a:latin typeface="Helvetica"/>
                <a:cs typeface="Helvetica"/>
              </a:rPr>
            </a:br>
            <a:r>
              <a:rPr lang="en-US" sz="2700" dirty="0">
                <a:latin typeface="Helvetica"/>
                <a:cs typeface="Helvetica"/>
              </a:rPr>
              <a:t>    Wonderful Counselor, Mighty God,</a:t>
            </a:r>
            <a:br>
              <a:rPr lang="en-US" sz="2700" dirty="0">
                <a:latin typeface="Helvetica"/>
                <a:cs typeface="Helvetica"/>
              </a:rPr>
            </a:br>
            <a:r>
              <a:rPr lang="en-US" sz="2700" dirty="0">
                <a:latin typeface="Helvetica"/>
                <a:cs typeface="Helvetica"/>
              </a:rPr>
              <a:t>    Everlasting Father, Prince of Peace.</a:t>
            </a:r>
          </a:p>
          <a:p>
            <a:pPr lvl="2"/>
            <a:endParaRPr lang="en-US" sz="2700" dirty="0">
              <a:latin typeface="Helvetica"/>
              <a:cs typeface="Helvetica"/>
            </a:endParaRPr>
          </a:p>
        </p:txBody>
      </p:sp>
      <p:sp>
        <p:nvSpPr>
          <p:cNvPr id="3" name="TextBox 2"/>
          <p:cNvSpPr txBox="1"/>
          <p:nvPr/>
        </p:nvSpPr>
        <p:spPr>
          <a:xfrm>
            <a:off x="1017056" y="900877"/>
            <a:ext cx="3632790" cy="523220"/>
          </a:xfrm>
          <a:prstGeom prst="rect">
            <a:avLst/>
          </a:prstGeom>
          <a:noFill/>
        </p:spPr>
        <p:txBody>
          <a:bodyPr wrap="square" rtlCol="0">
            <a:spAutoFit/>
          </a:bodyPr>
          <a:lstStyle/>
          <a:p>
            <a:r>
              <a:rPr lang="en-US" sz="2800" b="1" dirty="0" smtClean="0">
                <a:latin typeface="Helvetica"/>
                <a:cs typeface="Helvetica"/>
              </a:rPr>
              <a:t>Isaiah</a:t>
            </a:r>
            <a:r>
              <a:rPr lang="en-US" sz="2800" b="1" dirty="0" smtClean="0">
                <a:latin typeface="Helvetica"/>
                <a:cs typeface="Helvetica"/>
              </a:rPr>
              <a:t> </a:t>
            </a:r>
            <a:r>
              <a:rPr lang="en-US" sz="2800" b="1" dirty="0" smtClean="0">
                <a:latin typeface="Helvetica"/>
                <a:cs typeface="Helvetica"/>
              </a:rPr>
              <a:t>9</a:t>
            </a:r>
            <a:r>
              <a:rPr lang="en-US" sz="2800" b="1" dirty="0" smtClean="0">
                <a:latin typeface="Helvetica"/>
                <a:cs typeface="Helvetica"/>
              </a:rPr>
              <a:t>:6</a:t>
            </a:r>
            <a:endParaRPr lang="en-US" sz="2800" b="1" dirty="0">
              <a:latin typeface="Helvetica"/>
              <a:cs typeface="Helvetica"/>
            </a:endParaRPr>
          </a:p>
        </p:txBody>
      </p:sp>
    </p:spTree>
    <p:extLst>
      <p:ext uri="{BB962C8B-B14F-4D97-AF65-F5344CB8AC3E}">
        <p14:creationId xmlns:p14="http://schemas.microsoft.com/office/powerpoint/2010/main" val="104071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8400" y="2427313"/>
            <a:ext cx="6845300" cy="1077218"/>
          </a:xfrm>
          <a:prstGeom prst="rect">
            <a:avLst/>
          </a:prstGeom>
        </p:spPr>
        <p:txBody>
          <a:bodyPr wrap="square">
            <a:spAutoFit/>
          </a:bodyPr>
          <a:lstStyle/>
          <a:p>
            <a:r>
              <a:rPr lang="en-US" sz="3200" dirty="0" smtClean="0">
                <a:latin typeface="Helvetica"/>
                <a:cs typeface="Helvetica"/>
              </a:rPr>
              <a:t>Embrace the reality that Jesus is Lord</a:t>
            </a:r>
            <a:endParaRPr lang="en-US" sz="3200" dirty="0">
              <a:latin typeface="Helvetica"/>
              <a:cs typeface="Helvetica"/>
            </a:endParaRPr>
          </a:p>
        </p:txBody>
      </p:sp>
    </p:spTree>
    <p:extLst>
      <p:ext uri="{BB962C8B-B14F-4D97-AF65-F5344CB8AC3E}">
        <p14:creationId xmlns:p14="http://schemas.microsoft.com/office/powerpoint/2010/main" val="89019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3109" y="1089735"/>
            <a:ext cx="3377397" cy="523220"/>
          </a:xfrm>
          <a:prstGeom prst="rect">
            <a:avLst/>
          </a:prstGeom>
          <a:noFill/>
        </p:spPr>
        <p:txBody>
          <a:bodyPr wrap="none" rtlCol="0">
            <a:spAutoFit/>
          </a:bodyPr>
          <a:lstStyle/>
          <a:p>
            <a:pPr>
              <a:spcAft>
                <a:spcPts val="1200"/>
              </a:spcAft>
            </a:pPr>
            <a:r>
              <a:rPr lang="en-US" sz="2800" b="1" dirty="0" smtClean="0">
                <a:latin typeface="Helvetica"/>
                <a:cs typeface="Helvetica"/>
              </a:rPr>
              <a:t>Living in Darkness</a:t>
            </a:r>
            <a:endParaRPr lang="en-US" sz="2800" b="1" dirty="0" smtClean="0">
              <a:latin typeface="Helvetica"/>
              <a:cs typeface="Helvetica"/>
            </a:endParaRPr>
          </a:p>
        </p:txBody>
      </p:sp>
      <p:sp>
        <p:nvSpPr>
          <p:cNvPr id="3" name="Rectangle 2"/>
          <p:cNvSpPr/>
          <p:nvPr/>
        </p:nvSpPr>
        <p:spPr>
          <a:xfrm>
            <a:off x="972140" y="2525046"/>
            <a:ext cx="7302500" cy="2246769"/>
          </a:xfrm>
          <a:prstGeom prst="rect">
            <a:avLst/>
          </a:prstGeom>
        </p:spPr>
        <p:txBody>
          <a:bodyPr wrap="square">
            <a:spAutoFit/>
          </a:bodyPr>
          <a:lstStyle/>
          <a:p>
            <a:pPr lvl="2">
              <a:spcAft>
                <a:spcPts val="1200"/>
              </a:spcAft>
            </a:pPr>
            <a:r>
              <a:rPr lang="en-US" sz="2600" dirty="0" smtClean="0">
                <a:latin typeface="Helvetica"/>
                <a:cs typeface="Helvetica"/>
              </a:rPr>
              <a:t>The </a:t>
            </a:r>
            <a:r>
              <a:rPr lang="en-US" sz="2600" dirty="0">
                <a:latin typeface="Helvetica"/>
                <a:cs typeface="Helvetica"/>
              </a:rPr>
              <a:t>people walking in darkness</a:t>
            </a:r>
            <a:br>
              <a:rPr lang="en-US" sz="2600" dirty="0">
                <a:latin typeface="Helvetica"/>
                <a:cs typeface="Helvetica"/>
              </a:rPr>
            </a:br>
            <a:r>
              <a:rPr lang="en-US" sz="2600" dirty="0">
                <a:latin typeface="Helvetica"/>
                <a:cs typeface="Helvetica"/>
              </a:rPr>
              <a:t>    </a:t>
            </a:r>
            <a:r>
              <a:rPr lang="en-US" sz="2600" dirty="0" smtClean="0">
                <a:latin typeface="Helvetica"/>
                <a:cs typeface="Helvetica"/>
              </a:rPr>
              <a:t>	have </a:t>
            </a:r>
            <a:r>
              <a:rPr lang="en-US" sz="2600" dirty="0">
                <a:latin typeface="Helvetica"/>
                <a:cs typeface="Helvetica"/>
              </a:rPr>
              <a:t>seen a great light;</a:t>
            </a:r>
            <a:br>
              <a:rPr lang="en-US" sz="2600" dirty="0">
                <a:latin typeface="Helvetica"/>
                <a:cs typeface="Helvetica"/>
              </a:rPr>
            </a:br>
            <a:r>
              <a:rPr lang="en-US" sz="2600" dirty="0">
                <a:latin typeface="Helvetica"/>
                <a:cs typeface="Helvetica"/>
              </a:rPr>
              <a:t>on those living in the land of deep </a:t>
            </a:r>
            <a:r>
              <a:rPr lang="en-US" sz="2600" dirty="0" smtClean="0">
                <a:latin typeface="Helvetica"/>
                <a:cs typeface="Helvetica"/>
              </a:rPr>
              <a:t>	darkness a </a:t>
            </a:r>
            <a:r>
              <a:rPr lang="en-US" sz="2600" dirty="0">
                <a:latin typeface="Helvetica"/>
                <a:cs typeface="Helvetica"/>
              </a:rPr>
              <a:t>light has </a:t>
            </a:r>
            <a:r>
              <a:rPr lang="en-US" sz="2600" dirty="0" smtClean="0">
                <a:latin typeface="Helvetica"/>
                <a:cs typeface="Helvetica"/>
              </a:rPr>
              <a:t>dawned.</a:t>
            </a:r>
          </a:p>
          <a:p>
            <a:pPr lvl="2"/>
            <a:r>
              <a:rPr lang="en-US" sz="2600" dirty="0">
                <a:latin typeface="Helvetica"/>
                <a:cs typeface="Helvetica"/>
              </a:rPr>
              <a:t>	</a:t>
            </a:r>
            <a:r>
              <a:rPr lang="en-US" sz="2600" dirty="0" smtClean="0">
                <a:latin typeface="Helvetica"/>
                <a:cs typeface="Helvetica"/>
              </a:rPr>
              <a:t>			Isaiah 9:2</a:t>
            </a:r>
            <a:endParaRPr lang="en-US" sz="2600" dirty="0">
              <a:latin typeface="Helvetica"/>
              <a:cs typeface="Helvetica"/>
            </a:endParaRPr>
          </a:p>
        </p:txBody>
      </p:sp>
    </p:spTree>
    <p:extLst>
      <p:ext uri="{BB962C8B-B14F-4D97-AF65-F5344CB8AC3E}">
        <p14:creationId xmlns:p14="http://schemas.microsoft.com/office/powerpoint/2010/main" val="2843099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25072</TotalTime>
  <Words>184</Words>
  <Application>Microsoft Macintosh PowerPoint</Application>
  <PresentationFormat>On-screen Show (4:3)</PresentationFormat>
  <Paragraphs>38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Elemental</vt:lpstr>
      <vt:lpstr>Advent  Reflections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Tom Siwicki</dc:creator>
  <cp:lastModifiedBy>Tom Siwicki</cp:lastModifiedBy>
  <cp:revision>194</cp:revision>
  <dcterms:created xsi:type="dcterms:W3CDTF">2013-11-03T00:06:16Z</dcterms:created>
  <dcterms:modified xsi:type="dcterms:W3CDTF">2014-12-14T14:51:27Z</dcterms:modified>
</cp:coreProperties>
</file>