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8"/>
  </p:notesMasterIdLst>
  <p:sldIdLst>
    <p:sldId id="256" r:id="rId2"/>
    <p:sldId id="1056" r:id="rId3"/>
    <p:sldId id="1156" r:id="rId4"/>
    <p:sldId id="1173" r:id="rId5"/>
    <p:sldId id="1158" r:id="rId6"/>
    <p:sldId id="1157" r:id="rId7"/>
    <p:sldId id="1174" r:id="rId8"/>
    <p:sldId id="1107" r:id="rId9"/>
    <p:sldId id="1160" r:id="rId10"/>
    <p:sldId id="1161" r:id="rId11"/>
    <p:sldId id="1162" r:id="rId12"/>
    <p:sldId id="1175" r:id="rId13"/>
    <p:sldId id="1124" r:id="rId14"/>
    <p:sldId id="1176" r:id="rId15"/>
    <p:sldId id="1123" r:id="rId16"/>
    <p:sldId id="1148" r:id="rId17"/>
    <p:sldId id="1164" r:id="rId18"/>
    <p:sldId id="1177" r:id="rId19"/>
    <p:sldId id="1181" r:id="rId20"/>
    <p:sldId id="1166" r:id="rId21"/>
    <p:sldId id="1179" r:id="rId22"/>
    <p:sldId id="1049" r:id="rId23"/>
    <p:sldId id="1182" r:id="rId24"/>
    <p:sldId id="972" r:id="rId25"/>
    <p:sldId id="1178" r:id="rId26"/>
    <p:sldId id="115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840A"/>
    <a:srgbClr val="505E08"/>
    <a:srgbClr val="242B04"/>
    <a:srgbClr val="313A06"/>
    <a:srgbClr val="0A4452"/>
    <a:srgbClr val="225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 autoAdjust="0"/>
    <p:restoredTop sz="94703" autoAdjust="0"/>
  </p:normalViewPr>
  <p:slideViewPr>
    <p:cSldViewPr snapToGrid="0" snapToObjects="1">
      <p:cViewPr>
        <p:scale>
          <a:sx n="100" d="100"/>
          <a:sy n="100" d="100"/>
        </p:scale>
        <p:origin x="-100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FE64F-718D-834F-BDFC-B940820A2267}" type="datetimeFigureOut">
              <a:rPr lang="en-US" smtClean="0"/>
              <a:t>3/31/19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F823B-A632-F44F-9C36-9A3FD243B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Sunday, March 31, 19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Sunday, March 31, 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Sunday, March 31, 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Sunday, March 31, 19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Sunday, March 31, 19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Sunday, March 31, 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Sunday, March 31, 19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Sunday, March 31, 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Sunday, March 31, 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Sunday, March 31, 19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Sunday, March 31, 19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Sunday, March 31, 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dirty="0" smtClean="0"/>
              <a:t>Journey to the Cross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0"/>
            <a:ext cx="6172200" cy="879009"/>
          </a:xfrm>
        </p:spPr>
        <p:txBody>
          <a:bodyPr>
            <a:noAutofit/>
          </a:bodyPr>
          <a:lstStyle/>
          <a:p>
            <a:r>
              <a:rPr lang="en-US" sz="3200" dirty="0" smtClean="0"/>
              <a:t>Jesus’ Longing</a:t>
            </a:r>
            <a:endParaRPr lang="en-US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11783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568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4100" y="2908300"/>
            <a:ext cx="3366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Helvetica"/>
                <a:cs typeface="Helvetica"/>
              </a:rPr>
              <a:t>A stern warning</a:t>
            </a:r>
            <a:endParaRPr lang="en-US" sz="3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266656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7100" y="2401271"/>
            <a:ext cx="7416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baseline="30000" dirty="0">
                <a:latin typeface="Helvetica"/>
                <a:cs typeface="Helvetica"/>
              </a:rPr>
              <a:t>31 </a:t>
            </a:r>
            <a:r>
              <a:rPr lang="en-US" sz="2800" dirty="0">
                <a:latin typeface="Helvetica"/>
                <a:cs typeface="Helvetica"/>
              </a:rPr>
              <a:t>At that time some Pharisees came to Jesus and said to him, “Leave this place and go somewhere else. </a:t>
            </a:r>
            <a:r>
              <a:rPr lang="en-US" sz="2800" dirty="0">
                <a:solidFill>
                  <a:srgbClr val="FFFF00"/>
                </a:solidFill>
                <a:latin typeface="Helvetica"/>
                <a:cs typeface="Helvetica"/>
              </a:rPr>
              <a:t>Herod wants to kill you.</a:t>
            </a:r>
            <a:r>
              <a:rPr lang="en-US" sz="2800" dirty="0" smtClean="0">
                <a:latin typeface="Helvetica"/>
                <a:cs typeface="Helvetica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3883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100" y="214188"/>
            <a:ext cx="5562600" cy="647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51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0669"/>
            <a:ext cx="9144000" cy="618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12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840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17800"/>
            <a:ext cx="9144000" cy="139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435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4100" y="2908300"/>
            <a:ext cx="5308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Helvetica"/>
                <a:cs typeface="Helvetica"/>
              </a:rPr>
              <a:t>About God’s business. </a:t>
            </a:r>
            <a:r>
              <a:rPr lang="en-US" sz="3600" dirty="0" smtClean="0">
                <a:latin typeface="Helvetica"/>
                <a:cs typeface="Helvetica"/>
              </a:rPr>
              <a:t>. . </a:t>
            </a:r>
            <a:endParaRPr lang="en-US" sz="3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13667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0900" y="2038488"/>
            <a:ext cx="7416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baseline="30000" dirty="0" smtClean="0">
                <a:latin typeface="Helvetica"/>
                <a:cs typeface="Helvetica"/>
              </a:rPr>
              <a:t>32</a:t>
            </a:r>
            <a:r>
              <a:rPr lang="en-US" sz="2400" b="1" baseline="30000" dirty="0">
                <a:latin typeface="Helvetica"/>
                <a:cs typeface="Helvetica"/>
              </a:rPr>
              <a:t> </a:t>
            </a:r>
            <a:r>
              <a:rPr lang="en-US" sz="2400" dirty="0">
                <a:latin typeface="Helvetica"/>
                <a:cs typeface="Helvetica"/>
              </a:rPr>
              <a:t>He replied, “Go tell that fox, ‘</a:t>
            </a:r>
            <a:r>
              <a:rPr lang="en-US" sz="2400" dirty="0">
                <a:solidFill>
                  <a:srgbClr val="FFFF00"/>
                </a:solidFill>
                <a:latin typeface="Helvetica"/>
                <a:cs typeface="Helvetica"/>
              </a:rPr>
              <a:t>I will keep on </a:t>
            </a:r>
            <a:r>
              <a:rPr lang="en-US" sz="2400" dirty="0">
                <a:latin typeface="Helvetica"/>
                <a:cs typeface="Helvetica"/>
              </a:rPr>
              <a:t>driving out demons and healing people today and tomorrow, and on the third day </a:t>
            </a:r>
            <a:r>
              <a:rPr lang="en-US" sz="2400" dirty="0">
                <a:solidFill>
                  <a:srgbClr val="FFFF00"/>
                </a:solidFill>
                <a:latin typeface="Helvetica"/>
                <a:cs typeface="Helvetica"/>
              </a:rPr>
              <a:t>I will reach my goal</a:t>
            </a:r>
            <a:r>
              <a:rPr lang="en-US" sz="2400" dirty="0">
                <a:latin typeface="Helvetica"/>
                <a:cs typeface="Helvetica"/>
              </a:rPr>
              <a:t>.’ </a:t>
            </a:r>
            <a:r>
              <a:rPr lang="en-US" sz="2400" b="1" baseline="30000" dirty="0">
                <a:latin typeface="Helvetica"/>
                <a:cs typeface="Helvetica"/>
              </a:rPr>
              <a:t>33</a:t>
            </a:r>
            <a:r>
              <a:rPr lang="en-US" sz="2400" b="1" dirty="0">
                <a:latin typeface="Helvetica"/>
                <a:cs typeface="Helvetica"/>
              </a:rPr>
              <a:t> </a:t>
            </a:r>
            <a:r>
              <a:rPr lang="en-US" sz="2400" dirty="0">
                <a:latin typeface="Helvetica"/>
                <a:cs typeface="Helvetica"/>
              </a:rPr>
              <a:t>In any case, </a:t>
            </a:r>
            <a:r>
              <a:rPr lang="en-US" sz="2400" dirty="0">
                <a:solidFill>
                  <a:srgbClr val="FFFF00"/>
                </a:solidFill>
                <a:latin typeface="Helvetica"/>
                <a:cs typeface="Helvetica"/>
              </a:rPr>
              <a:t>I must press on </a:t>
            </a:r>
            <a:r>
              <a:rPr lang="en-US" sz="2400" dirty="0">
                <a:latin typeface="Helvetica"/>
                <a:cs typeface="Helvetica"/>
              </a:rPr>
              <a:t>today and tomorrow and the next day—for surely no prophet can die outside Jerusalem</a:t>
            </a:r>
            <a:r>
              <a:rPr lang="en-US" sz="2400" dirty="0" smtClean="0">
                <a:latin typeface="Helvetica"/>
                <a:cs typeface="Helvetica"/>
              </a:rPr>
              <a:t>!</a:t>
            </a:r>
            <a:endParaRPr lang="en-US" sz="2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241610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6500"/>
            <a:ext cx="9144000" cy="443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613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788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4100" y="2908300"/>
            <a:ext cx="42138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Helvetica"/>
                <a:cs typeface="Helvetica"/>
              </a:rPr>
              <a:t>An unfulfilled desire</a:t>
            </a:r>
            <a:endParaRPr lang="en-US" sz="3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1928448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0900" y="1786572"/>
            <a:ext cx="7416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baseline="30000" dirty="0" smtClean="0">
                <a:latin typeface="Helvetica"/>
                <a:cs typeface="Helvetica"/>
              </a:rPr>
              <a:t>34</a:t>
            </a:r>
            <a:r>
              <a:rPr lang="en-US" sz="2400" b="1" dirty="0">
                <a:latin typeface="Helvetica"/>
                <a:cs typeface="Helvetica"/>
              </a:rPr>
              <a:t> </a:t>
            </a:r>
            <a:r>
              <a:rPr lang="en-US" sz="2400" dirty="0">
                <a:latin typeface="Helvetica"/>
                <a:cs typeface="Helvetica"/>
              </a:rPr>
              <a:t>“Jerusalem, Jerusalem, you who kill the prophets and stone those sent to you, </a:t>
            </a:r>
            <a:r>
              <a:rPr lang="en-US" sz="2400" dirty="0">
                <a:solidFill>
                  <a:srgbClr val="FFFF00"/>
                </a:solidFill>
                <a:latin typeface="Helvetica"/>
                <a:cs typeface="Helvetica"/>
              </a:rPr>
              <a:t>how often I have longed to gather your children together, as a hen gathers her chicks under her wings, and you were not willing. </a:t>
            </a:r>
            <a:r>
              <a:rPr lang="en-US" sz="2400" b="1" baseline="30000" dirty="0">
                <a:latin typeface="Helvetica"/>
                <a:cs typeface="Helvetica"/>
              </a:rPr>
              <a:t>35</a:t>
            </a:r>
            <a:r>
              <a:rPr lang="en-US" sz="2400" b="1" dirty="0">
                <a:latin typeface="Helvetica"/>
                <a:cs typeface="Helvetica"/>
              </a:rPr>
              <a:t> </a:t>
            </a:r>
            <a:r>
              <a:rPr lang="en-US" sz="2400" dirty="0">
                <a:latin typeface="Helvetica"/>
                <a:cs typeface="Helvetica"/>
              </a:rPr>
              <a:t>Look, your house is left to you desolate. I tell you, you will not see me again until you say, ‘Blessed is he who comes in the name of the Lord.</a:t>
            </a:r>
            <a:r>
              <a:rPr lang="en-US" sz="2400" dirty="0" smtClean="0">
                <a:latin typeface="Helvetica"/>
                <a:cs typeface="Helvetica"/>
              </a:rPr>
              <a:t>’”</a:t>
            </a:r>
          </a:p>
          <a:p>
            <a:endParaRPr lang="en-US" sz="2400" dirty="0" smtClean="0">
              <a:latin typeface="Helvetica"/>
              <a:cs typeface="Helvetica"/>
            </a:endParaRPr>
          </a:p>
          <a:p>
            <a:endParaRPr lang="en-US" sz="2400" dirty="0">
              <a:latin typeface="Helvetica"/>
              <a:cs typeface="Helvetica"/>
            </a:endParaRPr>
          </a:p>
          <a:p>
            <a:r>
              <a:rPr lang="en-US" sz="2400" dirty="0" smtClean="0">
                <a:latin typeface="Helvetica"/>
                <a:cs typeface="Helvetica"/>
              </a:rPr>
              <a:t>					      Luke 13:31-35</a:t>
            </a:r>
            <a:endParaRPr lang="en-US" sz="2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675008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00" y="843040"/>
            <a:ext cx="6604000" cy="505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452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712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5500" y="2857499"/>
            <a:ext cx="4239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Helvetica"/>
                <a:cs typeface="Helvetica"/>
              </a:rPr>
              <a:t>Lesson for disciples</a:t>
            </a:r>
            <a:endParaRPr lang="en-US" sz="3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6119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6900" y="2941310"/>
            <a:ext cx="722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Renew our </a:t>
            </a:r>
            <a:r>
              <a:rPr lang="en-US" sz="2800" dirty="0" smtClean="0">
                <a:latin typeface="Helvetica"/>
                <a:cs typeface="Helvetica"/>
              </a:rPr>
              <a:t>desire for friends to know Jesus.</a:t>
            </a:r>
            <a:endParaRPr lang="en-US" sz="28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1159154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690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540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026"/>
            <a:ext cx="9144000" cy="688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58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6499"/>
            <a:ext cx="9144000" cy="611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676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428888"/>
            <a:ext cx="7416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baseline="30000" dirty="0">
                <a:latin typeface="Helvetica"/>
                <a:cs typeface="Helvetica"/>
              </a:rPr>
              <a:t>31 </a:t>
            </a:r>
            <a:r>
              <a:rPr lang="en-US" sz="2400" dirty="0">
                <a:latin typeface="Helvetica"/>
                <a:cs typeface="Helvetica"/>
              </a:rPr>
              <a:t>At that time some Pharisees came to Jesus and said to him, “Leave this place and go somewhere else. Herod wants to kill you.</a:t>
            </a:r>
            <a:r>
              <a:rPr lang="en-US" sz="2400" dirty="0" smtClean="0">
                <a:latin typeface="Helvetica"/>
                <a:cs typeface="Helvetica"/>
              </a:rPr>
              <a:t>”</a:t>
            </a:r>
          </a:p>
          <a:p>
            <a:endParaRPr lang="en-US" sz="2400" dirty="0">
              <a:latin typeface="Helvetica"/>
              <a:cs typeface="Helvetica"/>
            </a:endParaRPr>
          </a:p>
          <a:p>
            <a:r>
              <a:rPr lang="en-US" sz="2400" b="1" baseline="30000" dirty="0">
                <a:latin typeface="Helvetica"/>
                <a:cs typeface="Helvetica"/>
              </a:rPr>
              <a:t>32 </a:t>
            </a:r>
            <a:r>
              <a:rPr lang="en-US" sz="2400" dirty="0">
                <a:latin typeface="Helvetica"/>
                <a:cs typeface="Helvetica"/>
              </a:rPr>
              <a:t>He replied, “Go tell that fox, ‘I will keep on driving out demons and healing people today and tomorrow, and on the third day I will reach my goal.’ </a:t>
            </a:r>
            <a:r>
              <a:rPr lang="en-US" sz="2400" b="1" baseline="30000" dirty="0">
                <a:latin typeface="Helvetica"/>
                <a:cs typeface="Helvetica"/>
              </a:rPr>
              <a:t>33</a:t>
            </a:r>
            <a:r>
              <a:rPr lang="en-US" sz="2400" b="1" dirty="0">
                <a:latin typeface="Helvetica"/>
                <a:cs typeface="Helvetica"/>
              </a:rPr>
              <a:t> </a:t>
            </a:r>
            <a:r>
              <a:rPr lang="en-US" sz="2400" dirty="0">
                <a:latin typeface="Helvetica"/>
                <a:cs typeface="Helvetica"/>
              </a:rPr>
              <a:t>In any case, I must press on today and tomorrow and the next day—for surely no prophet can die outside Jerusalem</a:t>
            </a:r>
            <a:r>
              <a:rPr lang="en-US" sz="2400" dirty="0" smtClean="0">
                <a:latin typeface="Helvetica"/>
                <a:cs typeface="Helvetica"/>
              </a:rPr>
              <a:t>!</a:t>
            </a:r>
            <a:endParaRPr lang="en-US" sz="2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24101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0900" y="1786572"/>
            <a:ext cx="7416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baseline="30000" dirty="0" smtClean="0">
                <a:latin typeface="Helvetica"/>
                <a:cs typeface="Helvetica"/>
              </a:rPr>
              <a:t>34</a:t>
            </a:r>
            <a:r>
              <a:rPr lang="en-US" sz="2400" b="1" dirty="0">
                <a:latin typeface="Helvetica"/>
                <a:cs typeface="Helvetica"/>
              </a:rPr>
              <a:t> </a:t>
            </a:r>
            <a:r>
              <a:rPr lang="en-US" sz="2400" dirty="0">
                <a:latin typeface="Helvetica"/>
                <a:cs typeface="Helvetica"/>
              </a:rPr>
              <a:t>“Jerusalem, Jerusalem, you who kill the prophets and stone those sent to you, how often I have longed to gather your children together, as a hen gathers her chicks under her wings, and you were not willing. </a:t>
            </a:r>
            <a:r>
              <a:rPr lang="en-US" sz="2400" b="1" baseline="30000" dirty="0">
                <a:latin typeface="Helvetica"/>
                <a:cs typeface="Helvetica"/>
              </a:rPr>
              <a:t>35</a:t>
            </a:r>
            <a:r>
              <a:rPr lang="en-US" sz="2400" b="1" dirty="0">
                <a:latin typeface="Helvetica"/>
                <a:cs typeface="Helvetica"/>
              </a:rPr>
              <a:t> </a:t>
            </a:r>
            <a:r>
              <a:rPr lang="en-US" sz="2400" dirty="0">
                <a:latin typeface="Helvetica"/>
                <a:cs typeface="Helvetica"/>
              </a:rPr>
              <a:t>Look, your house is left to you desolate. I tell you, you will not see me again until you say, ‘Blessed is he who comes in the name of the Lord.</a:t>
            </a:r>
            <a:r>
              <a:rPr lang="en-US" sz="2400" dirty="0" smtClean="0">
                <a:latin typeface="Helvetica"/>
                <a:cs typeface="Helvetica"/>
              </a:rPr>
              <a:t>’”</a:t>
            </a:r>
          </a:p>
          <a:p>
            <a:endParaRPr lang="en-US" sz="2400" dirty="0" smtClean="0">
              <a:latin typeface="Helvetica"/>
              <a:cs typeface="Helvetica"/>
            </a:endParaRPr>
          </a:p>
          <a:p>
            <a:endParaRPr lang="en-US" sz="2400" dirty="0">
              <a:latin typeface="Helvetica"/>
              <a:cs typeface="Helvetica"/>
            </a:endParaRPr>
          </a:p>
          <a:p>
            <a:r>
              <a:rPr lang="en-US" sz="2400" dirty="0" smtClean="0">
                <a:latin typeface="Helvetica"/>
                <a:cs typeface="Helvetica"/>
              </a:rPr>
              <a:t>					      Luke 13:31-35</a:t>
            </a:r>
            <a:endParaRPr lang="en-US" sz="2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559574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6900" y="2941310"/>
            <a:ext cx="722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Renew our </a:t>
            </a:r>
            <a:r>
              <a:rPr lang="en-US" sz="2800" dirty="0" smtClean="0">
                <a:latin typeface="Helvetica"/>
                <a:cs typeface="Helvetica"/>
              </a:rPr>
              <a:t>desire for friends to know Jesus.</a:t>
            </a:r>
            <a:endParaRPr lang="en-US" sz="28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884736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6200" y="2908300"/>
            <a:ext cx="1775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Helvetica"/>
                <a:cs typeface="Helvetica"/>
              </a:rPr>
              <a:t>Context</a:t>
            </a:r>
            <a:endParaRPr lang="en-US" sz="3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1453703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62820</TotalTime>
  <Words>46</Words>
  <Application>Microsoft Macintosh PowerPoint</Application>
  <PresentationFormat>On-screen Show (4:3)</PresentationFormat>
  <Paragraphs>22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Elemental</vt:lpstr>
      <vt:lpstr>Journey to the Cross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Romans</dc:title>
  <dc:creator>Tom Siwicki</dc:creator>
  <cp:lastModifiedBy>Tom Siwicki</cp:lastModifiedBy>
  <cp:revision>938</cp:revision>
  <cp:lastPrinted>2019-02-03T04:32:27Z</cp:lastPrinted>
  <dcterms:created xsi:type="dcterms:W3CDTF">2013-11-03T00:06:16Z</dcterms:created>
  <dcterms:modified xsi:type="dcterms:W3CDTF">2019-03-31T13:51:11Z</dcterms:modified>
</cp:coreProperties>
</file>