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341" r:id="rId3"/>
    <p:sldId id="380" r:id="rId4"/>
    <p:sldId id="382" r:id="rId5"/>
    <p:sldId id="385" r:id="rId6"/>
    <p:sldId id="384" r:id="rId7"/>
    <p:sldId id="394" r:id="rId8"/>
    <p:sldId id="386" r:id="rId9"/>
    <p:sldId id="387" r:id="rId10"/>
    <p:sldId id="383" r:id="rId11"/>
    <p:sldId id="388" r:id="rId12"/>
    <p:sldId id="390" r:id="rId13"/>
    <p:sldId id="389" r:id="rId14"/>
    <p:sldId id="391" r:id="rId15"/>
    <p:sldId id="392" r:id="rId16"/>
    <p:sldId id="393" r:id="rId17"/>
    <p:sldId id="395" r:id="rId18"/>
    <p:sldId id="396" r:id="rId19"/>
    <p:sldId id="397" r:id="rId20"/>
    <p:sldId id="398" r:id="rId21"/>
    <p:sldId id="399" r:id="rId22"/>
    <p:sldId id="3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97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January 3,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January 3,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January 3,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January 3,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January 3,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January 3,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January 3,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January 3,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January 3,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January 3,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January 3,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January 3,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Christmas  Reflection</a:t>
            </a:r>
            <a:endParaRPr lang="en-US" sz="4400" b="1" dirty="0"/>
          </a:p>
        </p:txBody>
      </p:sp>
      <p:sp>
        <p:nvSpPr>
          <p:cNvPr id="3" name="Subtitle 2"/>
          <p:cNvSpPr>
            <a:spLocks noGrp="1"/>
          </p:cNvSpPr>
          <p:nvPr>
            <p:ph type="subTitle" idx="1"/>
          </p:nvPr>
        </p:nvSpPr>
        <p:spPr/>
        <p:txBody>
          <a:bodyPr>
            <a:normAutofit/>
          </a:bodyPr>
          <a:lstStyle/>
          <a:p>
            <a:r>
              <a:rPr lang="en-US" sz="3200" dirty="0" smtClean="0"/>
              <a:t>The Word, Our Word</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900854"/>
            <a:ext cx="7556500" cy="2092881"/>
          </a:xfrm>
          <a:prstGeom prst="rect">
            <a:avLst/>
          </a:prstGeom>
        </p:spPr>
        <p:txBody>
          <a:bodyPr wrap="square">
            <a:spAutoFit/>
          </a:bodyPr>
          <a:lstStyle/>
          <a:p>
            <a:r>
              <a:rPr lang="en-US" sz="2600" baseline="30000" dirty="0" smtClean="0">
                <a:latin typeface="Helvetica"/>
                <a:cs typeface="Helvetica"/>
              </a:rPr>
              <a:t>1</a:t>
            </a:r>
            <a:r>
              <a:rPr lang="en-US" sz="2600" dirty="0" smtClean="0">
                <a:latin typeface="Helvetica"/>
                <a:cs typeface="Helvetica"/>
              </a:rPr>
              <a:t>In </a:t>
            </a:r>
            <a:r>
              <a:rPr lang="en-US" sz="2600" dirty="0">
                <a:latin typeface="Helvetica"/>
                <a:cs typeface="Helvetica"/>
              </a:rPr>
              <a:t>the beginning was the Word, and the Word was with God, and the Word was God. </a:t>
            </a:r>
            <a:r>
              <a:rPr lang="en-US" sz="2600" baseline="30000" dirty="0" smtClean="0">
                <a:latin typeface="Helvetica"/>
                <a:cs typeface="Helvetica"/>
              </a:rPr>
              <a:t>2</a:t>
            </a:r>
            <a:r>
              <a:rPr lang="en-US" sz="2600" dirty="0" smtClean="0">
                <a:latin typeface="Helvetica"/>
                <a:cs typeface="Helvetica"/>
              </a:rPr>
              <a:t>He </a:t>
            </a:r>
            <a:r>
              <a:rPr lang="en-US" sz="2600" dirty="0">
                <a:latin typeface="Helvetica"/>
                <a:cs typeface="Helvetica"/>
              </a:rPr>
              <a:t>was with God in the beginning. </a:t>
            </a:r>
            <a:r>
              <a:rPr lang="en-US" sz="2600" baseline="30000" dirty="0" smtClean="0">
                <a:latin typeface="Helvetica"/>
                <a:cs typeface="Helvetica"/>
              </a:rPr>
              <a:t>3</a:t>
            </a:r>
            <a:r>
              <a:rPr lang="en-US" sz="2600" dirty="0" smtClean="0">
                <a:latin typeface="Helvetica"/>
                <a:cs typeface="Helvetica"/>
              </a:rPr>
              <a:t>Through </a:t>
            </a:r>
            <a:r>
              <a:rPr lang="en-US" sz="2600" dirty="0">
                <a:latin typeface="Helvetica"/>
                <a:cs typeface="Helvetica"/>
              </a:rPr>
              <a:t>him all things were made; without him nothing was made that has been made. </a:t>
            </a:r>
          </a:p>
        </p:txBody>
      </p:sp>
    </p:spTree>
    <p:extLst>
      <p:ext uri="{BB962C8B-B14F-4D97-AF65-F5344CB8AC3E}">
        <p14:creationId xmlns:p14="http://schemas.microsoft.com/office/powerpoint/2010/main" val="319482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3667" y="1587499"/>
            <a:ext cx="6923833" cy="2976033"/>
          </a:xfrm>
          <a:prstGeom prst="rect">
            <a:avLst/>
          </a:prstGeom>
        </p:spPr>
      </p:pic>
    </p:spTree>
    <p:extLst>
      <p:ext uri="{BB962C8B-B14F-4D97-AF65-F5344CB8AC3E}">
        <p14:creationId xmlns:p14="http://schemas.microsoft.com/office/powerpoint/2010/main" val="375395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1769745"/>
            <a:ext cx="6400800" cy="3046988"/>
          </a:xfrm>
          <a:prstGeom prst="rect">
            <a:avLst/>
          </a:prstGeom>
        </p:spPr>
        <p:txBody>
          <a:bodyPr wrap="square">
            <a:spAutoFit/>
          </a:bodyPr>
          <a:lstStyle/>
          <a:p>
            <a:r>
              <a:rPr lang="en-US" sz="2400" dirty="0" smtClean="0">
                <a:latin typeface="Helvetica"/>
                <a:cs typeface="Helvetica"/>
              </a:rPr>
              <a:t>In </a:t>
            </a:r>
            <a:r>
              <a:rPr lang="en-US" sz="2400" dirty="0">
                <a:latin typeface="Helvetica"/>
                <a:cs typeface="Helvetica"/>
              </a:rPr>
              <a:t>the mind of the ancient Jews, the phrase "the word of God" could be used to refer to God Himself</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endParaRPr lang="en-US" sz="2400" dirty="0" smtClean="0">
              <a:latin typeface="Helvetica"/>
              <a:cs typeface="Helvetica"/>
            </a:endParaRPr>
          </a:p>
          <a:p>
            <a:r>
              <a:rPr lang="en-US" sz="2400" dirty="0" smtClean="0">
                <a:latin typeface="Helvetica"/>
                <a:cs typeface="Helvetica"/>
              </a:rPr>
              <a:t>Exodus </a:t>
            </a:r>
            <a:r>
              <a:rPr lang="en-US" sz="2400" dirty="0">
                <a:latin typeface="Helvetica"/>
                <a:cs typeface="Helvetica"/>
              </a:rPr>
              <a:t>19:</a:t>
            </a:r>
            <a:r>
              <a:rPr lang="en-US" sz="2400" dirty="0" smtClean="0">
                <a:latin typeface="Helvetica"/>
                <a:cs typeface="Helvetica"/>
              </a:rPr>
              <a:t>17: </a:t>
            </a:r>
            <a:r>
              <a:rPr lang="en-US" sz="2400" dirty="0">
                <a:latin typeface="Helvetica"/>
                <a:cs typeface="Helvetica"/>
              </a:rPr>
              <a:t>"Moses brought the people out of the camp </a:t>
            </a:r>
            <a:r>
              <a:rPr lang="en-US" sz="2400" i="1" dirty="0">
                <a:latin typeface="Helvetica"/>
                <a:cs typeface="Helvetica"/>
              </a:rPr>
              <a:t>to meet </a:t>
            </a:r>
            <a:r>
              <a:rPr lang="en-US" sz="2400" i="1" dirty="0">
                <a:solidFill>
                  <a:srgbClr val="FF0000"/>
                </a:solidFill>
                <a:latin typeface="Helvetica"/>
                <a:cs typeface="Helvetica"/>
              </a:rPr>
              <a:t>the word </a:t>
            </a:r>
            <a:r>
              <a:rPr lang="en-US" sz="2400" dirty="0">
                <a:solidFill>
                  <a:srgbClr val="FF0000"/>
                </a:solidFill>
                <a:latin typeface="Helvetica"/>
                <a:cs typeface="Helvetica"/>
              </a:rPr>
              <a:t>of </a:t>
            </a:r>
            <a:r>
              <a:rPr lang="en-US" sz="2400" dirty="0">
                <a:latin typeface="Helvetica"/>
                <a:cs typeface="Helvetica"/>
              </a:rPr>
              <a:t>God. " </a:t>
            </a:r>
          </a:p>
        </p:txBody>
      </p:sp>
    </p:spTree>
    <p:extLst>
      <p:ext uri="{BB962C8B-B14F-4D97-AF65-F5344CB8AC3E}">
        <p14:creationId xmlns:p14="http://schemas.microsoft.com/office/powerpoint/2010/main" val="346667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2201545"/>
            <a:ext cx="6629400" cy="2092881"/>
          </a:xfrm>
          <a:prstGeom prst="rect">
            <a:avLst/>
          </a:prstGeom>
        </p:spPr>
        <p:txBody>
          <a:bodyPr wrap="square">
            <a:spAutoFit/>
          </a:bodyPr>
          <a:lstStyle/>
          <a:p>
            <a:r>
              <a:rPr lang="en-US" sz="2600" dirty="0" smtClean="0">
                <a:latin typeface="Helvetica"/>
                <a:cs typeface="Helvetica"/>
              </a:rPr>
              <a:t>The </a:t>
            </a:r>
            <a:r>
              <a:rPr lang="en-US" sz="2600" dirty="0">
                <a:latin typeface="Helvetica"/>
                <a:cs typeface="Helvetica"/>
              </a:rPr>
              <a:t>Greek philosophers saw the logos as the power which puts sense into the world, making the world orderly instead of chaotic. </a:t>
            </a:r>
            <a:r>
              <a:rPr lang="en-US" sz="2600" dirty="0" smtClean="0">
                <a:latin typeface="Helvetica"/>
                <a:cs typeface="Helvetica"/>
              </a:rPr>
              <a:t>. . They </a:t>
            </a:r>
            <a:r>
              <a:rPr lang="en-US" sz="2600" dirty="0">
                <a:latin typeface="Helvetica"/>
                <a:cs typeface="Helvetica"/>
              </a:rPr>
              <a:t>saw the logos as the "Ultimate Reason" that controlled all things.</a:t>
            </a:r>
          </a:p>
        </p:txBody>
      </p:sp>
    </p:spTree>
    <p:extLst>
      <p:ext uri="{BB962C8B-B14F-4D97-AF65-F5344CB8AC3E}">
        <p14:creationId xmlns:p14="http://schemas.microsoft.com/office/powerpoint/2010/main" val="341090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88900"/>
            <a:ext cx="8890000" cy="6667500"/>
          </a:xfrm>
          <a:prstGeom prst="rect">
            <a:avLst/>
          </a:prstGeom>
        </p:spPr>
      </p:pic>
    </p:spTree>
    <p:extLst>
      <p:ext uri="{BB962C8B-B14F-4D97-AF65-F5344CB8AC3E}">
        <p14:creationId xmlns:p14="http://schemas.microsoft.com/office/powerpoint/2010/main" val="48542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4600" y="472554"/>
            <a:ext cx="4025900" cy="6008806"/>
          </a:xfrm>
          <a:prstGeom prst="rect">
            <a:avLst/>
          </a:prstGeom>
        </p:spPr>
      </p:pic>
    </p:spTree>
    <p:extLst>
      <p:ext uri="{BB962C8B-B14F-4D97-AF65-F5344CB8AC3E}">
        <p14:creationId xmlns:p14="http://schemas.microsoft.com/office/powerpoint/2010/main" val="162080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500" y="601990"/>
            <a:ext cx="2859301" cy="523220"/>
          </a:xfrm>
          <a:prstGeom prst="rect">
            <a:avLst/>
          </a:prstGeom>
          <a:noFill/>
        </p:spPr>
        <p:txBody>
          <a:bodyPr wrap="none" rtlCol="0">
            <a:spAutoFit/>
          </a:bodyPr>
          <a:lstStyle/>
          <a:p>
            <a:r>
              <a:rPr lang="en-US" sz="2800" dirty="0" smtClean="0">
                <a:latin typeface="Helvetica"/>
                <a:cs typeface="Helvetica"/>
              </a:rPr>
              <a:t>What did He do?</a:t>
            </a:r>
            <a:endParaRPr lang="en-US" sz="2800" dirty="0">
              <a:latin typeface="Helvetica"/>
              <a:cs typeface="Helvetica"/>
            </a:endParaRPr>
          </a:p>
        </p:txBody>
      </p:sp>
      <p:pic>
        <p:nvPicPr>
          <p:cNvPr id="3" name="Picture 2"/>
          <p:cNvPicPr>
            <a:picLocks noChangeAspect="1"/>
          </p:cNvPicPr>
          <p:nvPr/>
        </p:nvPicPr>
        <p:blipFill>
          <a:blip r:embed="rId2"/>
          <a:stretch>
            <a:fillRect/>
          </a:stretch>
        </p:blipFill>
        <p:spPr>
          <a:xfrm>
            <a:off x="894644" y="1612900"/>
            <a:ext cx="7741356" cy="4354513"/>
          </a:xfrm>
          <a:prstGeom prst="rect">
            <a:avLst/>
          </a:prstGeom>
        </p:spPr>
      </p:pic>
    </p:spTree>
    <p:extLst>
      <p:ext uri="{BB962C8B-B14F-4D97-AF65-F5344CB8AC3E}">
        <p14:creationId xmlns:p14="http://schemas.microsoft.com/office/powerpoint/2010/main" val="78217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1200" y="939800"/>
            <a:ext cx="5092700" cy="5092700"/>
          </a:xfrm>
          <a:prstGeom prst="rect">
            <a:avLst/>
          </a:prstGeom>
        </p:spPr>
      </p:pic>
    </p:spTree>
    <p:extLst>
      <p:ext uri="{BB962C8B-B14F-4D97-AF65-F5344CB8AC3E}">
        <p14:creationId xmlns:p14="http://schemas.microsoft.com/office/powerpoint/2010/main" val="344576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1261" y="5631934"/>
            <a:ext cx="1938677" cy="369332"/>
          </a:xfrm>
          <a:prstGeom prst="rect">
            <a:avLst/>
          </a:prstGeom>
        </p:spPr>
        <p:txBody>
          <a:bodyPr wrap="none">
            <a:spAutoFit/>
          </a:bodyPr>
          <a:lstStyle/>
          <a:p>
            <a:r>
              <a:rPr lang="en-US" dirty="0"/>
              <a:t>Buck </a:t>
            </a:r>
            <a:r>
              <a:rPr lang="en-US" dirty="0" err="1"/>
              <a:t>Brannaman</a:t>
            </a:r>
            <a:endParaRPr lang="en-US" dirty="0"/>
          </a:p>
        </p:txBody>
      </p:sp>
      <p:pic>
        <p:nvPicPr>
          <p:cNvPr id="4" name="Picture 3"/>
          <p:cNvPicPr>
            <a:picLocks noChangeAspect="1"/>
          </p:cNvPicPr>
          <p:nvPr/>
        </p:nvPicPr>
        <p:blipFill>
          <a:blip r:embed="rId2"/>
          <a:stretch>
            <a:fillRect/>
          </a:stretch>
        </p:blipFill>
        <p:spPr>
          <a:xfrm>
            <a:off x="704144" y="774700"/>
            <a:ext cx="7766756" cy="4368800"/>
          </a:xfrm>
          <a:prstGeom prst="rect">
            <a:avLst/>
          </a:prstGeom>
        </p:spPr>
      </p:pic>
    </p:spTree>
    <p:extLst>
      <p:ext uri="{BB962C8B-B14F-4D97-AF65-F5344CB8AC3E}">
        <p14:creationId xmlns:p14="http://schemas.microsoft.com/office/powerpoint/2010/main" val="165119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436890"/>
            <a:ext cx="4216694" cy="523220"/>
          </a:xfrm>
          <a:prstGeom prst="rect">
            <a:avLst/>
          </a:prstGeom>
          <a:noFill/>
        </p:spPr>
        <p:txBody>
          <a:bodyPr wrap="none" rtlCol="0">
            <a:spAutoFit/>
          </a:bodyPr>
          <a:lstStyle/>
          <a:p>
            <a:r>
              <a:rPr lang="en-US" sz="2800" dirty="0" smtClean="0">
                <a:latin typeface="Helvetica"/>
                <a:cs typeface="Helvetica"/>
              </a:rPr>
              <a:t>How should we respond?</a:t>
            </a:r>
            <a:endParaRPr lang="en-US" sz="2800" dirty="0">
              <a:latin typeface="Helvetica"/>
              <a:cs typeface="Helvetica"/>
            </a:endParaRPr>
          </a:p>
        </p:txBody>
      </p:sp>
      <p:pic>
        <p:nvPicPr>
          <p:cNvPr id="4" name="Picture 3"/>
          <p:cNvPicPr>
            <a:picLocks noChangeAspect="1"/>
          </p:cNvPicPr>
          <p:nvPr/>
        </p:nvPicPr>
        <p:blipFill>
          <a:blip r:embed="rId2"/>
          <a:stretch>
            <a:fillRect/>
          </a:stretch>
        </p:blipFill>
        <p:spPr>
          <a:xfrm>
            <a:off x="1759391" y="1468718"/>
            <a:ext cx="5879806" cy="4669257"/>
          </a:xfrm>
          <a:prstGeom prst="rect">
            <a:avLst/>
          </a:prstGeom>
        </p:spPr>
      </p:pic>
      <p:sp>
        <p:nvSpPr>
          <p:cNvPr id="5" name="TextBox 4"/>
          <p:cNvSpPr txBox="1"/>
          <p:nvPr/>
        </p:nvSpPr>
        <p:spPr>
          <a:xfrm>
            <a:off x="7819285" y="6254234"/>
            <a:ext cx="627170" cy="369332"/>
          </a:xfrm>
          <a:prstGeom prst="rect">
            <a:avLst/>
          </a:prstGeom>
          <a:noFill/>
        </p:spPr>
        <p:txBody>
          <a:bodyPr wrap="none" rtlCol="0">
            <a:spAutoFit/>
          </a:bodyPr>
          <a:lstStyle/>
          <a:p>
            <a:r>
              <a:rPr lang="en-US" dirty="0" err="1" smtClean="0"/>
              <a:t>Etsy</a:t>
            </a:r>
            <a:endParaRPr lang="en-US" dirty="0"/>
          </a:p>
        </p:txBody>
      </p:sp>
    </p:spTree>
    <p:extLst>
      <p:ext uri="{BB962C8B-B14F-4D97-AF65-F5344CB8AC3E}">
        <p14:creationId xmlns:p14="http://schemas.microsoft.com/office/powerpoint/2010/main" val="205254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0400" y="520700"/>
            <a:ext cx="5130800" cy="5130800"/>
          </a:xfrm>
          <a:prstGeom prst="rect">
            <a:avLst/>
          </a:prstGeom>
        </p:spPr>
      </p:pic>
      <p:sp>
        <p:nvSpPr>
          <p:cNvPr id="4" name="TextBox 3"/>
          <p:cNvSpPr txBox="1"/>
          <p:nvPr/>
        </p:nvSpPr>
        <p:spPr>
          <a:xfrm>
            <a:off x="6515100" y="6006068"/>
            <a:ext cx="1992853" cy="369332"/>
          </a:xfrm>
          <a:prstGeom prst="rect">
            <a:avLst/>
          </a:prstGeom>
          <a:noFill/>
        </p:spPr>
        <p:txBody>
          <a:bodyPr wrap="none" rtlCol="0">
            <a:spAutoFit/>
          </a:bodyPr>
          <a:lstStyle/>
          <a:p>
            <a:r>
              <a:rPr lang="en-US" dirty="0" err="1" smtClean="0"/>
              <a:t>www.zazzle</a:t>
            </a:r>
            <a:r>
              <a:rPr lang="en-US" dirty="0" smtClean="0"/>
              <a:t> .com</a:t>
            </a:r>
            <a:endParaRPr lang="en-US" dirty="0"/>
          </a:p>
        </p:txBody>
      </p:sp>
    </p:spTree>
    <p:extLst>
      <p:ext uri="{BB962C8B-B14F-4D97-AF65-F5344CB8AC3E}">
        <p14:creationId xmlns:p14="http://schemas.microsoft.com/office/powerpoint/2010/main" val="372207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2135" y="965200"/>
            <a:ext cx="7494144" cy="4991100"/>
          </a:xfrm>
          <a:prstGeom prst="rect">
            <a:avLst/>
          </a:prstGeom>
        </p:spPr>
      </p:pic>
    </p:spTree>
    <p:extLst>
      <p:ext uri="{BB962C8B-B14F-4D97-AF65-F5344CB8AC3E}">
        <p14:creationId xmlns:p14="http://schemas.microsoft.com/office/powerpoint/2010/main" val="302185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600" y="495300"/>
            <a:ext cx="8178800" cy="6134100"/>
          </a:xfrm>
          <a:prstGeom prst="rect">
            <a:avLst/>
          </a:prstGeom>
        </p:spPr>
      </p:pic>
    </p:spTree>
    <p:extLst>
      <p:ext uri="{BB962C8B-B14F-4D97-AF65-F5344CB8AC3E}">
        <p14:creationId xmlns:p14="http://schemas.microsoft.com/office/powerpoint/2010/main" val="115350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100" y="165100"/>
            <a:ext cx="6502400" cy="6502400"/>
          </a:xfrm>
          <a:prstGeom prst="rect">
            <a:avLst/>
          </a:prstGeom>
        </p:spPr>
      </p:pic>
    </p:spTree>
    <p:extLst>
      <p:ext uri="{BB962C8B-B14F-4D97-AF65-F5344CB8AC3E}">
        <p14:creationId xmlns:p14="http://schemas.microsoft.com/office/powerpoint/2010/main" val="16597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415" y="495300"/>
            <a:ext cx="6868585" cy="5623758"/>
          </a:xfrm>
          <a:prstGeom prst="rect">
            <a:avLst/>
          </a:prstGeom>
        </p:spPr>
      </p:pic>
    </p:spTree>
    <p:extLst>
      <p:ext uri="{BB962C8B-B14F-4D97-AF65-F5344CB8AC3E}">
        <p14:creationId xmlns:p14="http://schemas.microsoft.com/office/powerpoint/2010/main" val="185155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30954"/>
            <a:ext cx="7556500" cy="3539431"/>
          </a:xfrm>
          <a:prstGeom prst="rect">
            <a:avLst/>
          </a:prstGeom>
        </p:spPr>
        <p:txBody>
          <a:bodyPr wrap="square">
            <a:spAutoFit/>
          </a:bodyPr>
          <a:lstStyle/>
          <a:p>
            <a:r>
              <a:rPr lang="en-US" sz="2800" dirty="0" smtClean="0">
                <a:latin typeface="Helvetica"/>
                <a:cs typeface="Helvetica"/>
              </a:rPr>
              <a:t>In </a:t>
            </a:r>
            <a:r>
              <a:rPr lang="en-US" sz="2800" dirty="0">
                <a:latin typeface="Helvetica"/>
                <a:cs typeface="Helvetica"/>
              </a:rPr>
              <a:t>the beginning was the Word, and the Word was with God, and the Word was God. </a:t>
            </a:r>
            <a:r>
              <a:rPr lang="en-US" sz="2800" dirty="0" smtClean="0">
                <a:latin typeface="Helvetica"/>
                <a:cs typeface="Helvetica"/>
              </a:rPr>
              <a:t>He </a:t>
            </a:r>
            <a:r>
              <a:rPr lang="en-US" sz="2800" dirty="0">
                <a:latin typeface="Helvetica"/>
                <a:cs typeface="Helvetica"/>
              </a:rPr>
              <a:t>was with God in the beginning. </a:t>
            </a:r>
            <a:r>
              <a:rPr lang="en-US" sz="2800" dirty="0" smtClean="0">
                <a:latin typeface="Helvetica"/>
                <a:cs typeface="Helvetica"/>
              </a:rPr>
              <a:t>Through </a:t>
            </a:r>
            <a:r>
              <a:rPr lang="en-US" sz="2800" dirty="0">
                <a:latin typeface="Helvetica"/>
                <a:cs typeface="Helvetica"/>
              </a:rPr>
              <a:t>him all things were made; without him nothing was made that has been made. </a:t>
            </a:r>
            <a:r>
              <a:rPr lang="en-US" sz="2800" dirty="0" smtClean="0">
                <a:latin typeface="Helvetica"/>
                <a:cs typeface="Helvetica"/>
              </a:rPr>
              <a:t> </a:t>
            </a:r>
            <a:r>
              <a:rPr lang="en-US" sz="2800" dirty="0">
                <a:latin typeface="Helvetica"/>
                <a:cs typeface="Helvetica"/>
              </a:rPr>
              <a:t>In him was life, and that life was the light of all mankind. </a:t>
            </a:r>
            <a:r>
              <a:rPr lang="en-US" sz="2800" dirty="0" smtClean="0">
                <a:latin typeface="Helvetica"/>
                <a:cs typeface="Helvetica"/>
              </a:rPr>
              <a:t>The </a:t>
            </a:r>
            <a:r>
              <a:rPr lang="en-US" sz="2800" dirty="0">
                <a:latin typeface="Helvetica"/>
                <a:cs typeface="Helvetica"/>
              </a:rPr>
              <a:t>light shines in the darkness, and the darkness has not overcome it</a:t>
            </a:r>
            <a:r>
              <a:rPr lang="en-US" sz="2800" dirty="0" smtClean="0">
                <a:latin typeface="Helvetica"/>
                <a:cs typeface="Helvetica"/>
              </a:rPr>
              <a:t>.</a:t>
            </a:r>
            <a:endParaRPr lang="en-US" sz="2800" dirty="0">
              <a:latin typeface="Helvetica"/>
              <a:cs typeface="Helvetica"/>
            </a:endParaRPr>
          </a:p>
        </p:txBody>
      </p:sp>
    </p:spTree>
    <p:extLst>
      <p:ext uri="{BB962C8B-B14F-4D97-AF65-F5344CB8AC3E}">
        <p14:creationId xmlns:p14="http://schemas.microsoft.com/office/powerpoint/2010/main" val="175965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78654"/>
            <a:ext cx="7556500" cy="2246769"/>
          </a:xfrm>
          <a:prstGeom prst="rect">
            <a:avLst/>
          </a:prstGeom>
        </p:spPr>
        <p:txBody>
          <a:bodyPr wrap="square">
            <a:spAutoFit/>
          </a:bodyPr>
          <a:lstStyle/>
          <a:p>
            <a:r>
              <a:rPr lang="en-US" sz="2800" dirty="0" smtClean="0">
                <a:latin typeface="Helvetica"/>
                <a:cs typeface="Helvetica"/>
              </a:rPr>
              <a:t>There </a:t>
            </a:r>
            <a:r>
              <a:rPr lang="en-US" sz="2800" dirty="0">
                <a:latin typeface="Helvetica"/>
                <a:cs typeface="Helvetica"/>
              </a:rPr>
              <a:t>was a man sent from God whose name was John. </a:t>
            </a:r>
            <a:r>
              <a:rPr lang="en-US" sz="2800" dirty="0" smtClean="0">
                <a:latin typeface="Helvetica"/>
                <a:cs typeface="Helvetica"/>
              </a:rPr>
              <a:t>He </a:t>
            </a:r>
            <a:r>
              <a:rPr lang="en-US" sz="2800" dirty="0">
                <a:latin typeface="Helvetica"/>
                <a:cs typeface="Helvetica"/>
              </a:rPr>
              <a:t>came as a witness to testify concerning that light, so that through him all might believe. </a:t>
            </a:r>
            <a:r>
              <a:rPr lang="en-US" sz="2800" dirty="0" smtClean="0">
                <a:latin typeface="Helvetica"/>
                <a:cs typeface="Helvetica"/>
              </a:rPr>
              <a:t>He </a:t>
            </a:r>
            <a:r>
              <a:rPr lang="en-US" sz="2800" dirty="0">
                <a:latin typeface="Helvetica"/>
                <a:cs typeface="Helvetica"/>
              </a:rPr>
              <a:t>himself was not the light; he came only as a witness to the light</a:t>
            </a:r>
            <a:r>
              <a:rPr lang="en-US" sz="2800" dirty="0" smtClean="0">
                <a:latin typeface="Helvetica"/>
                <a:cs typeface="Helvetica"/>
              </a:rPr>
              <a:t>.</a:t>
            </a:r>
            <a:endParaRPr lang="en-US" sz="2800" dirty="0">
              <a:latin typeface="Helvetica"/>
              <a:cs typeface="Helvetica"/>
            </a:endParaRPr>
          </a:p>
        </p:txBody>
      </p:sp>
    </p:spTree>
    <p:extLst>
      <p:ext uri="{BB962C8B-B14F-4D97-AF65-F5344CB8AC3E}">
        <p14:creationId xmlns:p14="http://schemas.microsoft.com/office/powerpoint/2010/main" val="194528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951654"/>
            <a:ext cx="7810500" cy="2677656"/>
          </a:xfrm>
          <a:prstGeom prst="rect">
            <a:avLst/>
          </a:prstGeom>
        </p:spPr>
        <p:txBody>
          <a:bodyPr wrap="square">
            <a:spAutoFit/>
          </a:bodyPr>
          <a:lstStyle/>
          <a:p>
            <a:r>
              <a:rPr lang="en-US" sz="2800" dirty="0" smtClean="0">
                <a:latin typeface="Helvetica"/>
                <a:cs typeface="Helvetica"/>
              </a:rPr>
              <a:t>The </a:t>
            </a:r>
            <a:r>
              <a:rPr lang="en-US" sz="2800" dirty="0">
                <a:latin typeface="Helvetica"/>
                <a:cs typeface="Helvetica"/>
              </a:rPr>
              <a:t>true light that gives light to everyone was coming into the world. </a:t>
            </a:r>
            <a:r>
              <a:rPr lang="en-US" sz="2800" dirty="0" smtClean="0">
                <a:latin typeface="Helvetica"/>
                <a:cs typeface="Helvetica"/>
              </a:rPr>
              <a:t>He </a:t>
            </a:r>
            <a:r>
              <a:rPr lang="en-US" sz="2800" dirty="0">
                <a:latin typeface="Helvetica"/>
                <a:cs typeface="Helvetica"/>
              </a:rPr>
              <a:t>was in the world, and though the world was made through him, the world did not recognize him. </a:t>
            </a:r>
            <a:r>
              <a:rPr lang="en-US" sz="2800" dirty="0" smtClean="0">
                <a:latin typeface="Helvetica"/>
                <a:cs typeface="Helvetica"/>
              </a:rPr>
              <a:t>He </a:t>
            </a:r>
            <a:r>
              <a:rPr lang="en-US" sz="2800" dirty="0">
                <a:latin typeface="Helvetica"/>
                <a:cs typeface="Helvetica"/>
              </a:rPr>
              <a:t>came to that which was his own, but his own did not receive him. </a:t>
            </a:r>
            <a:endParaRPr lang="en-US" sz="2800" dirty="0" smtClean="0">
              <a:latin typeface="Helvetica"/>
              <a:cs typeface="Helvetica"/>
            </a:endParaRPr>
          </a:p>
        </p:txBody>
      </p:sp>
    </p:spTree>
    <p:extLst>
      <p:ext uri="{BB962C8B-B14F-4D97-AF65-F5344CB8AC3E}">
        <p14:creationId xmlns:p14="http://schemas.microsoft.com/office/powerpoint/2010/main" val="60917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938954"/>
            <a:ext cx="7810500" cy="2246769"/>
          </a:xfrm>
          <a:prstGeom prst="rect">
            <a:avLst/>
          </a:prstGeom>
        </p:spPr>
        <p:txBody>
          <a:bodyPr wrap="square">
            <a:spAutoFit/>
          </a:bodyPr>
          <a:lstStyle/>
          <a:p>
            <a:r>
              <a:rPr lang="en-US" sz="2800" dirty="0" smtClean="0">
                <a:latin typeface="Helvetica"/>
                <a:cs typeface="Helvetica"/>
              </a:rPr>
              <a:t>Yet </a:t>
            </a:r>
            <a:r>
              <a:rPr lang="en-US" sz="2800" dirty="0">
                <a:latin typeface="Helvetica"/>
                <a:cs typeface="Helvetica"/>
              </a:rPr>
              <a:t>to all who did receive him, to those who believed in his name, he gave the right to become children of God</a:t>
            </a:r>
            <a:r>
              <a:rPr lang="en-US" sz="2800" dirty="0" smtClean="0">
                <a:latin typeface="Helvetica"/>
                <a:cs typeface="Helvetica"/>
              </a:rPr>
              <a:t>— </a:t>
            </a:r>
            <a:r>
              <a:rPr lang="en-US" sz="2800" dirty="0">
                <a:latin typeface="Helvetica"/>
                <a:cs typeface="Helvetica"/>
              </a:rPr>
              <a:t>children born not of natural descent, nor of human decision or a husband’s will, but born of God</a:t>
            </a:r>
            <a:r>
              <a:rPr lang="en-US" sz="2800" dirty="0" smtClean="0">
                <a:latin typeface="Helvetica"/>
                <a:cs typeface="Helvetica"/>
              </a:rPr>
              <a:t>.</a:t>
            </a:r>
            <a:endParaRPr lang="en-US" sz="2800" dirty="0">
              <a:latin typeface="Helvetica"/>
              <a:cs typeface="Helvetica"/>
            </a:endParaRPr>
          </a:p>
        </p:txBody>
      </p:sp>
    </p:spTree>
    <p:extLst>
      <p:ext uri="{BB962C8B-B14F-4D97-AF65-F5344CB8AC3E}">
        <p14:creationId xmlns:p14="http://schemas.microsoft.com/office/powerpoint/2010/main" val="123975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951654"/>
            <a:ext cx="7810500" cy="1815882"/>
          </a:xfrm>
          <a:prstGeom prst="rect">
            <a:avLst/>
          </a:prstGeom>
        </p:spPr>
        <p:txBody>
          <a:bodyPr wrap="square">
            <a:spAutoFit/>
          </a:bodyPr>
          <a:lstStyle/>
          <a:p>
            <a:r>
              <a:rPr lang="en-US" sz="2800" dirty="0" smtClean="0">
                <a:latin typeface="Helvetica"/>
                <a:cs typeface="Helvetica"/>
              </a:rPr>
              <a:t>The </a:t>
            </a:r>
            <a:r>
              <a:rPr lang="en-US" sz="2800" dirty="0">
                <a:latin typeface="Helvetica"/>
                <a:cs typeface="Helvetica"/>
              </a:rPr>
              <a:t>Word became flesh and made his dwelling among us. We have seen his glory, the glory of the one and only Son, who came from the Father, full of grace and truth.</a:t>
            </a:r>
          </a:p>
        </p:txBody>
      </p:sp>
    </p:spTree>
    <p:extLst>
      <p:ext uri="{BB962C8B-B14F-4D97-AF65-F5344CB8AC3E}">
        <p14:creationId xmlns:p14="http://schemas.microsoft.com/office/powerpoint/2010/main" val="394122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176" y="453648"/>
            <a:ext cx="3114623" cy="523220"/>
          </a:xfrm>
          <a:prstGeom prst="rect">
            <a:avLst/>
          </a:prstGeom>
          <a:noFill/>
        </p:spPr>
        <p:txBody>
          <a:bodyPr wrap="square" rtlCol="0">
            <a:spAutoFit/>
          </a:bodyPr>
          <a:lstStyle/>
          <a:p>
            <a:r>
              <a:rPr lang="en-US" sz="2800" dirty="0" smtClean="0">
                <a:latin typeface="Helvetica"/>
                <a:cs typeface="Helvetica"/>
              </a:rPr>
              <a:t>Who is Jesus?</a:t>
            </a:r>
            <a:endParaRPr lang="en-US" sz="2800" dirty="0">
              <a:latin typeface="Helvetica"/>
              <a:cs typeface="Helvetica"/>
            </a:endParaRPr>
          </a:p>
        </p:txBody>
      </p:sp>
      <p:pic>
        <p:nvPicPr>
          <p:cNvPr id="5" name="Picture 4"/>
          <p:cNvPicPr>
            <a:picLocks noChangeAspect="1"/>
          </p:cNvPicPr>
          <p:nvPr/>
        </p:nvPicPr>
        <p:blipFill>
          <a:blip r:embed="rId2"/>
          <a:stretch>
            <a:fillRect/>
          </a:stretch>
        </p:blipFill>
        <p:spPr>
          <a:xfrm>
            <a:off x="1447798" y="1346199"/>
            <a:ext cx="6197602" cy="4648201"/>
          </a:xfrm>
          <a:prstGeom prst="rect">
            <a:avLst/>
          </a:prstGeom>
        </p:spPr>
      </p:pic>
      <p:sp>
        <p:nvSpPr>
          <p:cNvPr id="7" name="TextBox 6"/>
          <p:cNvSpPr txBox="1"/>
          <p:nvPr/>
        </p:nvSpPr>
        <p:spPr>
          <a:xfrm>
            <a:off x="7010400" y="6195536"/>
            <a:ext cx="1675271" cy="369332"/>
          </a:xfrm>
          <a:prstGeom prst="rect">
            <a:avLst/>
          </a:prstGeom>
          <a:noFill/>
        </p:spPr>
        <p:txBody>
          <a:bodyPr wrap="none" rtlCol="0">
            <a:spAutoFit/>
          </a:bodyPr>
          <a:lstStyle/>
          <a:p>
            <a:r>
              <a:rPr lang="en-US" dirty="0" smtClean="0"/>
              <a:t>The Jesus Film</a:t>
            </a:r>
            <a:endParaRPr lang="en-US" dirty="0"/>
          </a:p>
        </p:txBody>
      </p:sp>
    </p:spTree>
    <p:extLst>
      <p:ext uri="{BB962C8B-B14F-4D97-AF65-F5344CB8AC3E}">
        <p14:creationId xmlns:p14="http://schemas.microsoft.com/office/powerpoint/2010/main" val="2925379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25266</TotalTime>
  <Words>424</Words>
  <Application>Microsoft Macintosh PowerPoint</Application>
  <PresentationFormat>On-screen Show (4:3)</PresentationFormat>
  <Paragraphs>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Christmas  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208</cp:revision>
  <dcterms:created xsi:type="dcterms:W3CDTF">2013-11-03T00:06:16Z</dcterms:created>
  <dcterms:modified xsi:type="dcterms:W3CDTF">2015-01-04T03:44:28Z</dcterms:modified>
</cp:coreProperties>
</file>