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566" r:id="rId2"/>
    <p:sldId id="567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6" r:id="rId19"/>
    <p:sldId id="583" r:id="rId20"/>
    <p:sldId id="584" r:id="rId21"/>
    <p:sldId id="520" r:id="rId22"/>
    <p:sldId id="521" r:id="rId23"/>
    <p:sldId id="517" r:id="rId24"/>
    <p:sldId id="533" r:id="rId25"/>
    <p:sldId id="518" r:id="rId26"/>
    <p:sldId id="560" r:id="rId27"/>
    <p:sldId id="514" r:id="rId28"/>
    <p:sldId id="505" r:id="rId29"/>
    <p:sldId id="585" r:id="rId30"/>
    <p:sldId id="555" r:id="rId31"/>
    <p:sldId id="529" r:id="rId32"/>
    <p:sldId id="531" r:id="rId33"/>
    <p:sldId id="532" r:id="rId34"/>
    <p:sldId id="525" r:id="rId35"/>
    <p:sldId id="526" r:id="rId36"/>
    <p:sldId id="534" r:id="rId37"/>
    <p:sldId id="527" r:id="rId38"/>
    <p:sldId id="528" r:id="rId3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1348"/>
    <p:restoredTop sz="91645"/>
  </p:normalViewPr>
  <p:slideViewPr>
    <p:cSldViewPr>
      <p:cViewPr>
        <p:scale>
          <a:sx n="68" d="100"/>
          <a:sy n="68" d="100"/>
        </p:scale>
        <p:origin x="616" y="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740" y="-4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19837E-3333-4A3C-9DF3-F14843ED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07AD17-4CFC-40F9-991E-03CFDC13EBB2}" type="datetimeFigureOut">
              <a:rPr lang="en-US"/>
              <a:pPr>
                <a:defRPr/>
              </a:pPr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DAF066-5F6E-403B-B790-5A5F4B579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9D%8E%E9%9B%AA%E8%8E%B2/18857242" TargetMode="External"/><Relationship Id="rId7" Type="http://schemas.openxmlformats.org/officeDocument/2006/relationships/hyperlink" Target="https://zh.wikipedia.org/wiki/%E5%8F%B8%E6%9C%B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6%B1%9F%E8%A5%BF" TargetMode="External"/><Relationship Id="rId5" Type="http://schemas.openxmlformats.org/officeDocument/2006/relationships/hyperlink" Target="https://baike.baidu.com/item/%E8%8C%83%E5%86%B0%E5%86%B0" TargetMode="External"/><Relationship Id="rId4" Type="http://schemas.openxmlformats.org/officeDocument/2006/relationships/hyperlink" Target="https://baike.baidu.com/item/%E8%B5%B5%E7%AB%8B%E6%96%B0/3533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E73D9-ECF1-4ADB-85AF-45D839D49F55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B6BB76-8345-4F68-BC98-CEFA40EC02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63404-218A-4A6C-B35C-450EB462F2E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《</a:t>
            </a:r>
            <a:r>
              <a:rPr lang="zh-CN" altLang="en-US" smtClean="0"/>
              <a:t>我不是潘金莲</a:t>
            </a:r>
            <a:r>
              <a:rPr lang="en-US" altLang="zh-CN" smtClean="0"/>
              <a:t>》</a:t>
            </a:r>
            <a:r>
              <a:rPr lang="zh-CN" altLang="en-US" smtClean="0"/>
              <a:t>是由冯小刚执导的电影， 范冰冰领衔主演，郭涛、大鹏、张嘉译、于和伟、张译、赵立新等联合主演，该片于</a:t>
            </a:r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9</a:t>
            </a:r>
            <a:r>
              <a:rPr lang="zh-CN" altLang="en-US" smtClean="0"/>
              <a:t>月</a:t>
            </a:r>
            <a:r>
              <a:rPr lang="en-US" altLang="zh-CN" smtClean="0"/>
              <a:t>8</a:t>
            </a:r>
            <a:r>
              <a:rPr lang="zh-CN" altLang="en-US" smtClean="0"/>
              <a:t>日在多伦多电影节上映。影片根据刘震云同名小说改编，讲述了一个被丈夫污蔑为“潘金莲”的女人，在十多年的申诉中，坚持不懈为自己讨公道的故事。</a:t>
            </a:r>
            <a:r>
              <a:rPr lang="en-US" altLang="zh-CN" smtClean="0"/>
              <a:t>2017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月，荣获第</a:t>
            </a:r>
            <a:r>
              <a:rPr lang="en-US" altLang="zh-CN" smtClean="0"/>
              <a:t>31</a:t>
            </a:r>
            <a:r>
              <a:rPr lang="zh-CN" altLang="en-US" smtClean="0"/>
              <a:t>届中国电影金鸡奖最佳故事片、最佳编剧、最佳导演、最佳女主角、最佳男配角和最佳录音</a:t>
            </a:r>
            <a:r>
              <a:rPr lang="en-US" altLang="zh-CN" smtClean="0"/>
              <a:t>6</a:t>
            </a:r>
            <a:r>
              <a:rPr lang="zh-CN" altLang="en-US" smtClean="0"/>
              <a:t>项提名。得奖很多。国际电影奖。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一个普通的农村妇女</a:t>
            </a:r>
            <a:r>
              <a:rPr lang="zh-CN" altLang="en-US" smtClean="0">
                <a:hlinkClick r:id="rId3"/>
              </a:rPr>
              <a:t>李雪莲</a:t>
            </a:r>
            <a:r>
              <a:rPr lang="zh-CN" altLang="en-US" smtClean="0"/>
              <a:t>，为了纠正一句话，与上上下下、方方面面打了十年交道，在十多年时间里，从镇到县，由市至省，再到首都，广阔天地中，一路与形形色色的大男人斗智斗勇、周旋不断。县长史为民</a:t>
            </a:r>
            <a:r>
              <a:rPr lang="zh-CN" altLang="en-US" i="1" smtClean="0"/>
              <a:t>（</a:t>
            </a:r>
            <a:r>
              <a:rPr lang="zh-CN" altLang="en-US" i="1" smtClean="0">
                <a:hlinkClick r:id="rId4"/>
              </a:rPr>
              <a:t>赵立新</a:t>
            </a:r>
            <a:r>
              <a:rPr lang="zh-CN" altLang="en-US" i="1" smtClean="0"/>
              <a:t>饰）</a:t>
            </a:r>
            <a:r>
              <a:rPr lang="zh-CN" altLang="en-US" smtClean="0"/>
              <a:t>是李雪莲</a:t>
            </a:r>
            <a:r>
              <a:rPr lang="zh-CN" altLang="en-US" i="1" smtClean="0"/>
              <a:t>（</a:t>
            </a:r>
            <a:r>
              <a:rPr lang="zh-CN" altLang="en-US" i="1" smtClean="0">
                <a:hlinkClick r:id="rId5"/>
              </a:rPr>
              <a:t>范冰冰</a:t>
            </a:r>
            <a:r>
              <a:rPr lang="zh-CN" altLang="en-US" i="1" smtClean="0"/>
              <a:t>饰 ）</a:t>
            </a:r>
            <a:r>
              <a:rPr lang="zh-CN" altLang="en-US" smtClean="0"/>
              <a:t>第四次告状时所找到的人，最终结果是他非但没有帮上李雪莲反而还被其拉下马，并改变了一生的命运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>
                <a:hlinkClick r:id="rId6" tooltip="江西"/>
              </a:rPr>
              <a:t>江西</a:t>
            </a:r>
            <a:r>
              <a:rPr lang="zh-CN" altLang="en-US" smtClean="0"/>
              <a:t>南部一个农村妇女李雪莲跟丈夫秦玉河（货车</a:t>
            </a:r>
            <a:r>
              <a:rPr lang="zh-CN" altLang="en-US" smtClean="0">
                <a:hlinkClick r:id="rId7" tooltip="司机"/>
              </a:rPr>
              <a:t>司机</a:t>
            </a:r>
            <a:r>
              <a:rPr lang="zh-CN" altLang="en-US" smtClean="0"/>
              <a:t>）假离婚，目的是想为秦玉河在单位分房时分得一份县城的房产。没想到后来丈夫跟另一女子结了婚，假离婚变成了真离婚。于是她就去找镇里，县法院解决此事，想要法院判定之前的离婚是假的，然后恢复夫妻关系，接着她再跟丈夫真离婚。法官王公道根据人证物证认定了她与丈夫的离婚是有效的，李败诉。</a:t>
            </a: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C4C89-50D0-4EBC-8E43-4FC2C81E99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F1CAA-D7D6-4616-B90C-420C69A6F5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32A9F-A1BD-4837-A1F4-A5C01F5A1A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553887-C0CE-4EF5-9C69-DD6EC9D73B2D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9FC23D-7924-4D37-B310-31A40198624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F1607-13D1-4F5F-A503-EF95EA2039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63676D-1194-433F-8854-16B51E905DE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42AFE5-A79F-461C-8C0A-F0E7B17E84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86CAF-F687-40D8-B9E6-60C0EF604B7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C03D05-D420-4C7D-A505-C4CE99E6BE6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249B48-FA24-4569-90AF-D6A3A1DDA9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49D6BF-C968-4168-9F47-95EE741EE2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58A33E-E3EF-4699-8129-817436F3F7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A70EE-2525-4F44-87EE-B077C10C02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BE290-73FB-4D08-9DF9-7A3DD4F88ED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4E20E-0141-4266-94BA-86286827FB0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01CF1-119B-4DFD-BE8A-DB5C686AF59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55D0C-4C81-4BEA-900F-1E9B7CCF65D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5C651-B1E4-4A51-98A9-C5AAF074538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E0F37-B234-48AB-930D-A079A0BD4EAA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E21BD-D24C-4344-8225-6405DC353D8C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A6BCC-F4F0-4B9A-9D62-B3BB24C6C5DC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C12B1-8AC7-420C-9C7A-69B6DEE229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73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E0518F-7824-4762-BA7A-4931525C0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8" grpId="0" autoUpdateAnimBg="0"/>
      <p:bldP spid="22733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3A7DB1-CF1C-4B57-A26F-EE270B381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80B50E-3F8D-45DA-B246-0C2D50DEA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07F4F2-5363-4DCF-984D-4DBA87B7E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3BBE8E-3252-4625-BE8D-87BDEF92C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42E6CD-4F9A-4547-9529-59C776AE4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8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BF688-69A5-4ABB-BECF-C39A934B6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A8948C-6F13-46E2-870C-16272789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670A42-5E68-4D51-83A1-D56B0FC25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92963C-8C26-40AD-BEC7-8D192FE00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136B17-74F9-4822-BEA4-3FB6DC2B3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4533900" cy="2949575"/>
            <a:chOff x="0" y="2458"/>
            <a:chExt cx="2142" cy="1858"/>
          </a:xfrm>
        </p:grpSpPr>
        <p:sp>
          <p:nvSpPr>
            <p:cNvPr id="2263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63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63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263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2263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63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63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EAE3436-5B2A-47E9-A0AA-796E2BE8C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4" grpId="0"/>
      <p:bldP spid="2263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6702425" y="1954213"/>
            <a:ext cx="3962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6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我比神更公义？</a:t>
            </a:r>
            <a:endParaRPr lang="en-US" altLang="zh-CN" sz="66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  <a:p>
            <a:pPr algn="ctr" eaLnBrk="0" hangingPunct="0"/>
            <a:r>
              <a:rPr lang="en-US" altLang="zh-CN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(</a:t>
            </a:r>
            <a:r>
              <a:rPr lang="zh-CN" altLang="en-US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4:1-11)</a:t>
            </a:r>
            <a:endParaRPr lang="en-US" altLang="en-US" sz="40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533525"/>
            <a:ext cx="4924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</a:t>
            </a:r>
            <a: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915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dirty="0">
                <a:latin typeface="微软简隶书" pitchFamily="2" charset="-122"/>
                <a:ea typeface="微软简粗黑" pitchFamily="2" charset="-122"/>
              </a:rPr>
              <a:t>我比神更公义</a:t>
            </a:r>
            <a:endParaRPr lang="en-US" altLang="zh-CN" sz="5400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从生命中学习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ea typeface="微软简粗黑" pitchFamily="2" charset="-122"/>
              </a:rPr>
              <a:t>神的义与怜悯</a:t>
            </a: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0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</a:t>
            </a:r>
            <a: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915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粗黑" pitchFamily="2" charset="-122"/>
              </a:rPr>
              <a:t>我比神更公义</a:t>
            </a:r>
            <a:endParaRPr lang="en-US" altLang="zh-CN" sz="5400" dirty="0">
              <a:solidFill>
                <a:srgbClr val="FFFF00"/>
              </a:solidFill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从生命中学习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ea typeface="微软简粗黑" pitchFamily="2" charset="-122"/>
              </a:rPr>
              <a:t>神的义与怜悯</a:t>
            </a: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0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3" y="976313"/>
            <a:ext cx="8926512" cy="5429250"/>
          </a:xfrm>
        </p:spPr>
        <p:txBody>
          <a:bodyPr/>
          <a:lstStyle/>
          <a:p>
            <a:r>
              <a:rPr lang="en-US" smtClean="0">
                <a:effectLst/>
              </a:rPr>
              <a:t>4:1	</a:t>
            </a:r>
            <a:r>
              <a:rPr lang="zh-CN" altLang="en-US" smtClean="0">
                <a:effectLst/>
                <a:ea typeface="SimSun" pitchFamily="2" charset="-122"/>
              </a:rPr>
              <a:t>这 事 约 拿 大 大 不 悦 ， 且 甚 发 怒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4:2	</a:t>
            </a:r>
            <a:r>
              <a:rPr lang="zh-CN" altLang="en-US" smtClean="0">
                <a:effectLst/>
                <a:ea typeface="SimSun" pitchFamily="2" charset="-122"/>
              </a:rPr>
              <a:t>就 祷 告 耶 和 华 说 ， 耶 和 华 阿 ， 我 在 本 国 的 时 候 ， 岂 不 是 这 样 说 麽 。 我 知 道 你 是 有 恩 典 ， 有 怜 悯 的 神 ， 不 轻 易 发 怒 ， 有 丰 盛 的 慈 爱 ， 并 且 后 悔 不 降 所 说 的 灾 ， 所 以 我 急 速 逃 往 他 施 去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4:3	</a:t>
            </a:r>
            <a:r>
              <a:rPr lang="zh-CN" altLang="en-US" smtClean="0">
                <a:effectLst/>
                <a:ea typeface="SimSun" pitchFamily="2" charset="-122"/>
              </a:rPr>
              <a:t>耶 和 华 阿 ， 现 在 求 你 取 我 的 命 吧 。 因 为 我 死 了 比 活 着 还 好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4:4	</a:t>
            </a:r>
            <a:r>
              <a:rPr lang="zh-CN" altLang="en-US" smtClean="0">
                <a:effectLst/>
                <a:ea typeface="SimSun" pitchFamily="2" charset="-122"/>
              </a:rPr>
              <a:t>耶 和 华 说 ， 你 这 样 发 怒 合 乎 理 麽 。</a:t>
            </a:r>
            <a:endParaRPr lang="en-US" smtClean="0">
              <a:effectLst/>
            </a:endParaRPr>
          </a:p>
          <a:p>
            <a:endParaRPr lang="en-US" altLang="zh-CN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8975" y="-142875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人的局限</a:t>
            </a:r>
            <a:r>
              <a:rPr lang="en-US" altLang="zh-CN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534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认知有限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动机不纯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8100"/>
            <a:ext cx="8229600" cy="1139825"/>
          </a:xfrm>
        </p:spPr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SimSun" pitchFamily="2" charset="-122"/>
              </a:rPr>
              <a:t>冯小刚执导， 范冰冰主演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295400"/>
            <a:ext cx="3646488" cy="5287963"/>
          </a:xfr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SimSun" pitchFamily="2" charset="-122"/>
              </a:rPr>
              <a:t>不断上诉，十年申冤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4650" y="1417638"/>
            <a:ext cx="6362700" cy="5440362"/>
          </a:xfr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550" y="762000"/>
            <a:ext cx="85344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约拿更大的问题</a:t>
            </a:r>
            <a: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/>
            </a:r>
            <a:b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</a:br>
            <a:endParaRPr lang="zh-CN" altLang="en-US" sz="4000" b="1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1825"/>
            <a:ext cx="8305800" cy="421957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b="1">
                <a:latin typeface="微软简隶书" pitchFamily="2" charset="-122"/>
                <a:ea typeface="微软简粗黑" pitchFamily="2" charset="-122"/>
              </a:rPr>
              <a:t>很固执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ea typeface="微软简粗黑" pitchFamily="2" charset="-122"/>
              </a:rPr>
              <a:t>脾气大</a:t>
            </a:r>
            <a:endParaRPr lang="en-US" altLang="zh-CN" sz="5400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</a:t>
            </a:r>
            <a: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915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dirty="0">
                <a:latin typeface="微软简隶书" pitchFamily="2" charset="-122"/>
                <a:ea typeface="微软简粗黑" pitchFamily="2" charset="-122"/>
              </a:rPr>
              <a:t>我比神更公义</a:t>
            </a:r>
            <a:endParaRPr lang="en-US" altLang="zh-CN" sz="5400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solidFill>
                  <a:srgbClr val="FFFF00"/>
                </a:solidFill>
                <a:latin typeface="微软简隶书" pitchFamily="2" charset="-122"/>
                <a:ea typeface="微软简粗黑" pitchFamily="2" charset="-122"/>
              </a:rPr>
              <a:t>从生命中学习</a:t>
            </a:r>
            <a:endParaRPr lang="en-US" altLang="zh-CN" sz="5400" b="1" dirty="0">
              <a:solidFill>
                <a:srgbClr val="FFFF00"/>
              </a:solidFill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ea typeface="微软简粗黑" pitchFamily="2" charset="-122"/>
              </a:rPr>
              <a:t>神的义与怜悯</a:t>
            </a: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0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3200400" y="2362200"/>
            <a:ext cx="640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8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说理说不通！</a:t>
            </a:r>
            <a:endParaRPr lang="en-US" altLang="en-US" sz="48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3" y="1219200"/>
            <a:ext cx="8926512" cy="5429250"/>
          </a:xfrm>
        </p:spPr>
        <p:txBody>
          <a:bodyPr/>
          <a:lstStyle/>
          <a:p>
            <a:r>
              <a:rPr lang="en-US" sz="3600" smtClean="0">
                <a:effectLst/>
              </a:rPr>
              <a:t>4:5 </a:t>
            </a:r>
            <a:r>
              <a:rPr lang="zh-CN" altLang="en-US" sz="3600" smtClean="0">
                <a:effectLst/>
                <a:ea typeface="SimSun" pitchFamily="2" charset="-122"/>
              </a:rPr>
              <a:t>于 是 约 拿 出 城 ， 坐 在 城 的 东 边 ， 在 那 里 为 自 己 搭 了 一 座 棚 ， 坐 在 棚 的 荫 下 ， 要 看 看 那 城 究 竟 如 何 。</a:t>
            </a:r>
            <a:endParaRPr lang="en-US" sz="3600" smtClean="0">
              <a:effectLst/>
            </a:endParaRPr>
          </a:p>
          <a:p>
            <a:r>
              <a:rPr lang="en-US" sz="3600" smtClean="0">
                <a:effectLst/>
              </a:rPr>
              <a:t>4:6 </a:t>
            </a:r>
            <a:r>
              <a:rPr lang="zh-CN" altLang="en-US" sz="3600" smtClean="0">
                <a:effectLst/>
                <a:ea typeface="SimSun" pitchFamily="2" charset="-122"/>
              </a:rPr>
              <a:t>耶 和 华 神 安 排 一 棵 蓖 麻 ， 使 其 发 生 高 过 约 拿 ， 影 儿 遮 盖 他 的 头 ， 救 他 脱 离 苦 楚 。 约 拿 因 这 棵 蓖 麻 大 大 喜 乐 。</a:t>
            </a:r>
            <a:endParaRPr lang="en-US" sz="3600" smtClean="0">
              <a:effectLst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96838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5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8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3" y="976313"/>
            <a:ext cx="8926512" cy="5429250"/>
          </a:xfrm>
        </p:spPr>
        <p:txBody>
          <a:bodyPr/>
          <a:lstStyle/>
          <a:p>
            <a:r>
              <a:rPr lang="en-US" smtClean="0">
                <a:effectLst/>
              </a:rPr>
              <a:t>4:1	</a:t>
            </a:r>
            <a:r>
              <a:rPr lang="zh-CN" altLang="en-US" smtClean="0">
                <a:effectLst/>
                <a:ea typeface="SimSun" pitchFamily="2" charset="-122"/>
              </a:rPr>
              <a:t>这 事 约 拿 大 大 不 悦 ， 且 甚 发 怒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4:2	</a:t>
            </a:r>
            <a:r>
              <a:rPr lang="zh-CN" altLang="en-US" smtClean="0">
                <a:effectLst/>
                <a:ea typeface="SimSun" pitchFamily="2" charset="-122"/>
              </a:rPr>
              <a:t>就 祷 告 耶 和 华 说 ， 耶 和 华 阿 ， 我 在 本 国 的 时 候 ， 岂 不 是 这 样 说 麽 。 我 知 道 你 是 有 恩 典 ， 有 怜 悯 的 神 ， 不 轻 易 发 怒 ， 有 丰 盛 的 慈 爱 ， 并 且 后 悔 不 降 所 说 的 灾 ， 所 以 我 急 速 逃 往 他 施 去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4:3	</a:t>
            </a:r>
            <a:r>
              <a:rPr lang="zh-CN" altLang="en-US" smtClean="0">
                <a:effectLst/>
                <a:ea typeface="SimSun" pitchFamily="2" charset="-122"/>
              </a:rPr>
              <a:t>耶 和 华 阿 ， 现 在 求 你 取 我 的 命 吧 。 因 为 我 死 了 比 活 着 还 好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4:4	</a:t>
            </a:r>
            <a:r>
              <a:rPr lang="zh-CN" altLang="en-US" smtClean="0">
                <a:effectLst/>
                <a:ea typeface="SimSun" pitchFamily="2" charset="-122"/>
              </a:rPr>
              <a:t>耶 和 华 说 ， 你 这 样 发 怒 合 乎 理 麽 。</a:t>
            </a:r>
            <a:endParaRPr lang="en-US" smtClean="0">
              <a:effectLst/>
            </a:endParaRPr>
          </a:p>
          <a:p>
            <a:endParaRPr lang="en-US" altLang="zh-CN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8975" y="0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38" y="0"/>
            <a:ext cx="8229600" cy="1139825"/>
          </a:xfrm>
        </p:spPr>
        <p:txBody>
          <a:bodyPr/>
          <a:lstStyle/>
          <a:p>
            <a:r>
              <a:rPr lang="en-US" sz="6000" b="1" smtClean="0">
                <a:solidFill>
                  <a:srgbClr val="FFFF00"/>
                </a:solidFill>
              </a:rPr>
              <a:t>Dubai</a:t>
            </a:r>
            <a:r>
              <a:rPr lang="zh-CN" altLang="en-US" sz="6000" b="1" smtClean="0">
                <a:solidFill>
                  <a:srgbClr val="FFFF00"/>
                </a:solidFill>
                <a:ea typeface="SimSun" pitchFamily="2" charset="-122"/>
              </a:rPr>
              <a:t> 杜拜</a:t>
            </a:r>
            <a:endParaRPr lang="en-US" sz="6000" b="1" smtClean="0">
              <a:solidFill>
                <a:srgbClr val="FFFF00"/>
              </a:solidFill>
            </a:endParaRPr>
          </a:p>
        </p:txBody>
      </p:sp>
      <p:pic>
        <p:nvPicPr>
          <p:cNvPr id="573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6800" y="1131888"/>
            <a:ext cx="7586663" cy="57086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400"/>
            <a:ext cx="8229600" cy="1139825"/>
          </a:xfrm>
        </p:spPr>
        <p:txBody>
          <a:bodyPr/>
          <a:lstStyle/>
          <a:p>
            <a:r>
              <a:rPr lang="en-US" sz="6000" b="1" smtClean="0">
                <a:solidFill>
                  <a:srgbClr val="FFFF00"/>
                </a:solidFill>
              </a:rPr>
              <a:t>Dubai</a:t>
            </a:r>
            <a:r>
              <a:rPr lang="zh-CN" altLang="en-US" sz="6000" b="1" smtClean="0">
                <a:solidFill>
                  <a:srgbClr val="FFFF00"/>
                </a:solidFill>
                <a:ea typeface="SimSun" pitchFamily="2" charset="-122"/>
              </a:rPr>
              <a:t> 杜拜</a:t>
            </a:r>
            <a:endParaRPr lang="en-US" smtClean="0"/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165225"/>
            <a:ext cx="8081963" cy="53879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SimSun" pitchFamily="2" charset="-122"/>
              </a:rPr>
              <a:t>烈日下工作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2063750"/>
            <a:ext cx="5202238" cy="2921000"/>
          </a:xfrm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765300"/>
            <a:ext cx="526573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3" y="996950"/>
            <a:ext cx="8926512" cy="5429250"/>
          </a:xfrm>
        </p:spPr>
        <p:txBody>
          <a:bodyPr/>
          <a:lstStyle/>
          <a:p>
            <a:r>
              <a:rPr lang="en-US" sz="4000" smtClean="0">
                <a:effectLst/>
              </a:rPr>
              <a:t>4:7 </a:t>
            </a:r>
            <a:r>
              <a:rPr lang="zh-CN" altLang="en-US" sz="4000" smtClean="0">
                <a:effectLst/>
                <a:ea typeface="SimSun" pitchFamily="2" charset="-122"/>
              </a:rPr>
              <a:t>次 日 黎 明 ， 神 却 安 排 一 条 虫 子 咬 这 蓖 麻 ， 以 致 枯 槁 。</a:t>
            </a:r>
            <a:endParaRPr lang="en-US" sz="4000" smtClean="0">
              <a:effectLst/>
            </a:endParaRPr>
          </a:p>
          <a:p>
            <a:r>
              <a:rPr lang="en-US" sz="4000" smtClean="0">
                <a:effectLst/>
              </a:rPr>
              <a:t>4:8 </a:t>
            </a:r>
            <a:r>
              <a:rPr lang="zh-CN" altLang="en-US" sz="4000" smtClean="0">
                <a:effectLst/>
                <a:ea typeface="SimSun" pitchFamily="2" charset="-122"/>
              </a:rPr>
              <a:t>日 头 出 来 的 时 候 ， 神 安 排 炎 热 的 东 风 。 日 头 曝 晒 约 拿 的 头 ， 使 他 发 昏 ， 他 就 为 自 己 求 死 ， 说 ， 我 死 了 比 活 着 还 好 。</a:t>
            </a:r>
            <a:r>
              <a:rPr lang="en-US" sz="4000" smtClean="0">
                <a:effectLst/>
              </a:rPr>
              <a:t> </a:t>
            </a:r>
            <a:endParaRPr lang="en-US" altLang="zh-CN" sz="4000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8975" y="-142875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:7-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8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5413"/>
            <a:ext cx="8229600" cy="1139825"/>
          </a:xfrm>
        </p:spPr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a typeface="SimSun" pitchFamily="2" charset="-122"/>
              </a:rPr>
              <a:t>自由与永生</a:t>
            </a:r>
            <a:endParaRPr lang="en-US" sz="8000" b="1" smtClean="0">
              <a:solidFill>
                <a:srgbClr val="FFFF00"/>
              </a:solidFill>
            </a:endParaRPr>
          </a:p>
        </p:txBody>
      </p:sp>
      <p:pic>
        <p:nvPicPr>
          <p:cNvPr id="634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44625"/>
            <a:ext cx="7396163" cy="4906963"/>
          </a:xfrm>
        </p:spPr>
      </p:pic>
      <p:pic>
        <p:nvPicPr>
          <p:cNvPr id="6349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4625"/>
            <a:ext cx="51816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782638"/>
            <a:ext cx="8229600" cy="838200"/>
          </a:xfrm>
        </p:spPr>
        <p:txBody>
          <a:bodyPr/>
          <a:lstStyle/>
          <a:p>
            <a:r>
              <a:rPr lang="zh-CN" altLang="en-US" sz="7200" b="1" smtClean="0">
                <a:solidFill>
                  <a:srgbClr val="FFFF00"/>
                </a:solidFill>
                <a:ea typeface="SimSun" pitchFamily="2" charset="-122"/>
              </a:rPr>
              <a:t>自由何价？</a:t>
            </a:r>
            <a:r>
              <a:rPr lang="en-US" altLang="zh-CN" sz="72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7200" b="1" smtClean="0">
                <a:solidFill>
                  <a:srgbClr val="FFFF00"/>
                </a:solidFill>
                <a:ea typeface="SimSun" pitchFamily="2" charset="-122"/>
              </a:rPr>
            </a:br>
            <a:endParaRPr lang="en-US" sz="4800" b="1" smtClean="0">
              <a:solidFill>
                <a:srgbClr val="FFFF00"/>
              </a:solidFill>
            </a:endParaRPr>
          </a:p>
        </p:txBody>
      </p:sp>
      <p:pic>
        <p:nvPicPr>
          <p:cNvPr id="645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</a:t>
            </a:r>
            <a: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en-US" sz="6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8915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dirty="0">
                <a:latin typeface="微软简隶书" pitchFamily="2" charset="-122"/>
                <a:ea typeface="微软简粗黑" pitchFamily="2" charset="-122"/>
              </a:rPr>
              <a:t>我比神更公义</a:t>
            </a:r>
            <a:endParaRPr lang="en-US" altLang="zh-CN" sz="5400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从生命中学习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5400" b="1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solidFill>
                  <a:srgbClr val="FFFF00"/>
                </a:solidFill>
                <a:ea typeface="微软简粗黑" pitchFamily="2" charset="-122"/>
              </a:rPr>
              <a:t>神的义与怜悯</a:t>
            </a:r>
            <a:endParaRPr lang="en-US" altLang="zh-CN" sz="5400" b="1" dirty="0">
              <a:solidFill>
                <a:srgbClr val="FFFF00"/>
              </a:solidFill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0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5938" y="1139825"/>
            <a:ext cx="8578850" cy="5429250"/>
          </a:xfrm>
        </p:spPr>
        <p:txBody>
          <a:bodyPr/>
          <a:lstStyle/>
          <a:p>
            <a:r>
              <a:rPr lang="en-US" smtClean="0">
                <a:effectLst/>
              </a:rPr>
              <a:t>4:9	</a:t>
            </a:r>
            <a:r>
              <a:rPr lang="zh-CN" altLang="en-US" smtClean="0">
                <a:effectLst/>
                <a:ea typeface="SimSun" pitchFamily="2" charset="-122"/>
              </a:rPr>
              <a:t> 神 对 约 拿 说 ， 你 因 这 棵 蓖 麻 发 怒 合 乎 理 麽 。 他 说 ， 我 发 怒 以 至 于 死 合 乎 理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4:10</a:t>
            </a:r>
            <a:r>
              <a:rPr lang="zh-CN" altLang="en-US" smtClean="0">
                <a:effectLst/>
                <a:ea typeface="SimSun" pitchFamily="2" charset="-122"/>
              </a:rPr>
              <a:t> 耶 和 华 说 ， 这 蓖 麻 不 是 你 栽 种 的 ， 也 不 是 你 培 养 的 。 一 夜 发 生 ， 一 夜 乾 死 ， 你 尚 且 爱 惜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4:11</a:t>
            </a:r>
            <a:r>
              <a:rPr lang="zh-CN" altLang="en-US" smtClean="0">
                <a:effectLst/>
                <a:ea typeface="SimSun" pitchFamily="2" charset="-122"/>
              </a:rPr>
              <a:t> 何 况 这 尼 尼 微 大 城 ， 其 中 不 能 分 辨 左 手 右 手 的 有 十 二 万 多 人 ， 并 有 许 多 牲 畜 。 我 岂 能 不 爱 惜 呢 。</a:t>
            </a:r>
            <a:endParaRPr lang="en-US" smtClean="0">
              <a:effectLst/>
            </a:endParaRPr>
          </a:p>
          <a:p>
            <a:endParaRPr lang="en-US" altLang="zh-CN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8975" y="0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9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11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963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10741025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8229600" cy="1139825"/>
          </a:xfrm>
        </p:spPr>
        <p:txBody>
          <a:bodyPr/>
          <a:lstStyle/>
          <a:p>
            <a:pPr eaLnBrk="0" hangingPunct="0"/>
            <a: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96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zh-CN" altLang="en-US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人的局限</a:t>
            </a:r>
            <a:r>
              <a:rPr lang="en-US" altLang="zh-CN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/>
            </a:r>
            <a:br>
              <a:rPr lang="en-US" altLang="zh-CN" sz="80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</a:br>
            <a: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48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534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认知有限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动机不纯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8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3" y="996950"/>
            <a:ext cx="8926512" cy="5429250"/>
          </a:xfrm>
        </p:spPr>
        <p:txBody>
          <a:bodyPr/>
          <a:lstStyle/>
          <a:p>
            <a:r>
              <a:rPr lang="en-US" sz="2800" smtClean="0">
                <a:effectLst/>
              </a:rPr>
              <a:t>4:5	</a:t>
            </a:r>
            <a:r>
              <a:rPr lang="zh-CN" altLang="en-US" sz="2800" smtClean="0">
                <a:effectLst/>
                <a:ea typeface="SimSun" pitchFamily="2" charset="-122"/>
              </a:rPr>
              <a:t>于 是 约 拿 出 城 ， 坐 在 城 的 东 边 ， 在 那 里 为 自 己 搭 了 一 座 棚 ， 坐 在 棚 的 荫 下 ， 要 看 看 那 城 究 竟 如 何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4:6	</a:t>
            </a:r>
            <a:r>
              <a:rPr lang="zh-CN" altLang="en-US" sz="2800" smtClean="0">
                <a:effectLst/>
                <a:ea typeface="SimSun" pitchFamily="2" charset="-122"/>
              </a:rPr>
              <a:t>耶 和 华 神 安 排 一 棵 蓖 麻 ， 使 其 发 生 高 过 约 拿 ， 影 儿 遮 盖 他 的 头 ， 救 他 脱 离 苦 楚 。 约 拿 因 这 棵 蓖 麻 大 大 喜 乐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4:7	</a:t>
            </a:r>
            <a:r>
              <a:rPr lang="zh-CN" altLang="en-US" sz="2800" smtClean="0">
                <a:effectLst/>
                <a:ea typeface="SimSun" pitchFamily="2" charset="-122"/>
              </a:rPr>
              <a:t> 次 日 黎 明 ， 神 却 安 排 一 条 虫 子 咬 这 蓖 麻 ， 以 致 枯 槁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4:8	</a:t>
            </a:r>
            <a:r>
              <a:rPr lang="zh-CN" altLang="en-US" sz="2800" smtClean="0">
                <a:effectLst/>
                <a:ea typeface="SimSun" pitchFamily="2" charset="-122"/>
              </a:rPr>
              <a:t>日 头 出 来 的 时 候 ， 神 安 排 炎 热 的 东 风 。 日 头 曝 晒 约 拿 的 头 ， 使 他 发 昏 ， 他 就 为 自 己 求 死 ， 说 ， 我 死 了 比 活 着 还 好 。</a:t>
            </a:r>
            <a:r>
              <a:rPr lang="en-US" sz="2800" smtClean="0">
                <a:effectLst/>
              </a:rPr>
              <a:t> </a:t>
            </a:r>
            <a:endParaRPr lang="en-US" altLang="zh-CN" sz="2800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5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8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85344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人总是不完全</a:t>
            </a:r>
            <a: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/>
            </a:r>
            <a:b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</a:br>
            <a:endParaRPr lang="zh-CN" altLang="en-US" sz="4000" b="1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8850" y="2057400"/>
            <a:ext cx="8305800" cy="421957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信心慢慢长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有自知之明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5400" b="1" dirty="0">
                <a:latin typeface="微软简隶书" pitchFamily="2" charset="-122"/>
                <a:ea typeface="微软简粗黑" pitchFamily="2" charset="-122"/>
              </a:rPr>
              <a:t>开放受教心</a:t>
            </a:r>
            <a:endParaRPr lang="en-US" altLang="zh-CN" sz="5400" b="1" dirty="0">
              <a:latin typeface="微软简隶书" pitchFamily="2" charset="-122"/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7975"/>
            <a:ext cx="8229600" cy="1139825"/>
          </a:xfrm>
        </p:spPr>
        <p:txBody>
          <a:bodyPr/>
          <a:lstStyle/>
          <a:p>
            <a:pPr eaLnBrk="0" hangingPunct="0"/>
            <a:r>
              <a:rPr lang="zh-CN" altLang="en-US" sz="6000" b="1" smtClean="0">
                <a:solidFill>
                  <a:srgbClr val="FFFF00"/>
                </a:solidFill>
                <a:effectLst/>
                <a:ea typeface="SimSun" pitchFamily="2" charset="-122"/>
              </a:rPr>
              <a:t>亚伯拉罕与神讨价还价</a:t>
            </a: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534400" cy="4530725"/>
          </a:xfrm>
        </p:spPr>
        <p:txBody>
          <a:bodyPr/>
          <a:lstStyle/>
          <a:p>
            <a:r>
              <a:rPr lang="en-US" sz="2400" smtClean="0">
                <a:effectLst/>
              </a:rPr>
              <a:t>18:23 </a:t>
            </a:r>
            <a:r>
              <a:rPr lang="zh-CN" altLang="en-US" sz="2400" smtClean="0">
                <a:effectLst/>
                <a:ea typeface="SimSun" pitchFamily="2" charset="-122"/>
              </a:rPr>
              <a:t>亚 伯 拉 罕 近 前 来 ， 说 ， 无 论 善 恶 ， 你 都 要 剿 灭 麽 。</a:t>
            </a:r>
            <a:r>
              <a:rPr lang="en-US" sz="2400" smtClean="0">
                <a:effectLst/>
              </a:rPr>
              <a:t>18:24 </a:t>
            </a:r>
            <a:r>
              <a:rPr lang="zh-CN" altLang="en-US" sz="2400" smtClean="0">
                <a:effectLst/>
                <a:ea typeface="SimSun" pitchFamily="2" charset="-122"/>
              </a:rPr>
              <a:t>假 若 那 城 里 有 五 十 个 义 人 ， 你 还 剿 灭 那 地 方 麽 。 不 为 城 里 这 五 十 个 义 人 饶 恕 其 中 的 人 麽 。</a:t>
            </a:r>
            <a:r>
              <a:rPr lang="en-US" sz="2400" smtClean="0">
                <a:effectLst/>
              </a:rPr>
              <a:t>18:25 </a:t>
            </a:r>
            <a:r>
              <a:rPr lang="zh-CN" altLang="en-US" sz="2400" smtClean="0">
                <a:effectLst/>
                <a:ea typeface="SimSun" pitchFamily="2" charset="-122"/>
              </a:rPr>
              <a:t>将 义 人 与 恶 人 同 杀 ， 将 义 人 与 恶 人 一 样 看 待 ， 这 断 不 是 你 所 行 的 。 审 判 全 地 的 主 ， 岂 不 行 公 义 麽 。</a:t>
            </a:r>
            <a:r>
              <a:rPr lang="en-US" sz="2400" smtClean="0">
                <a:effectLst/>
              </a:rPr>
              <a:t>18:26 </a:t>
            </a:r>
            <a:r>
              <a:rPr lang="zh-CN" altLang="en-US" sz="2400" smtClean="0">
                <a:effectLst/>
                <a:ea typeface="SimSun" pitchFamily="2" charset="-122"/>
              </a:rPr>
              <a:t>耶 和 华 说 ， 我 若 在 所 多 玛 城 里 见 有 五 十 个 义 人 ， 我 就 为 他 们 的 缘 故 饶 恕 那 地 方 的 众 人 。</a:t>
            </a:r>
            <a:endParaRPr lang="en-US" sz="2400" smtClean="0">
              <a:effectLst/>
            </a:endParaRPr>
          </a:p>
          <a:p>
            <a:r>
              <a:rPr lang="mr-IN" sz="2400" smtClean="0">
                <a:effectLst/>
              </a:rPr>
              <a:t>…</a:t>
            </a:r>
            <a:r>
              <a:rPr lang="en-US" sz="2400" smtClean="0">
                <a:effectLst/>
              </a:rPr>
              <a:t>..</a:t>
            </a:r>
          </a:p>
          <a:p>
            <a:r>
              <a:rPr lang="en-US" sz="2400" smtClean="0">
                <a:effectLst/>
              </a:rPr>
              <a:t>18:32 </a:t>
            </a:r>
            <a:r>
              <a:rPr lang="zh-CN" altLang="en-US" sz="2400" smtClean="0">
                <a:effectLst/>
                <a:ea typeface="SimSun" pitchFamily="2" charset="-122"/>
              </a:rPr>
              <a:t>亚 伯 拉 罕 说 ， 求 主 不 要 动 怒 ， 我 再 说 这 一 次 ， 假 若 在 那 里 见 有 十 个 呢 。 他 说 ， 为 这 十 个 的 缘 故 ， 我 也 不 毁 灭 那 城 。</a:t>
            </a:r>
            <a:endParaRPr lang="en-US" sz="2400" smtClean="0">
              <a:effectLst/>
            </a:endParaRPr>
          </a:p>
          <a:p>
            <a:endParaRPr lang="en-US" sz="24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7975"/>
            <a:ext cx="8229600" cy="1139825"/>
          </a:xfrm>
        </p:spPr>
        <p:txBody>
          <a:bodyPr/>
          <a:lstStyle/>
          <a:p>
            <a:pPr eaLnBrk="0" hangingPunct="0"/>
            <a:r>
              <a:rPr lang="zh-CN" altLang="en-US" sz="6000" b="1" smtClean="0">
                <a:solidFill>
                  <a:srgbClr val="FFFF00"/>
                </a:solidFill>
                <a:effectLst/>
                <a:ea typeface="SimSun" pitchFamily="2" charset="-122"/>
              </a:rPr>
              <a:t>亚伯拉罕献以撒</a:t>
            </a:r>
            <a:endParaRPr lang="zh-CN" altLang="en-US" sz="32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8991600" cy="4530725"/>
          </a:xfrm>
        </p:spPr>
        <p:txBody>
          <a:bodyPr/>
          <a:lstStyle/>
          <a:p>
            <a:r>
              <a:rPr lang="en-US" sz="2800" smtClean="0">
                <a:effectLst/>
              </a:rPr>
              <a:t>22:10 </a:t>
            </a:r>
            <a:r>
              <a:rPr lang="zh-CN" altLang="en-US" sz="2800" smtClean="0">
                <a:effectLst/>
                <a:ea typeface="SimSun" pitchFamily="2" charset="-122"/>
              </a:rPr>
              <a:t>亚 伯 拉 罕 就 伸 手 拿 刀 ， 要 杀 他 的 儿 子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22:11 </a:t>
            </a:r>
            <a:r>
              <a:rPr lang="zh-CN" altLang="en-US" sz="2800" smtClean="0">
                <a:effectLst/>
                <a:ea typeface="SimSun" pitchFamily="2" charset="-122"/>
              </a:rPr>
              <a:t>耶 和 华 的 使 者 从 天 上 呼 叫 他 说 ， 亚 伯 拉 罕 ， 亚 伯 拉 罕 ， 他 说 ， 我 在 这 里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22:12 </a:t>
            </a:r>
            <a:r>
              <a:rPr lang="zh-CN" altLang="en-US" sz="2800" smtClean="0">
                <a:effectLst/>
                <a:ea typeface="SimSun" pitchFamily="2" charset="-122"/>
              </a:rPr>
              <a:t>天 使 说 ， 你 不 可 在 这 童 子 身 上 下 手 。 一 点 不 可 害 他 。 现 在 我 知 道 你 是 敬 畏 神 的 了 。 因 为 你 没 有 将 你 的 儿 子 ， 就 是 你 独 生 的 儿 子 ， 留 下 不 给 我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22:13 </a:t>
            </a:r>
            <a:r>
              <a:rPr lang="zh-CN" altLang="en-US" sz="2800" smtClean="0">
                <a:effectLst/>
                <a:ea typeface="SimSun" pitchFamily="2" charset="-122"/>
              </a:rPr>
              <a:t>亚 伯 拉 罕 举 目 观 看 ， 不 料 ， 有 一 只 公 羊 ， 两 角 扣 在 稠 密 的 小 树 中 ， 亚 伯 拉 罕 就 取 了 那 只 公 羊 来 ， 献 为 燔 祭 ， 代 替 他 的 儿 子 。</a:t>
            </a:r>
            <a:endParaRPr lang="en-US" sz="2800" smtClean="0">
              <a:effectLst/>
            </a:endParaRPr>
          </a:p>
          <a:p>
            <a:endParaRPr lang="en-US" sz="28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-15875"/>
            <a:ext cx="5638800" cy="67643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82296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对神有受教的心</a:t>
            </a:r>
            <a:endParaRPr lang="zh-CN" altLang="en-US" sz="3600" b="1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6100" y="2209800"/>
            <a:ext cx="8534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越来越信服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越来越摆上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</p:txBody>
      </p:sp>
      <p:pic>
        <p:nvPicPr>
          <p:cNvPr id="7885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75" y="1981200"/>
            <a:ext cx="3590925" cy="39814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82296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固执不听</a:t>
            </a:r>
            <a: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/>
            </a:r>
            <a:br>
              <a:rPr lang="en-US" altLang="zh-CN" sz="72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</a:br>
            <a:endParaRPr lang="zh-CN" altLang="en-US" sz="4000" b="1" dirty="0">
              <a:solidFill>
                <a:srgbClr val="FFFF00"/>
              </a:solidFill>
              <a:ea typeface="微软简隶书" pitchFamily="2" charset="-122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534400" cy="40735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灵命停济</a:t>
            </a:r>
            <a:r>
              <a:rPr lang="zh-CN" altLang="en-US" sz="6000" b="1">
                <a:latin typeface="微软简隶书" pitchFamily="2" charset="-122"/>
                <a:ea typeface="微软简粗黑" pitchFamily="2" charset="-122"/>
              </a:rPr>
              <a:t>不前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别人少受祝福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296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我的见证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94488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4800" b="1" dirty="0">
                <a:latin typeface="微软简隶书" pitchFamily="2" charset="-122"/>
                <a:ea typeface="微软简粗黑" pitchFamily="2" charset="-122"/>
              </a:rPr>
              <a:t>认为旧约的神太凶</a:t>
            </a:r>
            <a:r>
              <a:rPr lang="en-US" altLang="zh-CN" sz="4800" b="1" dirty="0">
                <a:latin typeface="微软简隶书" pitchFamily="2" charset="-122"/>
                <a:ea typeface="微软简粗黑" pitchFamily="2" charset="-122"/>
              </a:rPr>
              <a:t> </a:t>
            </a:r>
            <a:endParaRPr lang="en-US" altLang="zh-CN" sz="40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4800" b="1" dirty="0">
                <a:latin typeface="微软简隶书" pitchFamily="2" charset="-122"/>
                <a:ea typeface="微软简粗黑" pitchFamily="2" charset="-122"/>
              </a:rPr>
              <a:t>圣经有误</a:t>
            </a:r>
            <a:r>
              <a:rPr lang="en-US" altLang="zh-CN" sz="4800" b="1" dirty="0">
                <a:latin typeface="微软简隶书" pitchFamily="2" charset="-122"/>
                <a:ea typeface="微软简粗黑" pitchFamily="2" charset="-122"/>
              </a:rPr>
              <a:t> </a:t>
            </a:r>
            <a:endParaRPr lang="en-US" altLang="zh-CN" sz="4000" dirty="0">
              <a:latin typeface="+mj-lt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4800" b="1" dirty="0">
                <a:ea typeface="微软简粗黑" pitchFamily="2" charset="-122"/>
              </a:rPr>
              <a:t>没有认真读圣经</a:t>
            </a:r>
            <a:r>
              <a:rPr lang="en-US" altLang="zh-CN" sz="4800" b="1" dirty="0">
                <a:ea typeface="微软简粗黑" pitchFamily="2" charset="-122"/>
              </a:rPr>
              <a:t> </a:t>
            </a:r>
            <a:endParaRPr lang="en-US" altLang="zh-CN" sz="4000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4800" b="1" dirty="0">
                <a:ea typeface="微软简粗黑" pitchFamily="2" charset="-122"/>
              </a:rPr>
              <a:t>选择性接受</a:t>
            </a:r>
            <a:r>
              <a:rPr lang="en-US" altLang="zh-CN" sz="4800" b="1" dirty="0">
                <a:ea typeface="微软简粗黑" pitchFamily="2" charset="-122"/>
              </a:rPr>
              <a:t> </a:t>
            </a:r>
            <a:endParaRPr lang="en-US" altLang="zh-CN" sz="4000" dirty="0"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endParaRPr lang="en-US" altLang="zh-CN" sz="4000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82296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斩尽杀绝？太残忍了！</a:t>
            </a:r>
            <a:endParaRPr lang="zh-CN" altLang="en-US" sz="3200" b="1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68425"/>
            <a:ext cx="8534400" cy="4530725"/>
          </a:xfrm>
        </p:spPr>
        <p:txBody>
          <a:bodyPr/>
          <a:lstStyle/>
          <a:p>
            <a:r>
              <a:rPr lang="en-US" sz="2400" smtClean="0">
                <a:effectLst/>
              </a:rPr>
              <a:t>3:6	</a:t>
            </a:r>
            <a:r>
              <a:rPr lang="zh-CN" altLang="en-US" sz="2400" smtClean="0">
                <a:effectLst/>
                <a:ea typeface="SimSun" pitchFamily="2" charset="-122"/>
              </a:rPr>
              <a:t>我 们 将 这 些 都 毁 灭 了 ， 像 从 前 待 希 实 本 王 西 宏 一 样 ， 把 有 人 烟 的 各 城 ， 连 女 人 带 孩 子 ， 尽 都 毁 灭 。（申</a:t>
            </a:r>
            <a:r>
              <a:rPr lang="en-US" altLang="zh-CN" sz="2400" smtClean="0">
                <a:effectLst/>
                <a:ea typeface="SimSun" pitchFamily="2" charset="-122"/>
              </a:rPr>
              <a:t>3:6</a:t>
            </a:r>
            <a:r>
              <a:rPr lang="zh-CN" altLang="en-US" sz="2400" smtClean="0">
                <a:effectLst/>
                <a:ea typeface="SimSun" pitchFamily="2" charset="-122"/>
              </a:rPr>
              <a:t>）</a:t>
            </a:r>
            <a:endParaRPr lang="en-US" sz="2400" smtClean="0">
              <a:effectLst/>
            </a:endParaRPr>
          </a:p>
          <a:p>
            <a:r>
              <a:rPr lang="en-US" sz="2400" smtClean="0">
                <a:effectLst/>
              </a:rPr>
              <a:t> </a:t>
            </a:r>
          </a:p>
          <a:p>
            <a:r>
              <a:rPr lang="en-US" sz="2400" smtClean="0">
                <a:effectLst/>
              </a:rPr>
              <a:t>20:16</a:t>
            </a:r>
            <a:r>
              <a:rPr lang="zh-CN" altLang="en-US" sz="2400" smtClean="0">
                <a:effectLst/>
                <a:ea typeface="SimSun" pitchFamily="2" charset="-122"/>
              </a:rPr>
              <a:t> 但 这 些 国 民 的 城 ， 耶 和 华 你 神 既 赐 你 为 业 ， 其 中 凡 有 气 息 的 ， 一 个 不 可 存 留 。</a:t>
            </a:r>
            <a:endParaRPr lang="en-US" sz="2400" smtClean="0">
              <a:effectLst/>
            </a:endParaRPr>
          </a:p>
          <a:p>
            <a:r>
              <a:rPr lang="en-US" sz="2400" smtClean="0">
                <a:effectLst/>
              </a:rPr>
              <a:t>20:17</a:t>
            </a:r>
            <a:r>
              <a:rPr lang="zh-CN" altLang="en-US" sz="2400" smtClean="0">
                <a:effectLst/>
                <a:ea typeface="SimSun" pitchFamily="2" charset="-122"/>
              </a:rPr>
              <a:t> 只 要 照 耶 和 华 你 神 所 吩 咐 的 将 这 赫 人 ， 亚 摩 利 人 ， 迦 南 人 ， 比 利 洗 人 ， 希 未 人 ， 耶 布 斯 人 都 灭 绝 净 尽 ，</a:t>
            </a:r>
            <a:endParaRPr lang="en-US" sz="2400" smtClean="0">
              <a:effectLst/>
            </a:endParaRPr>
          </a:p>
          <a:p>
            <a:r>
              <a:rPr lang="en-US" sz="2400" smtClean="0">
                <a:effectLst/>
              </a:rPr>
              <a:t>20:18</a:t>
            </a:r>
            <a:r>
              <a:rPr lang="zh-CN" altLang="en-US" sz="2400" smtClean="0">
                <a:effectLst/>
                <a:ea typeface="SimSun" pitchFamily="2" charset="-122"/>
              </a:rPr>
              <a:t> 免 得 他 们 教 导 你 们 学 习 一 切 可 憎 恶 的 事 ， 就 是 他 们 向 自 己 神 所 行 的 ， 以 致 你 们 得 罪 耶 和 华 你 们 的 神 。（申</a:t>
            </a:r>
            <a:r>
              <a:rPr lang="en-US" altLang="zh-CN" sz="2400" smtClean="0">
                <a:effectLst/>
                <a:ea typeface="SimSun" pitchFamily="2" charset="-122"/>
              </a:rPr>
              <a:t>20:16-18</a:t>
            </a:r>
            <a:r>
              <a:rPr lang="zh-CN" altLang="en-US" sz="2400" smtClean="0">
                <a:effectLst/>
                <a:ea typeface="SimSun" pitchFamily="2" charset="-122"/>
              </a:rPr>
              <a:t>）</a:t>
            </a:r>
            <a:endParaRPr lang="en-US" sz="24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39825"/>
          </a:xfrm>
        </p:spPr>
        <p:txBody>
          <a:bodyPr/>
          <a:lstStyle/>
          <a:p>
            <a:pPr eaLnBrk="0" hangingPunct="0"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STXihei" charset="-122"/>
                <a:ea typeface="微软简粗黑" pitchFamily="2" charset="-122"/>
              </a:rPr>
              <a:t>神借以色列人动手术</a:t>
            </a:r>
            <a:endParaRPr lang="zh-CN" altLang="en-US" sz="3600" b="1" dirty="0">
              <a:solidFill>
                <a:srgbClr val="FFFF00"/>
              </a:solidFill>
              <a:latin typeface="微软简隶书" pitchFamily="2" charset="-122"/>
              <a:ea typeface="微软简隶书" pitchFamily="2" charset="-122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8534400" cy="4530725"/>
          </a:xfrm>
        </p:spPr>
        <p:txBody>
          <a:bodyPr/>
          <a:lstStyle/>
          <a:p>
            <a:r>
              <a:rPr lang="en-US" sz="2800" smtClean="0">
                <a:effectLst/>
              </a:rPr>
              <a:t>15:13</a:t>
            </a:r>
            <a:r>
              <a:rPr lang="zh-CN" altLang="en-US" sz="2800" smtClean="0">
                <a:effectLst/>
                <a:ea typeface="SimSun" pitchFamily="2" charset="-122"/>
              </a:rPr>
              <a:t> 耶 和 华 对 亚 伯 兰 说 ， 你 要 的 确 知 道 ， 你 的 后 裔 必 寄 居 别 人 的 地 ， 又 服 事 那 地 的 人 。 那 地 的 人 要 苦 待 他 们 四 百 年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15:14</a:t>
            </a:r>
            <a:r>
              <a:rPr lang="zh-CN" altLang="en-US" sz="2800" smtClean="0">
                <a:effectLst/>
                <a:ea typeface="SimSun" pitchFamily="2" charset="-122"/>
              </a:rPr>
              <a:t> 并 且 他 们 所 要 服 事 的 那 国 ， 我 要 惩 罚 ， 后 来 他 们 必 带 着 许 多 财 物 从 那 里 出 来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15:15</a:t>
            </a:r>
            <a:r>
              <a:rPr lang="zh-CN" altLang="en-US" sz="2800" smtClean="0">
                <a:effectLst/>
                <a:ea typeface="SimSun" pitchFamily="2" charset="-122"/>
              </a:rPr>
              <a:t> 但 你 要 享 大 寿 数 ， 平 平 安 安 地 归 到 你 列 祖 那 里 ， 被 人 埋 葬 。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15:16</a:t>
            </a:r>
            <a:r>
              <a:rPr lang="zh-CN" altLang="en-US" sz="2800" smtClean="0">
                <a:effectLst/>
                <a:ea typeface="SimSun" pitchFamily="2" charset="-122"/>
              </a:rPr>
              <a:t> 到 了 第 四 代 ， 他 们 必 回 到 此 地 ， 因 为 亚 摩 利 人 的 罪 孽 还 没 有 满 盈 。</a:t>
            </a:r>
            <a:endParaRPr lang="en-US" sz="2800" smtClean="0">
              <a:effectLst/>
            </a:endParaRPr>
          </a:p>
          <a:p>
            <a:endParaRPr lang="en-US" sz="28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5938" y="1139825"/>
            <a:ext cx="8578850" cy="5429250"/>
          </a:xfrm>
        </p:spPr>
        <p:txBody>
          <a:bodyPr/>
          <a:lstStyle/>
          <a:p>
            <a:r>
              <a:rPr lang="en-US" smtClean="0">
                <a:effectLst/>
              </a:rPr>
              <a:t>4:9	</a:t>
            </a:r>
            <a:r>
              <a:rPr lang="zh-CN" altLang="en-US" smtClean="0">
                <a:effectLst/>
                <a:ea typeface="SimSun" pitchFamily="2" charset="-122"/>
              </a:rPr>
              <a:t> 神 对 约 拿 说 ， 你 因 这 棵 蓖 麻 发 怒 合 乎 理 麽 。 他 说 ， 我 发 怒 以 至 于 死 合 乎 理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4:10</a:t>
            </a:r>
            <a:r>
              <a:rPr lang="zh-CN" altLang="en-US" smtClean="0">
                <a:effectLst/>
                <a:ea typeface="SimSun" pitchFamily="2" charset="-122"/>
              </a:rPr>
              <a:t> 耶 和 华 说 ， 这 蓖 麻 不 是 你 栽 种 的 ， 也 不 是 你 培 养 的 。 一 夜 发 生 ， 一 夜 乾 死 ， 你 尚 且 爱 惜 。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4:11</a:t>
            </a:r>
            <a:r>
              <a:rPr lang="zh-CN" altLang="en-US" smtClean="0">
                <a:effectLst/>
                <a:ea typeface="SimSun" pitchFamily="2" charset="-122"/>
              </a:rPr>
              <a:t> 何 况 这 尼 尼 微 大 城 ， 其 中 不 能 分 辨 左 手 右 手 的 有 十 二 万 多 人 ， 并 有 许 多 牲 畜 。 我 岂 能 不 爱 惜 呢 。</a:t>
            </a:r>
            <a:endParaRPr lang="en-US" smtClean="0">
              <a:effectLst/>
            </a:endParaRPr>
          </a:p>
          <a:p>
            <a:endParaRPr lang="en-US" altLang="zh-CN" b="1" smtClean="0">
              <a:latin typeface="微软简粗黑"/>
              <a:ea typeface="微软简粗黑"/>
              <a:cs typeface="微软简粗黑"/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58975" y="0"/>
            <a:ext cx="8231188" cy="1139825"/>
          </a:xfrm>
        </p:spPr>
        <p:txBody>
          <a:bodyPr/>
          <a:lstStyle/>
          <a:p>
            <a:pPr>
              <a:defRPr/>
            </a:pPr>
            <a:r>
              <a:rPr lang="zh-CN" alt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约拿书 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(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4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: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9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-</a:t>
            </a:r>
            <a:r>
              <a:rPr lang="en-US" altLang="zh-CN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11</a:t>
            </a:r>
            <a:r>
              <a:rPr lang="en-US" sz="5400" dirty="0">
                <a:solidFill>
                  <a:srgbClr val="FFFF00"/>
                </a:solidFill>
                <a:latin typeface="微软简隶书" pitchFamily="2" charset="-122"/>
                <a:ea typeface="微软简隶书" pitchFamily="2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1665288"/>
            <a:ext cx="43830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503988" y="2057400"/>
            <a:ext cx="3962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720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逃避神</a:t>
            </a:r>
            <a:endParaRPr lang="en-US" altLang="zh-CN" sz="7200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  <a:p>
            <a:pPr algn="ctr"/>
            <a:r>
              <a:rPr lang="en-US" altLang="zh-CN" sz="44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(</a:t>
            </a:r>
            <a:r>
              <a:rPr lang="zh-CN" altLang="en-US" sz="44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</a:t>
            </a:r>
            <a:r>
              <a:rPr lang="en-US" altLang="zh-CN" sz="44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1:1-17)</a:t>
            </a:r>
            <a:endParaRPr lang="en-US" altLang="en-US" sz="44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mtClean="0">
              <a:ea typeface="PMingLiU" pitchFamily="18" charset="-12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675438" y="1954213"/>
            <a:ext cx="3962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患难中的祷告</a:t>
            </a:r>
            <a:endParaRPr lang="en-US" altLang="zh-CN" sz="60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  <a:p>
            <a:pPr algn="ctr"/>
            <a:r>
              <a:rPr lang="en-US" altLang="zh-CN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(</a:t>
            </a:r>
            <a:r>
              <a:rPr lang="zh-CN" altLang="en-US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2:1-10)</a:t>
            </a:r>
            <a:endParaRPr lang="en-US" altLang="en-US" sz="36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4999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mtClean="0">
              <a:ea typeface="PMingLiU" pitchFamily="18" charset="-12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6553200" y="1825625"/>
            <a:ext cx="396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>
                <a:solidFill>
                  <a:srgbClr val="FFFF00"/>
                </a:solidFill>
                <a:ea typeface="SimSun" pitchFamily="2" charset="-122"/>
              </a:rPr>
              <a:t>再给我</a:t>
            </a:r>
            <a:endParaRPr lang="en-US" altLang="zh-CN" sz="6600" b="1">
              <a:solidFill>
                <a:srgbClr val="FFFF00"/>
              </a:solidFill>
              <a:ea typeface="SimSun" pitchFamily="2" charset="-122"/>
            </a:endParaRPr>
          </a:p>
          <a:p>
            <a:pPr algn="ctr"/>
            <a:r>
              <a:rPr lang="zh-CN" altLang="en-US" sz="6600" b="1">
                <a:solidFill>
                  <a:srgbClr val="FFFF00"/>
                </a:solidFill>
                <a:ea typeface="SimSun" pitchFamily="2" charset="-122"/>
              </a:rPr>
              <a:t>一次机会</a:t>
            </a:r>
          </a:p>
          <a:p>
            <a:pPr algn="ctr"/>
            <a:r>
              <a:rPr lang="en-US" altLang="zh-CN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(</a:t>
            </a:r>
            <a:r>
              <a:rPr lang="zh-CN" altLang="en-US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3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3:1-10)</a:t>
            </a:r>
            <a:endParaRPr lang="en-US" altLang="en-US" sz="36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33400"/>
            <a:ext cx="457200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mtClean="0"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mtClean="0">
              <a:ea typeface="PMingLiU" pitchFamily="18" charset="-120"/>
            </a:endParaRPr>
          </a:p>
        </p:txBody>
      </p:sp>
      <p:pic>
        <p:nvPicPr>
          <p:cNvPr id="3584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533525"/>
            <a:ext cx="4924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705600" y="1954213"/>
            <a:ext cx="3962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66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我比神更公义？</a:t>
            </a:r>
            <a:endParaRPr lang="en-US" altLang="zh-CN" sz="66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  <a:p>
            <a:pPr algn="ctr" eaLnBrk="0" hangingPunct="0"/>
            <a:r>
              <a:rPr lang="en-US" altLang="zh-CN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(</a:t>
            </a:r>
            <a:r>
              <a:rPr lang="zh-CN" altLang="en-US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拿 </a:t>
            </a:r>
            <a:r>
              <a:rPr lang="en-US" altLang="zh-CN" sz="4000" b="1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4:1-11)</a:t>
            </a:r>
            <a:endParaRPr lang="en-US" altLang="en-US" sz="4000" b="1">
              <a:solidFill>
                <a:srgbClr val="FFFF00"/>
              </a:solidFill>
              <a:latin typeface="STXihei"/>
              <a:ea typeface="微软简粗黑"/>
              <a:cs typeface="微软简粗黑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538" y="747713"/>
            <a:ext cx="8229600" cy="1139825"/>
          </a:xfrm>
        </p:spPr>
        <p:txBody>
          <a:bodyPr/>
          <a:lstStyle/>
          <a:p>
            <a:pPr eaLnBrk="0" hangingPunct="0"/>
            <a:r>
              <a:rPr lang="zh-CN" altLang="en-US" sz="7200" b="1" smtClean="0">
                <a:solidFill>
                  <a:srgbClr val="FFFF00"/>
                </a:solidFill>
                <a:latin typeface="STXihei"/>
                <a:ea typeface="微软简粗黑"/>
                <a:cs typeface="微软简粗黑"/>
              </a:rPr>
              <a:t>圣经所说</a:t>
            </a:r>
            <a:r>
              <a:rPr lang="en-US" altLang="zh-CN" sz="6000" b="1" smtClean="0">
                <a:solidFill>
                  <a:srgbClr val="FFFF00"/>
                </a:solidFill>
                <a:ea typeface="SimSun" pitchFamily="2" charset="-122"/>
              </a:rPr>
              <a:t/>
            </a:r>
            <a:br>
              <a:rPr lang="en-US" altLang="zh-CN" sz="6000" b="1" smtClean="0">
                <a:solidFill>
                  <a:srgbClr val="FFFF00"/>
                </a:solidFill>
                <a:ea typeface="SimSun" pitchFamily="2" charset="-122"/>
              </a:rPr>
            </a:br>
            <a:endParaRPr lang="zh-CN" altLang="en-US" sz="4000" b="1" smtClean="0">
              <a:solidFill>
                <a:srgbClr val="FFFF00"/>
              </a:solidFill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138" y="1752600"/>
            <a:ext cx="8534400" cy="4530725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不一定全对？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>
              <a:buFont typeface="Wingdings" charset="2"/>
              <a:buChar char="l"/>
              <a:defRPr/>
            </a:pPr>
            <a:r>
              <a:rPr lang="zh-CN" altLang="en-US" sz="6000" b="1" dirty="0">
                <a:latin typeface="微软简隶书" pitchFamily="2" charset="-122"/>
                <a:ea typeface="微软简粗黑" pitchFamily="2" charset="-122"/>
              </a:rPr>
              <a:t>不一定应用在我的身上？</a:t>
            </a:r>
            <a:endParaRPr lang="en-US" altLang="zh-CN" sz="6000" b="1" dirty="0">
              <a:latin typeface="微软简隶书" pitchFamily="2" charset="-122"/>
              <a:ea typeface="微软简粗黑" pitchFamily="2" charset="-122"/>
            </a:endParaRPr>
          </a:p>
          <a:p>
            <a:pPr marL="0" indent="0">
              <a:buFont typeface="Wingdings" charset="2"/>
              <a:buNone/>
              <a:defRPr/>
            </a:pPr>
            <a:r>
              <a:rPr lang="en-US" sz="4800" dirty="0">
                <a:effectLst/>
              </a:rPr>
              <a:t>   </a:t>
            </a:r>
            <a:endParaRPr lang="en-US" altLang="zh-CN" sz="4800" b="1" dirty="0">
              <a:ea typeface="微软简粗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ilgrimProgress_Baggage_Greenville [Repaired]" id="{5F766BD0-77FE-A44C-9998-B47498B93260}" vid="{06D98FB3-B98A-ED49-93E6-9B967E26E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2190</Words>
  <Application>Microsoft Macintosh PowerPoint</Application>
  <PresentationFormat>Custom</PresentationFormat>
  <Paragraphs>160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8" baseType="lpstr">
      <vt:lpstr>Arial</vt:lpstr>
      <vt:lpstr>Wingdings</vt:lpstr>
      <vt:lpstr>Calibri</vt:lpstr>
      <vt:lpstr>STXihei</vt:lpstr>
      <vt:lpstr>微软简粗黑</vt:lpstr>
      <vt:lpstr>微软简隶书</vt:lpstr>
      <vt:lpstr>PMingLiU</vt:lpstr>
      <vt:lpstr>SimSun</vt:lpstr>
      <vt:lpstr>1_Orbit</vt:lpstr>
      <vt:lpstr>1_Orbit</vt:lpstr>
      <vt:lpstr>1_Orbit</vt:lpstr>
      <vt:lpstr>1_Orbit</vt:lpstr>
      <vt:lpstr>1_Orbit</vt:lpstr>
      <vt:lpstr>1_Orbit</vt:lpstr>
      <vt:lpstr>1_Orbit</vt:lpstr>
      <vt:lpstr>1_Orbit</vt:lpstr>
      <vt:lpstr>1_Orbit</vt:lpstr>
      <vt:lpstr>1_Orbit</vt:lpstr>
      <vt:lpstr>1_Orbit</vt:lpstr>
      <vt:lpstr>1_Orbit</vt:lpstr>
      <vt:lpstr>Slide 1</vt:lpstr>
      <vt:lpstr>约拿书 (4:1-4)</vt:lpstr>
      <vt:lpstr>约拿书 (4:5-8)</vt:lpstr>
      <vt:lpstr>约拿书 (4:9-11)</vt:lpstr>
      <vt:lpstr>Slide 5</vt:lpstr>
      <vt:lpstr>Slide 6</vt:lpstr>
      <vt:lpstr>Slide 7</vt:lpstr>
      <vt:lpstr>Slide 8</vt:lpstr>
      <vt:lpstr>圣经所说 </vt:lpstr>
      <vt:lpstr> 拿 4:1-11  </vt:lpstr>
      <vt:lpstr> 拿 4:1-11  </vt:lpstr>
      <vt:lpstr>约拿书 (4:1-4)</vt:lpstr>
      <vt:lpstr> 人的局限  </vt:lpstr>
      <vt:lpstr>冯小刚执导， 范冰冰主演</vt:lpstr>
      <vt:lpstr>不断上诉，十年申冤</vt:lpstr>
      <vt:lpstr>约拿更大的问题 </vt:lpstr>
      <vt:lpstr> 拿 4:1-11  </vt:lpstr>
      <vt:lpstr>Slide 18</vt:lpstr>
      <vt:lpstr>约拿书 (4:5-8)</vt:lpstr>
      <vt:lpstr>Dubai 杜拜</vt:lpstr>
      <vt:lpstr>Dubai 杜拜</vt:lpstr>
      <vt:lpstr>烈日下工作</vt:lpstr>
      <vt:lpstr>约拿书 (4:7-8)</vt:lpstr>
      <vt:lpstr>自由与永生</vt:lpstr>
      <vt:lpstr>自由何价？ </vt:lpstr>
      <vt:lpstr> 拿 4:1-11  </vt:lpstr>
      <vt:lpstr>约拿书 (4:9-11)</vt:lpstr>
      <vt:lpstr>Slide 28</vt:lpstr>
      <vt:lpstr> 人的局限  </vt:lpstr>
      <vt:lpstr>人总是不完全 </vt:lpstr>
      <vt:lpstr>亚伯拉罕与神讨价还价</vt:lpstr>
      <vt:lpstr>亚伯拉罕献以撒</vt:lpstr>
      <vt:lpstr>Slide 33</vt:lpstr>
      <vt:lpstr>对神有受教的心</vt:lpstr>
      <vt:lpstr>固执不听 </vt:lpstr>
      <vt:lpstr>我的见证</vt:lpstr>
      <vt:lpstr>斩尽杀绝？太残忍了！</vt:lpstr>
      <vt:lpstr>神借以色列人动手术</vt:lpstr>
    </vt:vector>
  </TitlesOfParts>
  <Company>Moore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薪火相传 之  门徒训练  (徒18:1-5,18-28)</dc:title>
  <dc:creator>ckwok</dc:creator>
  <cp:lastModifiedBy>User 1</cp:lastModifiedBy>
  <cp:revision>167</cp:revision>
  <cp:lastPrinted>2017-01-13T02:30:33Z</cp:lastPrinted>
  <dcterms:created xsi:type="dcterms:W3CDTF">2011-11-10T01:21:24Z</dcterms:created>
  <dcterms:modified xsi:type="dcterms:W3CDTF">2017-08-27T20:11:30Z</dcterms:modified>
</cp:coreProperties>
</file>