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504" r:id="rId3"/>
    <p:sldId id="455" r:id="rId4"/>
    <p:sldId id="562" r:id="rId5"/>
    <p:sldId id="563" r:id="rId6"/>
    <p:sldId id="500" r:id="rId7"/>
    <p:sldId id="556" r:id="rId8"/>
    <p:sldId id="564" r:id="rId9"/>
    <p:sldId id="553" r:id="rId10"/>
    <p:sldId id="555" r:id="rId11"/>
    <p:sldId id="511" r:id="rId12"/>
    <p:sldId id="567" r:id="rId13"/>
    <p:sldId id="565" r:id="rId14"/>
    <p:sldId id="566" r:id="rId15"/>
    <p:sldId id="561" r:id="rId16"/>
    <p:sldId id="560" r:id="rId17"/>
    <p:sldId id="512" r:id="rId18"/>
    <p:sldId id="540" r:id="rId19"/>
    <p:sldId id="568" r:id="rId20"/>
    <p:sldId id="548" r:id="rId21"/>
    <p:sldId id="569" r:id="rId22"/>
    <p:sldId id="570" r:id="rId23"/>
    <p:sldId id="546" r:id="rId24"/>
    <p:sldId id="571" r:id="rId25"/>
    <p:sldId id="54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968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March 12,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March 12,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March 12,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March 12,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March 12,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March 12,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March 12,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March 12,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March 12,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March 12,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March 12,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March 12,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Lent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Lavis</a:t>
            </a:r>
            <a:r>
              <a:rPr lang="en-US" sz="3200" dirty="0" smtClean="0"/>
              <a:t>h Devotion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2" y="1295400"/>
            <a:ext cx="7223478" cy="40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1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2884845"/>
            <a:ext cx="6266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An act of extravagant worship 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027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3" y="1778000"/>
            <a:ext cx="8672286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1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965200" y="2243396"/>
            <a:ext cx="73431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3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Then Mary took about a pint of pure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nard</a:t>
            </a:r>
            <a:r>
              <a:rPr lang="en-US" sz="2600" dirty="0">
                <a:latin typeface="Helvetica"/>
                <a:cs typeface="Helvetica"/>
              </a:rPr>
              <a:t>, an expensive perfume; she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poured it on Jesus’ feet and wiped his feet with her hair</a:t>
            </a:r>
            <a:r>
              <a:rPr lang="en-US" sz="2600" dirty="0">
                <a:latin typeface="Helvetica"/>
                <a:cs typeface="Helvetica"/>
              </a:rPr>
              <a:t>. And the house was filled with the fragrance of the perfume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6804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850900"/>
            <a:ext cx="52451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23900"/>
            <a:ext cx="65405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21" y="1473200"/>
            <a:ext cx="7033079" cy="395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3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2884845"/>
            <a:ext cx="4488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 </a:t>
            </a:r>
            <a:r>
              <a:rPr lang="en-US" sz="3600" dirty="0" smtClean="0">
                <a:latin typeface="Helvetica"/>
                <a:cs typeface="Helvetica"/>
              </a:rPr>
              <a:t>Teachable Moment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3221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02" y="1028700"/>
            <a:ext cx="7726597" cy="51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094740" y="1671896"/>
            <a:ext cx="70485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4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But one of his disciples,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Judas Iscariot</a:t>
            </a:r>
            <a:r>
              <a:rPr lang="en-US" sz="2600" dirty="0">
                <a:latin typeface="Helvetica"/>
                <a:cs typeface="Helvetica"/>
              </a:rPr>
              <a:t>, who was later to betray him, objected</a:t>
            </a:r>
            <a:r>
              <a:rPr lang="en-US" sz="2600" dirty="0" smtClean="0">
                <a:latin typeface="Helvetica"/>
                <a:cs typeface="Helvetica"/>
              </a:rPr>
              <a:t>, </a:t>
            </a:r>
            <a:r>
              <a:rPr lang="en-US" sz="2600" baseline="30000" dirty="0" smtClean="0">
                <a:latin typeface="Helvetica"/>
                <a:cs typeface="Helvetica"/>
              </a:rPr>
              <a:t>5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“Why wasn’t this perfume sold and the money given to the poor? It was worth a year’s wages.” </a:t>
            </a:r>
            <a:r>
              <a:rPr lang="en-US" sz="2600" baseline="30000" dirty="0">
                <a:latin typeface="Helvetica"/>
                <a:cs typeface="Helvetica"/>
              </a:rPr>
              <a:t>6</a:t>
            </a:r>
            <a:r>
              <a:rPr lang="en-US" sz="2600" dirty="0">
                <a:latin typeface="Helvetica"/>
                <a:cs typeface="Helvetica"/>
              </a:rPr>
              <a:t> He did not say this because he cared about the poor but because he was a thief; as keeper of the money bag, he used to help himself to what was put into it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3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663360"/>
            <a:ext cx="7937500" cy="55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5236"/>
            <a:ext cx="8369300" cy="47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500" y="2172038"/>
            <a:ext cx="660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7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“Leave her alone,” Jesus replied. “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It was intended that she should save this perfume for the day of my burial. </a:t>
            </a:r>
            <a:r>
              <a:rPr lang="en-US" sz="2600" baseline="30000" dirty="0">
                <a:latin typeface="Helvetica"/>
                <a:cs typeface="Helvetica"/>
              </a:rPr>
              <a:t>8</a:t>
            </a:r>
            <a:r>
              <a:rPr lang="en-US" sz="2600" dirty="0">
                <a:latin typeface="Helvetica"/>
                <a:cs typeface="Helvetica"/>
              </a:rPr>
              <a:t> You will always have the poor among you, but you will not always have me.</a:t>
            </a:r>
            <a:r>
              <a:rPr lang="en-US" sz="2600" dirty="0" smtClean="0">
                <a:latin typeface="Helvetica"/>
                <a:cs typeface="Helvetica"/>
              </a:rPr>
              <a:t>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2863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707072"/>
            <a:ext cx="6781800" cy="53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2884845"/>
            <a:ext cx="26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Application</a:t>
            </a:r>
            <a:endParaRPr lang="en-US" sz="4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857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667639"/>
            <a:ext cx="7099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Lavish devotion contrasts critical stinginess. This passage gives permission, so to speak, to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honor Jesus in extravagant ways</a:t>
            </a:r>
            <a:r>
              <a:rPr lang="en-US" sz="2400" dirty="0">
                <a:latin typeface="Helvetica"/>
                <a:cs typeface="Helvetica"/>
              </a:rPr>
              <a:t>, perhaps even by giving a massive donation to the poor.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It warns against mistaking discipline for discipleship</a:t>
            </a:r>
            <a:r>
              <a:rPr lang="en-US" sz="2400" dirty="0">
                <a:latin typeface="Helvetica"/>
                <a:cs typeface="Helvetica"/>
              </a:rPr>
              <a:t>. It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embraces affection as part of a devotion to Jesus </a:t>
            </a:r>
            <a:r>
              <a:rPr lang="en-US" sz="2400" dirty="0">
                <a:latin typeface="Helvetica"/>
                <a:cs typeface="Helvetica"/>
              </a:rPr>
              <a:t>that is nothing less than the costly,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precious gift of one's whole self</a:t>
            </a:r>
            <a:r>
              <a:rPr lang="en-US" sz="2400" dirty="0">
                <a:latin typeface="Helvetica"/>
                <a:cs typeface="Helvetica"/>
              </a:rPr>
              <a:t>--down to every last strand of hair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Dr. Matt Skinner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2505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40" y="1320800"/>
            <a:ext cx="7832460" cy="44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965200" y="1557596"/>
            <a:ext cx="734314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1</a:t>
            </a:r>
            <a:r>
              <a:rPr lang="en-US" sz="2600" dirty="0">
                <a:latin typeface="Helvetica"/>
                <a:cs typeface="Helvetica"/>
              </a:rPr>
              <a:t> Six days before the Passover, Jesus came to Bethany, where Lazarus lived, whom Jesus had raised from the dead. </a:t>
            </a:r>
            <a:r>
              <a:rPr lang="en-US" sz="2600" baseline="30000" dirty="0">
                <a:latin typeface="Helvetica"/>
                <a:cs typeface="Helvetica"/>
              </a:rPr>
              <a:t>2</a:t>
            </a:r>
            <a:r>
              <a:rPr lang="en-US" sz="2600" dirty="0">
                <a:latin typeface="Helvetica"/>
                <a:cs typeface="Helvetica"/>
              </a:rPr>
              <a:t> Here a dinner was given in Jesus’ honor. Martha served, while Lazarus was among those reclining at the table with him</a:t>
            </a:r>
            <a:r>
              <a:rPr lang="en-US" sz="2600" dirty="0" smtClean="0">
                <a:latin typeface="Helvetica"/>
                <a:cs typeface="Helvetica"/>
              </a:rPr>
              <a:t>. </a:t>
            </a:r>
            <a:r>
              <a:rPr lang="en-US" sz="2600" baseline="30000" dirty="0" smtClean="0">
                <a:latin typeface="Helvetica"/>
                <a:cs typeface="Helvetica"/>
              </a:rPr>
              <a:t>3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Then Mary took about a pint of pure nard, an expensive perfume; she poured it on Jesus’ feet and wiped his feet with her hair. And the house was filled with the fragrance of the perfume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199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094740" y="1671896"/>
            <a:ext cx="70485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4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But one of his disciples, Judas Iscariot, who was later to betray him, objected</a:t>
            </a:r>
            <a:r>
              <a:rPr lang="en-US" sz="2600" dirty="0" smtClean="0">
                <a:latin typeface="Helvetica"/>
                <a:cs typeface="Helvetica"/>
              </a:rPr>
              <a:t>, </a:t>
            </a:r>
            <a:r>
              <a:rPr lang="en-US" sz="2600" baseline="30000" dirty="0" smtClean="0">
                <a:latin typeface="Helvetica"/>
                <a:cs typeface="Helvetica"/>
              </a:rPr>
              <a:t>5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“Why wasn’t this perfume sold and the money given to the poor? It was worth a year’s wages.” </a:t>
            </a:r>
            <a:r>
              <a:rPr lang="en-US" sz="2600" baseline="30000" dirty="0">
                <a:latin typeface="Helvetica"/>
                <a:cs typeface="Helvetica"/>
              </a:rPr>
              <a:t>6</a:t>
            </a:r>
            <a:r>
              <a:rPr lang="en-US" sz="2600" dirty="0">
                <a:latin typeface="Helvetica"/>
                <a:cs typeface="Helvetica"/>
              </a:rPr>
              <a:t> He did not say this because he cared about the poor but because he was a thief; as keeper of the money bag, he used to help himself to what was put into it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0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500" y="2070438"/>
            <a:ext cx="660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7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“Leave her alone,” Jesus replied. “It was intended that she should save this perfume for the day of my burial. </a:t>
            </a:r>
            <a:r>
              <a:rPr lang="en-US" sz="2600" baseline="30000" dirty="0">
                <a:latin typeface="Helvetica"/>
                <a:cs typeface="Helvetica"/>
              </a:rPr>
              <a:t>8</a:t>
            </a:r>
            <a:r>
              <a:rPr lang="en-US" sz="2600" dirty="0">
                <a:latin typeface="Helvetica"/>
                <a:cs typeface="Helvetica"/>
              </a:rPr>
              <a:t> You will always have the poor among you, but you will not always have me.</a:t>
            </a:r>
            <a:r>
              <a:rPr lang="en-US" sz="2600" dirty="0" smtClean="0">
                <a:latin typeface="Helvetica"/>
                <a:cs typeface="Helvetica"/>
              </a:rPr>
              <a:t>”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</a:t>
            </a:r>
            <a:r>
              <a:rPr lang="en-US" sz="2600" dirty="0">
                <a:latin typeface="Helvetica"/>
                <a:cs typeface="Helvetica"/>
              </a:rPr>
              <a:t> </a:t>
            </a:r>
            <a:r>
              <a:rPr lang="en-US" sz="2600" dirty="0" smtClean="0">
                <a:latin typeface="Helvetica"/>
                <a:cs typeface="Helvetica"/>
              </a:rPr>
              <a:t>   John 12:1-8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2189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2833468"/>
            <a:ext cx="480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 Gathering of Friends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439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965206"/>
            <a:ext cx="6650567" cy="4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079500" y="2078296"/>
            <a:ext cx="71272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1</a:t>
            </a:r>
            <a:r>
              <a:rPr lang="en-US" sz="2600" dirty="0">
                <a:latin typeface="Helvetica"/>
                <a:cs typeface="Helvetica"/>
              </a:rPr>
              <a:t> Six days before the Passover, Jesus came to Bethany, where Lazarus lived, whom Jesus had raised from the dead. </a:t>
            </a:r>
            <a:r>
              <a:rPr lang="en-US" sz="2600" baseline="30000" dirty="0">
                <a:latin typeface="Helvetica"/>
                <a:cs typeface="Helvetica"/>
              </a:rPr>
              <a:t>2</a:t>
            </a:r>
            <a:r>
              <a:rPr lang="en-US" sz="2600" dirty="0">
                <a:latin typeface="Helvetica"/>
                <a:cs typeface="Helvetica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Here a dinner was given in Jesus’ honor</a:t>
            </a:r>
            <a:r>
              <a:rPr lang="en-US" sz="2600" dirty="0">
                <a:latin typeface="Helvetica"/>
                <a:cs typeface="Helvetica"/>
              </a:rPr>
              <a:t>. Martha served, while Lazarus was among those reclining at the table with him</a:t>
            </a:r>
            <a:r>
              <a:rPr lang="en-US" sz="2600" dirty="0" smtClean="0">
                <a:latin typeface="Helvetica"/>
                <a:cs typeface="Helvetica"/>
              </a:rPr>
              <a:t>. </a:t>
            </a:r>
            <a:r>
              <a:rPr lang="en-US" sz="2600" baseline="30000" dirty="0" smtClean="0">
                <a:latin typeface="Helvetica"/>
                <a:cs typeface="Helvetica"/>
              </a:rPr>
              <a:t>3</a:t>
            </a:r>
            <a:r>
              <a:rPr lang="en-US" sz="2600" dirty="0" smtClean="0">
                <a:latin typeface="Helvetica"/>
                <a:cs typeface="Helvetica"/>
              </a:rPr>
              <a:t> Then Mary . . 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984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68" y="787400"/>
            <a:ext cx="5828632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9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32614</TotalTime>
  <Words>533</Words>
  <Application>Microsoft Macintosh PowerPoint</Application>
  <PresentationFormat>On-screen Show (4:3)</PresentationFormat>
  <Paragraphs>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343</cp:revision>
  <dcterms:created xsi:type="dcterms:W3CDTF">2013-11-03T00:06:16Z</dcterms:created>
  <dcterms:modified xsi:type="dcterms:W3CDTF">2016-03-13T13:39:28Z</dcterms:modified>
  <cp:category/>
</cp:coreProperties>
</file>