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9"/>
  </p:notesMasterIdLst>
  <p:sldIdLst>
    <p:sldId id="256" r:id="rId2"/>
    <p:sldId id="901" r:id="rId3"/>
    <p:sldId id="884" r:id="rId4"/>
    <p:sldId id="871" r:id="rId5"/>
    <p:sldId id="894" r:id="rId6"/>
    <p:sldId id="874" r:id="rId7"/>
    <p:sldId id="885" r:id="rId8"/>
    <p:sldId id="839" r:id="rId9"/>
    <p:sldId id="886" r:id="rId10"/>
    <p:sldId id="762" r:id="rId11"/>
    <p:sldId id="876" r:id="rId12"/>
    <p:sldId id="879" r:id="rId13"/>
    <p:sldId id="888" r:id="rId14"/>
    <p:sldId id="889" r:id="rId15"/>
    <p:sldId id="890" r:id="rId16"/>
    <p:sldId id="887" r:id="rId17"/>
    <p:sldId id="878" r:id="rId18"/>
    <p:sldId id="893" r:id="rId19"/>
    <p:sldId id="895" r:id="rId20"/>
    <p:sldId id="836" r:id="rId21"/>
    <p:sldId id="882" r:id="rId22"/>
    <p:sldId id="896" r:id="rId23"/>
    <p:sldId id="829" r:id="rId24"/>
    <p:sldId id="864" r:id="rId25"/>
    <p:sldId id="897" r:id="rId26"/>
    <p:sldId id="900" r:id="rId27"/>
    <p:sldId id="89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840A"/>
    <a:srgbClr val="505E08"/>
    <a:srgbClr val="242B04"/>
    <a:srgbClr val="313A06"/>
    <a:srgbClr val="0A4452"/>
    <a:srgbClr val="225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712" autoAdjust="0"/>
  </p:normalViewPr>
  <p:slideViewPr>
    <p:cSldViewPr snapToGrid="0" snapToObjects="1">
      <p:cViewPr>
        <p:scale>
          <a:sx n="100" d="100"/>
          <a:sy n="100" d="100"/>
        </p:scale>
        <p:origin x="-177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7/1/18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Sunday, July 1, 18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Sunday, July 1,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Sunday, July 1,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Sunday, July 1, 18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Sunday, July 1, 18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Sunday, July 1, 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Sunday, July 1, 18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Sunday, July 1, 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Sunday, July 1, 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Sunday, July 1, 18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Sunday, July 1, 18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Sunday, July 1, 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/>
              <a:t>The Lost Son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Part 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600" y="2857499"/>
            <a:ext cx="5831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Consequences of Rebellion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3496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98600" y="1905000"/>
            <a:ext cx="6172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baseline="30000" dirty="0">
                <a:latin typeface="Helvetica"/>
                <a:cs typeface="Helvetica"/>
              </a:rPr>
              <a:t>15</a:t>
            </a:r>
            <a:r>
              <a:rPr lang="en-US" sz="2800" b="1" dirty="0">
                <a:latin typeface="Helvetica"/>
                <a:cs typeface="Helvetica"/>
              </a:rPr>
              <a:t> </a:t>
            </a:r>
            <a:r>
              <a:rPr lang="en-US" sz="2800" dirty="0">
                <a:latin typeface="Helvetica"/>
                <a:cs typeface="Helvetica"/>
              </a:rPr>
              <a:t>So he went and hired himself out to a citizen of that country, who sent him to his fields to </a:t>
            </a:r>
            <a:r>
              <a:rPr lang="en-US" sz="2800" dirty="0">
                <a:solidFill>
                  <a:srgbClr val="FFFF00"/>
                </a:solidFill>
                <a:latin typeface="Helvetica"/>
                <a:cs typeface="Helvetica"/>
              </a:rPr>
              <a:t>feed pigs</a:t>
            </a:r>
            <a:r>
              <a:rPr lang="en-US" sz="2800" dirty="0">
                <a:latin typeface="Helvetica"/>
                <a:cs typeface="Helvetica"/>
              </a:rPr>
              <a:t>. </a:t>
            </a:r>
            <a:r>
              <a:rPr lang="en-US" sz="2800" b="1" baseline="30000" dirty="0">
                <a:latin typeface="Helvetica"/>
                <a:cs typeface="Helvetica"/>
              </a:rPr>
              <a:t>16</a:t>
            </a:r>
            <a:r>
              <a:rPr lang="en-US" sz="2800" b="1" dirty="0">
                <a:latin typeface="Helvetica"/>
                <a:cs typeface="Helvetica"/>
              </a:rPr>
              <a:t> </a:t>
            </a:r>
            <a:r>
              <a:rPr lang="en-US" sz="2800" dirty="0">
                <a:latin typeface="Helvetica"/>
                <a:cs typeface="Helvetica"/>
              </a:rPr>
              <a:t>He </a:t>
            </a:r>
            <a:r>
              <a:rPr lang="en-US" sz="2800" dirty="0">
                <a:solidFill>
                  <a:srgbClr val="FFFF00"/>
                </a:solidFill>
                <a:latin typeface="Helvetica"/>
                <a:cs typeface="Helvetica"/>
              </a:rPr>
              <a:t>longed to fill his stomach</a:t>
            </a:r>
            <a:r>
              <a:rPr lang="en-US" sz="2800" dirty="0">
                <a:latin typeface="Helvetica"/>
                <a:cs typeface="Helvetica"/>
              </a:rPr>
              <a:t> with the pods that the pigs were eating, but no one gave him anything.</a:t>
            </a:r>
          </a:p>
        </p:txBody>
      </p:sp>
    </p:spTree>
    <p:extLst>
      <p:ext uri="{BB962C8B-B14F-4D97-AF65-F5344CB8AC3E}">
        <p14:creationId xmlns:p14="http://schemas.microsoft.com/office/powerpoint/2010/main" val="2984015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254000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49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1671421"/>
            <a:ext cx="8281784" cy="353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3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9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04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9144000" cy="540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39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0"/>
            <a:ext cx="6867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97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800" y="2857499"/>
            <a:ext cx="4093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The Waiting Father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66967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5600" y="1727200"/>
            <a:ext cx="58547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baseline="30000" dirty="0">
                <a:latin typeface="Helvetica"/>
                <a:cs typeface="Helvetica"/>
              </a:rPr>
              <a:t>20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So he got up and went to his father</a:t>
            </a:r>
            <a:r>
              <a:rPr lang="en-US" sz="2600" dirty="0" smtClean="0">
                <a:latin typeface="Helvetica"/>
                <a:cs typeface="Helvetica"/>
              </a:rPr>
              <a:t>. </a:t>
            </a:r>
          </a:p>
          <a:p>
            <a:endParaRPr lang="en-US" sz="2600" dirty="0">
              <a:latin typeface="Helvetica"/>
              <a:cs typeface="Helvetica"/>
            </a:endParaRPr>
          </a:p>
          <a:p>
            <a:r>
              <a:rPr lang="en-US" sz="2600" dirty="0" smtClean="0">
                <a:latin typeface="Helvetica"/>
                <a:cs typeface="Helvetica"/>
              </a:rPr>
              <a:t>“</a:t>
            </a:r>
            <a:r>
              <a:rPr lang="en-US" sz="2600" dirty="0">
                <a:latin typeface="Helvetica"/>
                <a:cs typeface="Helvetica"/>
              </a:rPr>
              <a:t>But while he was still a long way off,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his father saw him</a:t>
            </a:r>
            <a:r>
              <a:rPr lang="en-US" sz="2600" dirty="0">
                <a:latin typeface="Helvetica"/>
                <a:cs typeface="Helvetica"/>
              </a:rPr>
              <a:t> and was filled with compassion for him; he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ran to his son</a:t>
            </a:r>
            <a:r>
              <a:rPr lang="en-US" sz="2600" dirty="0">
                <a:latin typeface="Helvetica"/>
                <a:cs typeface="Helvetica"/>
              </a:rPr>
              <a:t>, threw his arms around him and kissed him.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25834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736599"/>
            <a:ext cx="722630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90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565149"/>
            <a:ext cx="6997700" cy="555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39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5500" y="2857499"/>
            <a:ext cx="3571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Rejoice with me!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7506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0800" y="1765300"/>
            <a:ext cx="64389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>
                <a:latin typeface="Helvetica"/>
                <a:cs typeface="Helvetica"/>
              </a:rPr>
              <a:t>22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“But the father said to his servants, ‘Quick! Bring the best robe and put it on him. Put a ring on his finger and sandals on his feet. </a:t>
            </a:r>
            <a:r>
              <a:rPr lang="en-US" sz="2400" b="1" baseline="30000" dirty="0">
                <a:latin typeface="Helvetica"/>
                <a:cs typeface="Helvetica"/>
              </a:rPr>
              <a:t>23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Bring the fattened calf and kill it. Let’s have a feast and celebrate. </a:t>
            </a:r>
            <a:r>
              <a:rPr lang="en-US" sz="2400" b="1" dirty="0">
                <a:latin typeface="Helvetica"/>
                <a:cs typeface="Helvetica"/>
              </a:rPr>
              <a:t>24 </a:t>
            </a:r>
            <a:r>
              <a:rPr lang="en-US" sz="2400" dirty="0">
                <a:latin typeface="Helvetica"/>
                <a:cs typeface="Helvetica"/>
              </a:rPr>
              <a:t>For this son of mine was dead and is alive again; he was lost and is found.’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So they began to celebrate.</a:t>
            </a:r>
            <a:endParaRPr lang="en-US" sz="2400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22042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88900"/>
            <a:ext cx="8890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22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1100" y="1955443"/>
            <a:ext cx="6731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>
                <a:latin typeface="Helvetica"/>
                <a:cs typeface="Helvetica"/>
              </a:rPr>
              <a:t>28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“The older brother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became angry </a:t>
            </a:r>
            <a:r>
              <a:rPr lang="en-US" sz="2400" dirty="0">
                <a:latin typeface="Helvetica"/>
                <a:cs typeface="Helvetica"/>
              </a:rPr>
              <a:t>and refused to go in. So his father went out and pleaded with him. </a:t>
            </a:r>
            <a:r>
              <a:rPr lang="en-US" sz="2400" b="1" baseline="30000" dirty="0">
                <a:latin typeface="Helvetica"/>
                <a:cs typeface="Helvetica"/>
              </a:rPr>
              <a:t>29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But he answered his father, ‘Look! All these years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I’ve been slaving for you </a:t>
            </a:r>
            <a:r>
              <a:rPr lang="en-US" sz="2400" dirty="0">
                <a:latin typeface="Helvetica"/>
                <a:cs typeface="Helvetica"/>
              </a:rPr>
              <a:t>and never disobeyed your orders. Yet you never gave me even a young goat so I could celebrate with my friends. </a:t>
            </a:r>
            <a:r>
              <a:rPr lang="en-US" sz="2400" dirty="0" smtClean="0">
                <a:latin typeface="Helvetica"/>
                <a:cs typeface="Helvetica"/>
              </a:rPr>
              <a:t>. .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869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40619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Lessons for Disciples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9576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1100" y="1993543"/>
            <a:ext cx="6731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smtClean="0">
                <a:latin typeface="Helvetica"/>
                <a:cs typeface="Helvetica"/>
              </a:rPr>
              <a:t>31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“‘My son,’ the father said, ‘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you are always with me, and everything I have is yours. </a:t>
            </a:r>
            <a:r>
              <a:rPr lang="en-US" sz="2400" b="1" baseline="30000" dirty="0">
                <a:latin typeface="Helvetica"/>
                <a:cs typeface="Helvetica"/>
              </a:rPr>
              <a:t>32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But we had to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celebrate and be glad</a:t>
            </a:r>
            <a:r>
              <a:rPr lang="en-US" sz="2400" dirty="0">
                <a:latin typeface="Helvetica"/>
                <a:cs typeface="Helvetica"/>
              </a:rPr>
              <a:t>, because this brother of yours was dead and is alive again; he was lost and is found.’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					     Luke 15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93771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460500"/>
            <a:ext cx="90932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86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20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508000"/>
            <a:ext cx="86487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5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83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460500"/>
            <a:ext cx="90932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14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Helvetica"/>
                <a:cs typeface="Helvetica"/>
              </a:rPr>
              <a:t>The Lost Son</a:t>
            </a:r>
            <a:endParaRPr lang="en-US" sz="4400" dirty="0">
              <a:latin typeface="Helvetica"/>
              <a:cs typeface="Helvetica"/>
            </a:endParaRPr>
          </a:p>
        </p:txBody>
      </p:sp>
      <p:pic>
        <p:nvPicPr>
          <p:cNvPr id="5" name="The Story of the Lost Son  Luke 15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801688"/>
            <a:ext cx="6096000" cy="3425825"/>
          </a:xfrm>
        </p:spPr>
      </p:pic>
    </p:spTree>
    <p:extLst>
      <p:ext uri="{BB962C8B-B14F-4D97-AF65-F5344CB8AC3E}">
        <p14:creationId xmlns:p14="http://schemas.microsoft.com/office/powerpoint/2010/main" val="2821750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4033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The Right to Rebel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28727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6500" y="1574800"/>
            <a:ext cx="67437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>
                <a:latin typeface="Helvetica"/>
                <a:cs typeface="Helvetica"/>
              </a:rPr>
              <a:t>12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The younger one said to his father, ‘Father, give me my share of the estate.’ So he divided his property between them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b="1" baseline="30000" dirty="0">
                <a:latin typeface="Helvetica"/>
                <a:cs typeface="Helvetica"/>
              </a:rPr>
              <a:t>13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“Not long after that, the younger son got together all he had,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set off for a distant country and there squandered his wealth</a:t>
            </a:r>
            <a:r>
              <a:rPr lang="en-US" sz="2400" dirty="0">
                <a:latin typeface="Helvetica"/>
                <a:cs typeface="Helvetica"/>
              </a:rPr>
              <a:t> in wild living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dirty="0">
                <a:latin typeface="Helvetica"/>
                <a:cs typeface="Helvetica"/>
              </a:rPr>
              <a:t>	</a:t>
            </a:r>
            <a:r>
              <a:rPr lang="en-US" sz="2400" dirty="0" smtClean="0">
                <a:latin typeface="Helvetica"/>
                <a:cs typeface="Helvetica"/>
              </a:rPr>
              <a:t>				    Luke 15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16921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633911"/>
            <a:ext cx="7772400" cy="4526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88876" y="5778500"/>
            <a:ext cx="1843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Helvetica"/>
                <a:cs typeface="Helvetica"/>
              </a:rPr>
              <a:t>Rumspringa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107853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56406</TotalTime>
  <Words>32</Words>
  <Application>Microsoft Macintosh PowerPoint</Application>
  <PresentationFormat>On-screen Show (4:3)</PresentationFormat>
  <Paragraphs>24</Paragraphs>
  <Slides>27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Elemental</vt:lpstr>
      <vt:lpstr>The Lost Son</vt:lpstr>
      <vt:lpstr>PowerPoint Presentation</vt:lpstr>
      <vt:lpstr>PowerPoint Presentation</vt:lpstr>
      <vt:lpstr>PowerPoint Presentation</vt:lpstr>
      <vt:lpstr>PowerPoint Presentation</vt:lpstr>
      <vt:lpstr>The Lost 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creator>Tom Siwicki</dc:creator>
  <cp:lastModifiedBy>Tom Siwicki</cp:lastModifiedBy>
  <cp:revision>632</cp:revision>
  <dcterms:created xsi:type="dcterms:W3CDTF">2013-11-03T00:06:16Z</dcterms:created>
  <dcterms:modified xsi:type="dcterms:W3CDTF">2018-07-01T13:50:59Z</dcterms:modified>
</cp:coreProperties>
</file>