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2"/>
  </p:notesMasterIdLst>
  <p:sldIdLst>
    <p:sldId id="256" r:id="rId2"/>
    <p:sldId id="592" r:id="rId3"/>
    <p:sldId id="504" r:id="rId4"/>
    <p:sldId id="599" r:id="rId5"/>
    <p:sldId id="628" r:id="rId6"/>
    <p:sldId id="612" r:id="rId7"/>
    <p:sldId id="627" r:id="rId8"/>
    <p:sldId id="500" r:id="rId9"/>
    <p:sldId id="614" r:id="rId10"/>
    <p:sldId id="595" r:id="rId11"/>
    <p:sldId id="629" r:id="rId12"/>
    <p:sldId id="511" r:id="rId13"/>
    <p:sldId id="631" r:id="rId14"/>
    <p:sldId id="634" r:id="rId15"/>
    <p:sldId id="635" r:id="rId16"/>
    <p:sldId id="632" r:id="rId17"/>
    <p:sldId id="637" r:id="rId18"/>
    <p:sldId id="638" r:id="rId19"/>
    <p:sldId id="639" r:id="rId20"/>
    <p:sldId id="644" r:id="rId21"/>
    <p:sldId id="640" r:id="rId22"/>
    <p:sldId id="615" r:id="rId23"/>
    <p:sldId id="641" r:id="rId24"/>
    <p:sldId id="643" r:id="rId25"/>
    <p:sldId id="642" r:id="rId26"/>
    <p:sldId id="512" r:id="rId27"/>
    <p:sldId id="645" r:id="rId28"/>
    <p:sldId id="626" r:id="rId29"/>
    <p:sldId id="546" r:id="rId30"/>
    <p:sldId id="60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712" autoAdjust="0"/>
  </p:normalViewPr>
  <p:slideViewPr>
    <p:cSldViewPr snapToGrid="0" snapToObjects="1">
      <p:cViewPr>
        <p:scale>
          <a:sx n="100" d="100"/>
          <a:sy n="100" d="100"/>
        </p:scale>
        <p:origin x="-96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4/23/16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April 23,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April 23,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April 23,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April 23,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April 23, 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April 23, 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April 23,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April 23, 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April 23, 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April 23,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April 23, 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April 23, 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dictionary.com/browse/glor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Easter </a:t>
            </a:r>
            <a:endParaRPr lang="en-US" sz="4400" b="1" dirty="0"/>
          </a:p>
        </p:txBody>
      </p:sp>
      <p:sp>
        <p:nvSpPr>
          <p:cNvPr id="3" name="Subtitle 2"/>
          <p:cNvSpPr>
            <a:spLocks noGrp="1"/>
          </p:cNvSpPr>
          <p:nvPr>
            <p:ph type="subTitle" idx="1"/>
          </p:nvPr>
        </p:nvSpPr>
        <p:spPr/>
        <p:txBody>
          <a:bodyPr>
            <a:normAutofit/>
          </a:bodyPr>
          <a:lstStyle/>
          <a:p>
            <a:r>
              <a:rPr lang="en-US" sz="3200" dirty="0" smtClean="0"/>
              <a:t>Gospel of Love</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7500" y="1981200"/>
            <a:ext cx="8583116" cy="2915213"/>
          </a:xfrm>
          <a:prstGeom prst="rect">
            <a:avLst/>
          </a:prstGeom>
        </p:spPr>
      </p:pic>
    </p:spTree>
    <p:extLst>
      <p:ext uri="{BB962C8B-B14F-4D97-AF65-F5344CB8AC3E}">
        <p14:creationId xmlns:p14="http://schemas.microsoft.com/office/powerpoint/2010/main" val="1964904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901700"/>
            <a:ext cx="7620000" cy="5054600"/>
          </a:xfrm>
          <a:prstGeom prst="rect">
            <a:avLst/>
          </a:prstGeom>
        </p:spPr>
      </p:pic>
    </p:spTree>
    <p:extLst>
      <p:ext uri="{BB962C8B-B14F-4D97-AF65-F5344CB8AC3E}">
        <p14:creationId xmlns:p14="http://schemas.microsoft.com/office/powerpoint/2010/main" val="359922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2884845"/>
            <a:ext cx="3135444" cy="646331"/>
          </a:xfrm>
          <a:prstGeom prst="rect">
            <a:avLst/>
          </a:prstGeom>
          <a:noFill/>
        </p:spPr>
        <p:txBody>
          <a:bodyPr wrap="none" rtlCol="0">
            <a:spAutoFit/>
          </a:bodyPr>
          <a:lstStyle/>
          <a:p>
            <a:r>
              <a:rPr lang="en-US" sz="3600" dirty="0" smtClean="0">
                <a:latin typeface="Helvetica"/>
                <a:cs typeface="Helvetica"/>
              </a:rPr>
              <a:t>Glorifying God</a:t>
            </a:r>
            <a:endParaRPr lang="en-US" sz="3600" dirty="0">
              <a:latin typeface="Helvetica"/>
              <a:cs typeface="Helvetica"/>
            </a:endParaRPr>
          </a:p>
        </p:txBody>
      </p:sp>
    </p:spTree>
    <p:extLst>
      <p:ext uri="{BB962C8B-B14F-4D97-AF65-F5344CB8AC3E}">
        <p14:creationId xmlns:p14="http://schemas.microsoft.com/office/powerpoint/2010/main" val="1270275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3" name="Rectangle 2"/>
          <p:cNvSpPr/>
          <p:nvPr/>
        </p:nvSpPr>
        <p:spPr>
          <a:xfrm>
            <a:off x="736600" y="1574443"/>
            <a:ext cx="7835900" cy="3170099"/>
          </a:xfrm>
          <a:prstGeom prst="rect">
            <a:avLst/>
          </a:prstGeom>
        </p:spPr>
        <p:txBody>
          <a:bodyPr wrap="square">
            <a:spAutoFit/>
          </a:bodyPr>
          <a:lstStyle/>
          <a:p>
            <a:r>
              <a:rPr lang="en-US" sz="2500" baseline="30000" dirty="0">
                <a:latin typeface="Helvetica"/>
                <a:cs typeface="Helvetica"/>
              </a:rPr>
              <a:t>31</a:t>
            </a:r>
            <a:r>
              <a:rPr lang="en-US" sz="2500" dirty="0">
                <a:latin typeface="Helvetica"/>
                <a:cs typeface="Helvetica"/>
              </a:rPr>
              <a:t> When he was gone, Jesus said, “Now the Son of Man is </a:t>
            </a:r>
            <a:r>
              <a:rPr lang="en-US" sz="2500" dirty="0">
                <a:solidFill>
                  <a:srgbClr val="FFFF00"/>
                </a:solidFill>
                <a:latin typeface="Helvetica"/>
                <a:cs typeface="Helvetica"/>
              </a:rPr>
              <a:t>glorified </a:t>
            </a:r>
            <a:r>
              <a:rPr lang="en-US" sz="2500" dirty="0">
                <a:latin typeface="Helvetica"/>
                <a:cs typeface="Helvetica"/>
              </a:rPr>
              <a:t>and God is </a:t>
            </a:r>
            <a:r>
              <a:rPr lang="en-US" sz="2500" dirty="0">
                <a:solidFill>
                  <a:srgbClr val="FFFF00"/>
                </a:solidFill>
                <a:latin typeface="Helvetica"/>
                <a:cs typeface="Helvetica"/>
              </a:rPr>
              <a:t>glorified</a:t>
            </a:r>
            <a:r>
              <a:rPr lang="en-US" sz="2500" dirty="0">
                <a:latin typeface="Helvetica"/>
                <a:cs typeface="Helvetica"/>
              </a:rPr>
              <a:t> in him. </a:t>
            </a:r>
            <a:r>
              <a:rPr lang="en-US" sz="2500" baseline="30000" dirty="0">
                <a:latin typeface="Helvetica"/>
                <a:cs typeface="Helvetica"/>
              </a:rPr>
              <a:t>32</a:t>
            </a:r>
            <a:r>
              <a:rPr lang="en-US" sz="2500" dirty="0">
                <a:latin typeface="Helvetica"/>
                <a:cs typeface="Helvetica"/>
              </a:rPr>
              <a:t> If God is </a:t>
            </a:r>
            <a:r>
              <a:rPr lang="en-US" sz="2500" dirty="0">
                <a:solidFill>
                  <a:srgbClr val="FFFF00"/>
                </a:solidFill>
                <a:latin typeface="Helvetica"/>
                <a:cs typeface="Helvetica"/>
              </a:rPr>
              <a:t>glorified</a:t>
            </a:r>
            <a:r>
              <a:rPr lang="en-US" sz="2500" dirty="0">
                <a:latin typeface="Helvetica"/>
                <a:cs typeface="Helvetica"/>
              </a:rPr>
              <a:t> in him, God will </a:t>
            </a:r>
            <a:r>
              <a:rPr lang="en-US" sz="2500" dirty="0">
                <a:solidFill>
                  <a:srgbClr val="FFFF00"/>
                </a:solidFill>
                <a:latin typeface="Helvetica"/>
                <a:cs typeface="Helvetica"/>
              </a:rPr>
              <a:t>glorify</a:t>
            </a:r>
            <a:r>
              <a:rPr lang="en-US" sz="2500" dirty="0">
                <a:latin typeface="Helvetica"/>
                <a:cs typeface="Helvetica"/>
              </a:rPr>
              <a:t> the Son in himself, and will </a:t>
            </a:r>
            <a:r>
              <a:rPr lang="en-US" sz="2500" dirty="0">
                <a:solidFill>
                  <a:srgbClr val="FFFF00"/>
                </a:solidFill>
                <a:latin typeface="Helvetica"/>
                <a:cs typeface="Helvetica"/>
              </a:rPr>
              <a:t>glorify</a:t>
            </a:r>
            <a:r>
              <a:rPr lang="en-US" sz="2500" dirty="0">
                <a:latin typeface="Helvetica"/>
                <a:cs typeface="Helvetica"/>
              </a:rPr>
              <a:t> him at once.</a:t>
            </a:r>
          </a:p>
          <a:p>
            <a:endParaRPr lang="en-US" sz="2500" dirty="0">
              <a:latin typeface="Helvetica"/>
              <a:cs typeface="Helvetica"/>
            </a:endParaRPr>
          </a:p>
          <a:p>
            <a:r>
              <a:rPr lang="en-US" sz="2500" baseline="30000" dirty="0">
                <a:latin typeface="Helvetica"/>
                <a:cs typeface="Helvetica"/>
              </a:rPr>
              <a:t>33</a:t>
            </a:r>
            <a:r>
              <a:rPr lang="en-US" sz="2500" dirty="0">
                <a:latin typeface="Helvetica"/>
                <a:cs typeface="Helvetica"/>
              </a:rPr>
              <a:t> “My children, I will be with you only a little longer. You will look for me, and just as I told the Jews, so I tell you now: Where I am going, you cannot come</a:t>
            </a:r>
            <a:r>
              <a:rPr lang="en-US" sz="2500" dirty="0" smtClean="0">
                <a:latin typeface="Helvetica"/>
                <a:cs typeface="Helvetica"/>
              </a:rPr>
              <a:t>.</a:t>
            </a:r>
            <a:endParaRPr lang="en-US" sz="2500" dirty="0">
              <a:latin typeface="Helvetica"/>
              <a:cs typeface="Helvetica"/>
            </a:endParaRPr>
          </a:p>
        </p:txBody>
      </p:sp>
    </p:spTree>
    <p:extLst>
      <p:ext uri="{BB962C8B-B14F-4D97-AF65-F5344CB8AC3E}">
        <p14:creationId xmlns:p14="http://schemas.microsoft.com/office/powerpoint/2010/main" val="995723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2900" y="1762542"/>
            <a:ext cx="6400800" cy="3016210"/>
          </a:xfrm>
          <a:prstGeom prst="rect">
            <a:avLst/>
          </a:prstGeom>
        </p:spPr>
        <p:txBody>
          <a:bodyPr wrap="square">
            <a:spAutoFit/>
          </a:bodyPr>
          <a:lstStyle/>
          <a:p>
            <a:r>
              <a:rPr lang="en-US" sz="2000" b="1" dirty="0" smtClean="0"/>
              <a:t>glorify</a:t>
            </a:r>
          </a:p>
          <a:p>
            <a:endParaRPr lang="en-US" sz="2000" dirty="0"/>
          </a:p>
          <a:p>
            <a:pPr marL="342900" indent="-342900">
              <a:spcAft>
                <a:spcPts val="1200"/>
              </a:spcAft>
              <a:buFont typeface="+mj-lt"/>
              <a:buAutoNum type="arabicPeriod"/>
            </a:pPr>
            <a:r>
              <a:rPr lang="en-US" sz="2000" dirty="0" smtClean="0"/>
              <a:t>to </a:t>
            </a:r>
            <a:r>
              <a:rPr lang="en-US" sz="2000" dirty="0"/>
              <a:t>cause to be or treat as being more splendid, excellent, etc., than would normally be considered</a:t>
            </a:r>
            <a:r>
              <a:rPr lang="en-US" sz="2000" dirty="0" smtClean="0"/>
              <a:t>. </a:t>
            </a:r>
          </a:p>
          <a:p>
            <a:pPr marL="342900" indent="-342900">
              <a:spcAft>
                <a:spcPts val="1200"/>
              </a:spcAft>
              <a:buFont typeface="+mj-lt"/>
              <a:buAutoNum type="arabicPeriod"/>
            </a:pPr>
            <a:r>
              <a:rPr lang="en-US" sz="2000" dirty="0" smtClean="0"/>
              <a:t>to </a:t>
            </a:r>
            <a:r>
              <a:rPr lang="en-US" sz="2000" dirty="0"/>
              <a:t>honor with praise, admiration, or worship; extol.</a:t>
            </a:r>
          </a:p>
          <a:p>
            <a:pPr marL="342900" indent="-342900">
              <a:spcAft>
                <a:spcPts val="1200"/>
              </a:spcAft>
              <a:buFont typeface="+mj-lt"/>
              <a:buAutoNum type="arabicPeriod"/>
            </a:pPr>
            <a:r>
              <a:rPr lang="en-US" sz="2000" dirty="0" smtClean="0"/>
              <a:t>to </a:t>
            </a:r>
            <a:r>
              <a:rPr lang="en-US" sz="2000" dirty="0"/>
              <a:t>make glorious; invest </a:t>
            </a:r>
            <a:r>
              <a:rPr lang="en-US" sz="2000" dirty="0" smtClean="0"/>
              <a:t>with glory.</a:t>
            </a:r>
            <a:endParaRPr lang="en-US" sz="2000" dirty="0">
              <a:hlinkClick r:id="rId2"/>
            </a:endParaRPr>
          </a:p>
          <a:p>
            <a:pPr marL="342900" indent="-342900">
              <a:buFont typeface="+mj-lt"/>
              <a:buAutoNum type="arabicPeriod"/>
            </a:pPr>
            <a:r>
              <a:rPr lang="en-US" sz="2000" dirty="0" smtClean="0"/>
              <a:t>to </a:t>
            </a:r>
            <a:r>
              <a:rPr lang="en-US" sz="2000" dirty="0"/>
              <a:t>praise the </a:t>
            </a:r>
            <a:r>
              <a:rPr lang="en-US" sz="2000" dirty="0" smtClean="0"/>
              <a:t>glory of (God), especially as an act of worship.</a:t>
            </a:r>
            <a:endParaRPr lang="en-US" sz="2000" dirty="0"/>
          </a:p>
        </p:txBody>
      </p:sp>
    </p:spTree>
    <p:extLst>
      <p:ext uri="{BB962C8B-B14F-4D97-AF65-F5344CB8AC3E}">
        <p14:creationId xmlns:p14="http://schemas.microsoft.com/office/powerpoint/2010/main" val="2121141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4300" y="863600"/>
            <a:ext cx="6375400" cy="5130800"/>
          </a:xfrm>
          <a:prstGeom prst="rect">
            <a:avLst/>
          </a:prstGeom>
        </p:spPr>
      </p:pic>
    </p:spTree>
    <p:extLst>
      <p:ext uri="{BB962C8B-B14F-4D97-AF65-F5344CB8AC3E}">
        <p14:creationId xmlns:p14="http://schemas.microsoft.com/office/powerpoint/2010/main" val="3935432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7500" y="2207736"/>
            <a:ext cx="6223000" cy="2785378"/>
          </a:xfrm>
          <a:prstGeom prst="rect">
            <a:avLst/>
          </a:prstGeom>
        </p:spPr>
        <p:txBody>
          <a:bodyPr wrap="square">
            <a:spAutoFit/>
          </a:bodyPr>
          <a:lstStyle/>
          <a:p>
            <a:r>
              <a:rPr lang="en-US" sz="2500" b="1" baseline="30000" dirty="0">
                <a:latin typeface="Helvetica"/>
                <a:cs typeface="Helvetica"/>
              </a:rPr>
              <a:t>4</a:t>
            </a:r>
            <a:r>
              <a:rPr lang="en-US" sz="2500" b="1" dirty="0">
                <a:latin typeface="Helvetica"/>
                <a:cs typeface="Helvetica"/>
              </a:rPr>
              <a:t> </a:t>
            </a:r>
            <a:r>
              <a:rPr lang="en-US" sz="2500" dirty="0">
                <a:solidFill>
                  <a:srgbClr val="FFFF00"/>
                </a:solidFill>
                <a:latin typeface="Helvetica"/>
                <a:cs typeface="Helvetica"/>
              </a:rPr>
              <a:t>I have brought you glory</a:t>
            </a:r>
            <a:r>
              <a:rPr lang="en-US" sz="2500" dirty="0">
                <a:latin typeface="Helvetica"/>
                <a:cs typeface="Helvetica"/>
              </a:rPr>
              <a:t> on earth by finishing the work you gave me to do. </a:t>
            </a:r>
            <a:r>
              <a:rPr lang="en-US" sz="2500" b="1" baseline="30000" dirty="0">
                <a:latin typeface="Helvetica"/>
                <a:cs typeface="Helvetica"/>
              </a:rPr>
              <a:t>5</a:t>
            </a:r>
            <a:r>
              <a:rPr lang="en-US" sz="2500" b="1" dirty="0">
                <a:latin typeface="Helvetica"/>
                <a:cs typeface="Helvetica"/>
              </a:rPr>
              <a:t> </a:t>
            </a:r>
            <a:r>
              <a:rPr lang="en-US" sz="2500" dirty="0">
                <a:latin typeface="Helvetica"/>
                <a:cs typeface="Helvetica"/>
              </a:rPr>
              <a:t>And now, </a:t>
            </a:r>
            <a:r>
              <a:rPr lang="en-US" sz="2500" dirty="0">
                <a:solidFill>
                  <a:srgbClr val="FFFF00"/>
                </a:solidFill>
                <a:latin typeface="Helvetica"/>
                <a:cs typeface="Helvetica"/>
              </a:rPr>
              <a:t>Father, glorify</a:t>
            </a:r>
            <a:r>
              <a:rPr lang="en-US" sz="2500" dirty="0">
                <a:latin typeface="Helvetica"/>
                <a:cs typeface="Helvetica"/>
              </a:rPr>
              <a:t> me in your presence with the </a:t>
            </a:r>
            <a:r>
              <a:rPr lang="en-US" sz="2500" dirty="0">
                <a:solidFill>
                  <a:srgbClr val="FFFF00"/>
                </a:solidFill>
                <a:latin typeface="Helvetica"/>
                <a:cs typeface="Helvetica"/>
              </a:rPr>
              <a:t>glory I had with you</a:t>
            </a:r>
            <a:r>
              <a:rPr lang="en-US" sz="2500" dirty="0">
                <a:latin typeface="Helvetica"/>
                <a:cs typeface="Helvetica"/>
              </a:rPr>
              <a:t> before the world began</a:t>
            </a:r>
            <a:r>
              <a:rPr lang="en-US" sz="2500" dirty="0" smtClean="0">
                <a:latin typeface="Helvetica"/>
                <a:cs typeface="Helvetica"/>
              </a:rPr>
              <a:t>.</a:t>
            </a:r>
          </a:p>
          <a:p>
            <a:endParaRPr lang="en-US" sz="2500" dirty="0">
              <a:latin typeface="Helvetica"/>
              <a:cs typeface="Helvetica"/>
            </a:endParaRPr>
          </a:p>
          <a:p>
            <a:r>
              <a:rPr lang="en-US" sz="2500" dirty="0" smtClean="0">
                <a:latin typeface="Helvetica"/>
                <a:cs typeface="Helvetica"/>
              </a:rPr>
              <a:t>				John 17:4-5</a:t>
            </a:r>
            <a:endParaRPr lang="en-US" sz="2500" dirty="0">
              <a:latin typeface="Helvetica"/>
              <a:cs typeface="Helvetica"/>
            </a:endParaRPr>
          </a:p>
        </p:txBody>
      </p:sp>
    </p:spTree>
    <p:extLst>
      <p:ext uri="{BB962C8B-B14F-4D97-AF65-F5344CB8AC3E}">
        <p14:creationId xmlns:p14="http://schemas.microsoft.com/office/powerpoint/2010/main" val="288316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3" name="Rectangle 2"/>
          <p:cNvSpPr/>
          <p:nvPr/>
        </p:nvSpPr>
        <p:spPr>
          <a:xfrm>
            <a:off x="736600" y="1574443"/>
            <a:ext cx="7835900" cy="3170099"/>
          </a:xfrm>
          <a:prstGeom prst="rect">
            <a:avLst/>
          </a:prstGeom>
        </p:spPr>
        <p:txBody>
          <a:bodyPr wrap="square">
            <a:spAutoFit/>
          </a:bodyPr>
          <a:lstStyle/>
          <a:p>
            <a:r>
              <a:rPr lang="en-US" sz="2500" baseline="30000" dirty="0">
                <a:latin typeface="Helvetica"/>
                <a:cs typeface="Helvetica"/>
              </a:rPr>
              <a:t>31</a:t>
            </a:r>
            <a:r>
              <a:rPr lang="en-US" sz="2500" dirty="0">
                <a:latin typeface="Helvetica"/>
                <a:cs typeface="Helvetica"/>
              </a:rPr>
              <a:t> When he was gone, Jesus said, “Now the Son of Man is glorified and God is glorified in him. </a:t>
            </a:r>
            <a:r>
              <a:rPr lang="en-US" sz="2500" baseline="30000" dirty="0">
                <a:latin typeface="Helvetica"/>
                <a:cs typeface="Helvetica"/>
              </a:rPr>
              <a:t>32</a:t>
            </a:r>
            <a:r>
              <a:rPr lang="en-US" sz="2500" dirty="0">
                <a:latin typeface="Helvetica"/>
                <a:cs typeface="Helvetica"/>
              </a:rPr>
              <a:t> If God is glorified in him, God will glorify the Son in himself, and will </a:t>
            </a:r>
            <a:r>
              <a:rPr lang="en-US" sz="2500" dirty="0">
                <a:solidFill>
                  <a:srgbClr val="FFFF00"/>
                </a:solidFill>
                <a:latin typeface="Helvetica"/>
                <a:cs typeface="Helvetica"/>
              </a:rPr>
              <a:t>glorify him at once</a:t>
            </a:r>
            <a:r>
              <a:rPr lang="en-US" sz="2500" dirty="0">
                <a:latin typeface="Helvetica"/>
                <a:cs typeface="Helvetica"/>
              </a:rPr>
              <a:t>.</a:t>
            </a:r>
          </a:p>
          <a:p>
            <a:endParaRPr lang="en-US" sz="2500" dirty="0">
              <a:latin typeface="Helvetica"/>
              <a:cs typeface="Helvetica"/>
            </a:endParaRPr>
          </a:p>
          <a:p>
            <a:r>
              <a:rPr lang="en-US" sz="2500" baseline="30000" dirty="0">
                <a:latin typeface="Helvetica"/>
                <a:cs typeface="Helvetica"/>
              </a:rPr>
              <a:t>33</a:t>
            </a:r>
            <a:r>
              <a:rPr lang="en-US" sz="2500" dirty="0">
                <a:latin typeface="Helvetica"/>
                <a:cs typeface="Helvetica"/>
              </a:rPr>
              <a:t> “My children, I will be with you only a little longer. You will look for me, and just as I told the Jews, so I tell you now: Where I am going, you cannot come</a:t>
            </a:r>
            <a:r>
              <a:rPr lang="en-US" sz="2500" dirty="0" smtClean="0">
                <a:latin typeface="Helvetica"/>
                <a:cs typeface="Helvetica"/>
              </a:rPr>
              <a:t>.</a:t>
            </a:r>
            <a:endParaRPr lang="en-US" sz="2500" dirty="0">
              <a:latin typeface="Helvetica"/>
              <a:cs typeface="Helvetica"/>
            </a:endParaRPr>
          </a:p>
        </p:txBody>
      </p:sp>
    </p:spTree>
    <p:extLst>
      <p:ext uri="{BB962C8B-B14F-4D97-AF65-F5344CB8AC3E}">
        <p14:creationId xmlns:p14="http://schemas.microsoft.com/office/powerpoint/2010/main" val="2220275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4064" y="673100"/>
            <a:ext cx="7493636" cy="5626100"/>
          </a:xfrm>
          <a:prstGeom prst="rect">
            <a:avLst/>
          </a:prstGeom>
        </p:spPr>
      </p:pic>
    </p:spTree>
    <p:extLst>
      <p:ext uri="{BB962C8B-B14F-4D97-AF65-F5344CB8AC3E}">
        <p14:creationId xmlns:p14="http://schemas.microsoft.com/office/powerpoint/2010/main" val="1197540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2833468"/>
            <a:ext cx="4264584" cy="646331"/>
          </a:xfrm>
          <a:prstGeom prst="rect">
            <a:avLst/>
          </a:prstGeom>
          <a:noFill/>
        </p:spPr>
        <p:txBody>
          <a:bodyPr wrap="none" rtlCol="0">
            <a:spAutoFit/>
          </a:bodyPr>
          <a:lstStyle/>
          <a:p>
            <a:r>
              <a:rPr lang="en-US" sz="3600" dirty="0" smtClean="0">
                <a:latin typeface="Helvetica"/>
                <a:cs typeface="Helvetica"/>
              </a:rPr>
              <a:t>Living Out the Glory</a:t>
            </a:r>
            <a:endParaRPr lang="en-US" sz="3600" dirty="0">
              <a:latin typeface="Helvetica"/>
              <a:cs typeface="Helvetica"/>
            </a:endParaRPr>
          </a:p>
        </p:txBody>
      </p:sp>
    </p:spTree>
    <p:extLst>
      <p:ext uri="{BB962C8B-B14F-4D97-AF65-F5344CB8AC3E}">
        <p14:creationId xmlns:p14="http://schemas.microsoft.com/office/powerpoint/2010/main" val="3578847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5900" y="1917700"/>
            <a:ext cx="8763000" cy="2628900"/>
          </a:xfrm>
          <a:prstGeom prst="rect">
            <a:avLst/>
          </a:prstGeom>
        </p:spPr>
      </p:pic>
    </p:spTree>
    <p:extLst>
      <p:ext uri="{BB962C8B-B14F-4D97-AF65-F5344CB8AC3E}">
        <p14:creationId xmlns:p14="http://schemas.microsoft.com/office/powerpoint/2010/main" val="957253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00" y="1766838"/>
            <a:ext cx="6959600" cy="3477875"/>
          </a:xfrm>
          <a:prstGeom prst="rect">
            <a:avLst/>
          </a:prstGeom>
        </p:spPr>
        <p:txBody>
          <a:bodyPr wrap="square">
            <a:spAutoFit/>
          </a:bodyPr>
          <a:lstStyle/>
          <a:p>
            <a:r>
              <a:rPr lang="en-US" sz="2200" dirty="0">
                <a:latin typeface="Helvetica"/>
                <a:cs typeface="Helvetica"/>
              </a:rPr>
              <a:t>As always in John, this glorification of Father and Son </a:t>
            </a:r>
            <a:r>
              <a:rPr lang="en-US" sz="2200" dirty="0">
                <a:solidFill>
                  <a:srgbClr val="FFFF00"/>
                </a:solidFill>
                <a:latin typeface="Helvetica"/>
                <a:cs typeface="Helvetica"/>
              </a:rPr>
              <a:t>is not something between them alone</a:t>
            </a:r>
            <a:r>
              <a:rPr lang="en-US" sz="2200" dirty="0">
                <a:latin typeface="Helvetica"/>
                <a:cs typeface="Helvetica"/>
              </a:rPr>
              <a:t>; it does not stop with Christ. The capacity to glorify God </a:t>
            </a:r>
            <a:r>
              <a:rPr lang="en-US" sz="2200" dirty="0">
                <a:solidFill>
                  <a:srgbClr val="FFFF00"/>
                </a:solidFill>
                <a:latin typeface="Helvetica"/>
                <a:cs typeface="Helvetica"/>
              </a:rPr>
              <a:t>extends to Christ's followers</a:t>
            </a:r>
            <a:r>
              <a:rPr lang="en-US" sz="2200" dirty="0">
                <a:latin typeface="Helvetica"/>
                <a:cs typeface="Helvetica"/>
              </a:rPr>
              <a:t> and is laid upon believers as a </a:t>
            </a:r>
            <a:r>
              <a:rPr lang="en-US" sz="2200" dirty="0" smtClean="0">
                <a:latin typeface="Helvetica"/>
                <a:cs typeface="Helvetica"/>
              </a:rPr>
              <a:t>charge -- "</a:t>
            </a:r>
            <a:r>
              <a:rPr lang="en-US" sz="2200" dirty="0">
                <a:latin typeface="Helvetica"/>
                <a:cs typeface="Helvetica"/>
              </a:rPr>
              <a:t>My Father is glorified by this, that you bear much fruit and become my disciples" (15:8)</a:t>
            </a:r>
            <a:r>
              <a:rPr lang="en-US" sz="2200" dirty="0" smtClean="0">
                <a:latin typeface="Helvetica"/>
                <a:cs typeface="Helvetica"/>
              </a:rPr>
              <a:t>.</a:t>
            </a:r>
          </a:p>
          <a:p>
            <a:endParaRPr lang="en-US" sz="2200" dirty="0" smtClean="0">
              <a:latin typeface="Helvetica"/>
              <a:cs typeface="Helvetica"/>
            </a:endParaRPr>
          </a:p>
          <a:p>
            <a:endParaRPr lang="en-US" sz="2200" dirty="0">
              <a:latin typeface="Helvetica"/>
              <a:cs typeface="Helvetica"/>
            </a:endParaRPr>
          </a:p>
          <a:p>
            <a:r>
              <a:rPr lang="en-US" sz="2200" dirty="0" smtClean="0">
                <a:latin typeface="Helvetica"/>
                <a:cs typeface="Helvetica"/>
              </a:rPr>
              <a:t>			Frank L. Crouch</a:t>
            </a:r>
          </a:p>
          <a:p>
            <a:r>
              <a:rPr lang="en-US" sz="2200" dirty="0" smtClean="0">
                <a:latin typeface="Helvetica"/>
                <a:cs typeface="Helvetica"/>
              </a:rPr>
              <a:t>			Moravian Theological Seminary</a:t>
            </a:r>
            <a:endParaRPr lang="en-US" sz="2200" dirty="0">
              <a:latin typeface="Helvetica"/>
              <a:cs typeface="Helvetica"/>
            </a:endParaRPr>
          </a:p>
        </p:txBody>
      </p:sp>
    </p:spTree>
    <p:extLst>
      <p:ext uri="{BB962C8B-B14F-4D97-AF65-F5344CB8AC3E}">
        <p14:creationId xmlns:p14="http://schemas.microsoft.com/office/powerpoint/2010/main" val="284904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3" name="Rectangle 2"/>
          <p:cNvSpPr/>
          <p:nvPr/>
        </p:nvSpPr>
        <p:spPr>
          <a:xfrm>
            <a:off x="876300" y="2552342"/>
            <a:ext cx="7493000" cy="1631216"/>
          </a:xfrm>
          <a:prstGeom prst="rect">
            <a:avLst/>
          </a:prstGeom>
        </p:spPr>
        <p:txBody>
          <a:bodyPr wrap="square">
            <a:spAutoFit/>
          </a:bodyPr>
          <a:lstStyle/>
          <a:p>
            <a:r>
              <a:rPr lang="en-US" sz="2500" dirty="0" smtClean="0">
                <a:latin typeface="Helvetica"/>
                <a:cs typeface="Helvetica"/>
              </a:rPr>
              <a:t>“</a:t>
            </a:r>
            <a:r>
              <a:rPr lang="en-US" sz="2500" dirty="0">
                <a:latin typeface="Helvetica"/>
                <a:cs typeface="Helvetica"/>
              </a:rPr>
              <a:t>A new command I give you: </a:t>
            </a:r>
            <a:r>
              <a:rPr lang="en-US" sz="2500" dirty="0">
                <a:solidFill>
                  <a:srgbClr val="FFFF00"/>
                </a:solidFill>
                <a:latin typeface="Helvetica"/>
                <a:cs typeface="Helvetica"/>
              </a:rPr>
              <a:t>Love one another.</a:t>
            </a:r>
            <a:r>
              <a:rPr lang="en-US" sz="2500" dirty="0">
                <a:latin typeface="Helvetica"/>
                <a:cs typeface="Helvetica"/>
              </a:rPr>
              <a:t> As I have loved you, so you must love one another. </a:t>
            </a:r>
            <a:endParaRPr lang="en-US" sz="2500" dirty="0" smtClean="0">
              <a:latin typeface="Helvetica"/>
              <a:cs typeface="Helvetica"/>
            </a:endParaRPr>
          </a:p>
          <a:p>
            <a:r>
              <a:rPr lang="en-US" sz="2500" dirty="0" smtClean="0">
                <a:latin typeface="Helvetica"/>
                <a:cs typeface="Helvetica"/>
              </a:rPr>
              <a:t>			</a:t>
            </a:r>
            <a:r>
              <a:rPr lang="en-US" sz="2500" dirty="0">
                <a:latin typeface="Helvetica"/>
                <a:cs typeface="Helvetica"/>
              </a:rPr>
              <a:t>	</a:t>
            </a:r>
            <a:endParaRPr lang="en-US" sz="2500" dirty="0" smtClean="0">
              <a:latin typeface="Helvetica"/>
              <a:cs typeface="Helvetica"/>
            </a:endParaRPr>
          </a:p>
          <a:p>
            <a:r>
              <a:rPr lang="en-US" sz="2500" dirty="0">
                <a:latin typeface="Helvetica"/>
                <a:cs typeface="Helvetica"/>
              </a:rPr>
              <a:t>	</a:t>
            </a:r>
            <a:r>
              <a:rPr lang="en-US" sz="2500" dirty="0" smtClean="0">
                <a:latin typeface="Helvetica"/>
                <a:cs typeface="Helvetica"/>
              </a:rPr>
              <a:t>				John 13:34</a:t>
            </a:r>
            <a:endParaRPr lang="en-US" sz="2500" dirty="0">
              <a:latin typeface="Helvetica"/>
              <a:cs typeface="Helvetica"/>
            </a:endParaRPr>
          </a:p>
        </p:txBody>
      </p:sp>
    </p:spTree>
    <p:extLst>
      <p:ext uri="{BB962C8B-B14F-4D97-AF65-F5344CB8AC3E}">
        <p14:creationId xmlns:p14="http://schemas.microsoft.com/office/powerpoint/2010/main" val="835764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pic>
        <p:nvPicPr>
          <p:cNvPr id="3" name="Picture 2"/>
          <p:cNvPicPr>
            <a:picLocks noChangeAspect="1"/>
          </p:cNvPicPr>
          <p:nvPr/>
        </p:nvPicPr>
        <p:blipFill>
          <a:blip r:embed="rId2"/>
          <a:stretch>
            <a:fillRect/>
          </a:stretch>
        </p:blipFill>
        <p:spPr>
          <a:xfrm>
            <a:off x="2019300" y="800100"/>
            <a:ext cx="5219700" cy="5219700"/>
          </a:xfrm>
          <a:prstGeom prst="rect">
            <a:avLst/>
          </a:prstGeom>
        </p:spPr>
      </p:pic>
    </p:spTree>
    <p:extLst>
      <p:ext uri="{BB962C8B-B14F-4D97-AF65-F5344CB8AC3E}">
        <p14:creationId xmlns:p14="http://schemas.microsoft.com/office/powerpoint/2010/main" val="1462627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3" name="Rectangle 2"/>
          <p:cNvSpPr/>
          <p:nvPr/>
        </p:nvSpPr>
        <p:spPr>
          <a:xfrm>
            <a:off x="876300" y="2551984"/>
            <a:ext cx="7493000" cy="1631216"/>
          </a:xfrm>
          <a:prstGeom prst="rect">
            <a:avLst/>
          </a:prstGeom>
        </p:spPr>
        <p:txBody>
          <a:bodyPr wrap="square">
            <a:spAutoFit/>
          </a:bodyPr>
          <a:lstStyle/>
          <a:p>
            <a:r>
              <a:rPr lang="en-US" sz="2500" dirty="0" smtClean="0">
                <a:latin typeface="Helvetica"/>
                <a:cs typeface="Helvetica"/>
              </a:rPr>
              <a:t>“</a:t>
            </a:r>
            <a:r>
              <a:rPr lang="en-US" sz="2500" dirty="0">
                <a:latin typeface="Helvetica"/>
                <a:cs typeface="Helvetica"/>
              </a:rPr>
              <a:t>A new command I give you: Love one another. </a:t>
            </a:r>
            <a:r>
              <a:rPr lang="en-US" sz="2500" dirty="0">
                <a:solidFill>
                  <a:srgbClr val="FFFF00"/>
                </a:solidFill>
                <a:latin typeface="Helvetica"/>
                <a:cs typeface="Helvetica"/>
              </a:rPr>
              <a:t>As I have loved you</a:t>
            </a:r>
            <a:r>
              <a:rPr lang="en-US" sz="2500" dirty="0">
                <a:latin typeface="Helvetica"/>
                <a:cs typeface="Helvetica"/>
              </a:rPr>
              <a:t>, so you must love one another. </a:t>
            </a:r>
            <a:endParaRPr lang="en-US" sz="2500" dirty="0" smtClean="0">
              <a:latin typeface="Helvetica"/>
              <a:cs typeface="Helvetica"/>
            </a:endParaRPr>
          </a:p>
          <a:p>
            <a:endParaRPr lang="en-US" sz="2500" dirty="0" smtClean="0">
              <a:latin typeface="Helvetica"/>
              <a:cs typeface="Helvetica"/>
            </a:endParaRPr>
          </a:p>
          <a:p>
            <a:r>
              <a:rPr lang="en-US" sz="2500" dirty="0" smtClean="0">
                <a:latin typeface="Helvetica"/>
                <a:cs typeface="Helvetica"/>
              </a:rPr>
              <a:t>			</a:t>
            </a:r>
            <a:r>
              <a:rPr lang="en-US" sz="2500" dirty="0">
                <a:latin typeface="Helvetica"/>
                <a:cs typeface="Helvetica"/>
              </a:rPr>
              <a:t>	</a:t>
            </a:r>
            <a:r>
              <a:rPr lang="en-US" sz="2500" dirty="0" smtClean="0">
                <a:latin typeface="Helvetica"/>
                <a:cs typeface="Helvetica"/>
              </a:rPr>
              <a:t>	John 13:34</a:t>
            </a:r>
            <a:endParaRPr lang="en-US" sz="2500" dirty="0">
              <a:latin typeface="Helvetica"/>
              <a:cs typeface="Helvetica"/>
            </a:endParaRPr>
          </a:p>
        </p:txBody>
      </p:sp>
    </p:spTree>
    <p:extLst>
      <p:ext uri="{BB962C8B-B14F-4D97-AF65-F5344CB8AC3E}">
        <p14:creationId xmlns:p14="http://schemas.microsoft.com/office/powerpoint/2010/main" val="276454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3578" y="457200"/>
            <a:ext cx="7896221" cy="5866892"/>
          </a:xfrm>
          <a:prstGeom prst="rect">
            <a:avLst/>
          </a:prstGeom>
        </p:spPr>
      </p:pic>
    </p:spTree>
    <p:extLst>
      <p:ext uri="{BB962C8B-B14F-4D97-AF65-F5344CB8AC3E}">
        <p14:creationId xmlns:p14="http://schemas.microsoft.com/office/powerpoint/2010/main" val="865945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673100"/>
            <a:ext cx="7467600" cy="5600700"/>
          </a:xfrm>
          <a:prstGeom prst="rect">
            <a:avLst/>
          </a:prstGeom>
        </p:spPr>
      </p:pic>
    </p:spTree>
    <p:extLst>
      <p:ext uri="{BB962C8B-B14F-4D97-AF65-F5344CB8AC3E}">
        <p14:creationId xmlns:p14="http://schemas.microsoft.com/office/powerpoint/2010/main" val="981208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2884845"/>
            <a:ext cx="4290733" cy="646331"/>
          </a:xfrm>
          <a:prstGeom prst="rect">
            <a:avLst/>
          </a:prstGeom>
          <a:noFill/>
        </p:spPr>
        <p:txBody>
          <a:bodyPr wrap="none" rtlCol="0">
            <a:spAutoFit/>
          </a:bodyPr>
          <a:lstStyle/>
          <a:p>
            <a:r>
              <a:rPr lang="en-US" sz="3600" dirty="0" smtClean="0">
                <a:latin typeface="Helvetica"/>
                <a:cs typeface="Helvetica"/>
              </a:rPr>
              <a:t>Spreading the Glory</a:t>
            </a:r>
            <a:endParaRPr lang="en-US" sz="3600" dirty="0">
              <a:latin typeface="Helvetica"/>
              <a:cs typeface="Helvetica"/>
            </a:endParaRPr>
          </a:p>
        </p:txBody>
      </p:sp>
    </p:spTree>
    <p:extLst>
      <p:ext uri="{BB962C8B-B14F-4D97-AF65-F5344CB8AC3E}">
        <p14:creationId xmlns:p14="http://schemas.microsoft.com/office/powerpoint/2010/main" val="832211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3" name="Rectangle 2"/>
          <p:cNvSpPr/>
          <p:nvPr/>
        </p:nvSpPr>
        <p:spPr>
          <a:xfrm>
            <a:off x="876300" y="2780942"/>
            <a:ext cx="7493000" cy="1631216"/>
          </a:xfrm>
          <a:prstGeom prst="rect">
            <a:avLst/>
          </a:prstGeom>
        </p:spPr>
        <p:txBody>
          <a:bodyPr wrap="square">
            <a:spAutoFit/>
          </a:bodyPr>
          <a:lstStyle/>
          <a:p>
            <a:r>
              <a:rPr lang="en-US" sz="2500" dirty="0" smtClean="0">
                <a:latin typeface="Helvetica"/>
                <a:cs typeface="Helvetica"/>
              </a:rPr>
              <a:t>By </a:t>
            </a:r>
            <a:r>
              <a:rPr lang="en-US" sz="2500" dirty="0">
                <a:latin typeface="Helvetica"/>
                <a:cs typeface="Helvetica"/>
              </a:rPr>
              <a:t>this </a:t>
            </a:r>
            <a:r>
              <a:rPr lang="en-US" sz="2500" dirty="0">
                <a:solidFill>
                  <a:srgbClr val="FFFF00"/>
                </a:solidFill>
                <a:latin typeface="Helvetica"/>
                <a:cs typeface="Helvetica"/>
              </a:rPr>
              <a:t>everyone will know </a:t>
            </a:r>
            <a:r>
              <a:rPr lang="en-US" sz="2500" dirty="0">
                <a:latin typeface="Helvetica"/>
                <a:cs typeface="Helvetica"/>
              </a:rPr>
              <a:t>that you are my disciples, if you love one another.</a:t>
            </a:r>
            <a:r>
              <a:rPr lang="en-US" sz="2500" dirty="0" smtClean="0">
                <a:latin typeface="Helvetica"/>
                <a:cs typeface="Helvetica"/>
              </a:rPr>
              <a:t>”</a:t>
            </a:r>
          </a:p>
          <a:p>
            <a:endParaRPr lang="en-US" sz="2500" dirty="0">
              <a:latin typeface="Helvetica"/>
              <a:cs typeface="Helvetica"/>
            </a:endParaRPr>
          </a:p>
          <a:p>
            <a:r>
              <a:rPr lang="en-US" sz="2500" dirty="0" smtClean="0">
                <a:latin typeface="Helvetica"/>
                <a:cs typeface="Helvetica"/>
              </a:rPr>
              <a:t>					John 13:35</a:t>
            </a:r>
          </a:p>
        </p:txBody>
      </p:sp>
    </p:spTree>
    <p:extLst>
      <p:ext uri="{BB962C8B-B14F-4D97-AF65-F5344CB8AC3E}">
        <p14:creationId xmlns:p14="http://schemas.microsoft.com/office/powerpoint/2010/main" val="581065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41500" y="711200"/>
            <a:ext cx="5575300" cy="5575300"/>
          </a:xfrm>
          <a:prstGeom prst="rect">
            <a:avLst/>
          </a:prstGeom>
        </p:spPr>
      </p:pic>
    </p:spTree>
    <p:extLst>
      <p:ext uri="{BB962C8B-B14F-4D97-AF65-F5344CB8AC3E}">
        <p14:creationId xmlns:p14="http://schemas.microsoft.com/office/powerpoint/2010/main" val="2798364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8400" y="2884845"/>
            <a:ext cx="5031245" cy="707886"/>
          </a:xfrm>
          <a:prstGeom prst="rect">
            <a:avLst/>
          </a:prstGeom>
          <a:noFill/>
        </p:spPr>
        <p:txBody>
          <a:bodyPr wrap="none" rtlCol="0">
            <a:spAutoFit/>
          </a:bodyPr>
          <a:lstStyle/>
          <a:p>
            <a:r>
              <a:rPr lang="en-US" sz="4000" dirty="0" smtClean="0">
                <a:latin typeface="Helvetica"/>
                <a:cs typeface="Helvetica"/>
              </a:rPr>
              <a:t>Lessons for Disciples</a:t>
            </a:r>
            <a:endParaRPr lang="en-US" sz="4000" dirty="0">
              <a:latin typeface="Helvetica"/>
              <a:cs typeface="Helvetica"/>
            </a:endParaRPr>
          </a:p>
        </p:txBody>
      </p:sp>
    </p:spTree>
    <p:extLst>
      <p:ext uri="{BB962C8B-B14F-4D97-AF65-F5344CB8AC3E}">
        <p14:creationId xmlns:p14="http://schemas.microsoft.com/office/powerpoint/2010/main" val="215857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92300" y="698500"/>
            <a:ext cx="5384800" cy="5384800"/>
          </a:xfrm>
          <a:prstGeom prst="rect">
            <a:avLst/>
          </a:prstGeom>
        </p:spPr>
      </p:pic>
    </p:spTree>
    <p:extLst>
      <p:ext uri="{BB962C8B-B14F-4D97-AF65-F5344CB8AC3E}">
        <p14:creationId xmlns:p14="http://schemas.microsoft.com/office/powerpoint/2010/main" val="4154172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8000" y="685800"/>
            <a:ext cx="8128000" cy="5422900"/>
          </a:xfrm>
          <a:prstGeom prst="rect">
            <a:avLst/>
          </a:prstGeom>
        </p:spPr>
      </p:pic>
    </p:spTree>
    <p:extLst>
      <p:ext uri="{BB962C8B-B14F-4D97-AF65-F5344CB8AC3E}">
        <p14:creationId xmlns:p14="http://schemas.microsoft.com/office/powerpoint/2010/main" val="318479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500" y="2917195"/>
            <a:ext cx="6615788" cy="492443"/>
          </a:xfrm>
          <a:prstGeom prst="rect">
            <a:avLst/>
          </a:prstGeom>
          <a:noFill/>
        </p:spPr>
        <p:txBody>
          <a:bodyPr wrap="none" rtlCol="0">
            <a:spAutoFit/>
          </a:bodyPr>
          <a:lstStyle/>
          <a:p>
            <a:r>
              <a:rPr lang="en-US" sz="2600" dirty="0" smtClean="0">
                <a:latin typeface="Helvetica"/>
                <a:cs typeface="Helvetica"/>
              </a:rPr>
              <a:t>Glorify God by living out the Gospel of Love</a:t>
            </a:r>
            <a:endParaRPr lang="en-US" sz="2600" dirty="0">
              <a:latin typeface="Helvetica"/>
              <a:cs typeface="Helvetica"/>
            </a:endParaRPr>
          </a:p>
        </p:txBody>
      </p:sp>
    </p:spTree>
    <p:extLst>
      <p:ext uri="{BB962C8B-B14F-4D97-AF65-F5344CB8AC3E}">
        <p14:creationId xmlns:p14="http://schemas.microsoft.com/office/powerpoint/2010/main" val="1837049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1447800"/>
            <a:ext cx="7975600" cy="3987800"/>
          </a:xfrm>
          <a:prstGeom prst="rect">
            <a:avLst/>
          </a:prstGeom>
        </p:spPr>
      </p:pic>
    </p:spTree>
    <p:extLst>
      <p:ext uri="{BB962C8B-B14F-4D97-AF65-F5344CB8AC3E}">
        <p14:creationId xmlns:p14="http://schemas.microsoft.com/office/powerpoint/2010/main" val="1809822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3" name="Rectangle 2"/>
          <p:cNvSpPr/>
          <p:nvPr/>
        </p:nvSpPr>
        <p:spPr>
          <a:xfrm>
            <a:off x="736600" y="1574443"/>
            <a:ext cx="7835900" cy="3170099"/>
          </a:xfrm>
          <a:prstGeom prst="rect">
            <a:avLst/>
          </a:prstGeom>
        </p:spPr>
        <p:txBody>
          <a:bodyPr wrap="square">
            <a:spAutoFit/>
          </a:bodyPr>
          <a:lstStyle/>
          <a:p>
            <a:r>
              <a:rPr lang="en-US" sz="2500" baseline="30000" dirty="0">
                <a:latin typeface="Helvetica"/>
                <a:cs typeface="Helvetica"/>
              </a:rPr>
              <a:t>31</a:t>
            </a:r>
            <a:r>
              <a:rPr lang="en-US" sz="2500" dirty="0">
                <a:latin typeface="Helvetica"/>
                <a:cs typeface="Helvetica"/>
              </a:rPr>
              <a:t> When he was gone, Jesus said, “Now the Son of Man is glorified and God is glorified in him. </a:t>
            </a:r>
            <a:r>
              <a:rPr lang="en-US" sz="2500" baseline="30000" dirty="0">
                <a:latin typeface="Helvetica"/>
                <a:cs typeface="Helvetica"/>
              </a:rPr>
              <a:t>32</a:t>
            </a:r>
            <a:r>
              <a:rPr lang="en-US" sz="2500" dirty="0">
                <a:latin typeface="Helvetica"/>
                <a:cs typeface="Helvetica"/>
              </a:rPr>
              <a:t> If God is glorified in him, God will glorify the Son in himself, and will glorify him at once.</a:t>
            </a:r>
          </a:p>
          <a:p>
            <a:endParaRPr lang="en-US" sz="2500" dirty="0">
              <a:latin typeface="Helvetica"/>
              <a:cs typeface="Helvetica"/>
            </a:endParaRPr>
          </a:p>
          <a:p>
            <a:r>
              <a:rPr lang="en-US" sz="2500" baseline="30000" dirty="0">
                <a:latin typeface="Helvetica"/>
                <a:cs typeface="Helvetica"/>
              </a:rPr>
              <a:t>33</a:t>
            </a:r>
            <a:r>
              <a:rPr lang="en-US" sz="2500" dirty="0">
                <a:latin typeface="Helvetica"/>
                <a:cs typeface="Helvetica"/>
              </a:rPr>
              <a:t> “My children, I will be with you only a little longer. You will look for me, and just as I told the Jews, so I tell you now: Where I am going, you cannot come</a:t>
            </a:r>
            <a:r>
              <a:rPr lang="en-US" sz="2500" dirty="0" smtClean="0">
                <a:latin typeface="Helvetica"/>
                <a:cs typeface="Helvetica"/>
              </a:rPr>
              <a:t>.</a:t>
            </a:r>
            <a:endParaRPr lang="en-US" sz="2500" dirty="0">
              <a:latin typeface="Helvetica"/>
              <a:cs typeface="Helvetica"/>
            </a:endParaRPr>
          </a:p>
        </p:txBody>
      </p:sp>
    </p:spTree>
    <p:extLst>
      <p:ext uri="{BB962C8B-B14F-4D97-AF65-F5344CB8AC3E}">
        <p14:creationId xmlns:p14="http://schemas.microsoft.com/office/powerpoint/2010/main" val="341772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3" name="Rectangle 2"/>
          <p:cNvSpPr/>
          <p:nvPr/>
        </p:nvSpPr>
        <p:spPr>
          <a:xfrm>
            <a:off x="876300" y="2171342"/>
            <a:ext cx="7493000" cy="2400657"/>
          </a:xfrm>
          <a:prstGeom prst="rect">
            <a:avLst/>
          </a:prstGeom>
        </p:spPr>
        <p:txBody>
          <a:bodyPr wrap="square">
            <a:spAutoFit/>
          </a:bodyPr>
          <a:lstStyle/>
          <a:p>
            <a:r>
              <a:rPr lang="en-US" sz="2500" baseline="30000" dirty="0" smtClean="0">
                <a:latin typeface="Helvetica"/>
                <a:cs typeface="Helvetica"/>
              </a:rPr>
              <a:t>34</a:t>
            </a:r>
            <a:r>
              <a:rPr lang="en-US" sz="2500" dirty="0" smtClean="0">
                <a:latin typeface="Helvetica"/>
                <a:cs typeface="Helvetica"/>
              </a:rPr>
              <a:t> </a:t>
            </a:r>
            <a:r>
              <a:rPr lang="en-US" sz="2500" dirty="0">
                <a:latin typeface="Helvetica"/>
                <a:cs typeface="Helvetica"/>
              </a:rPr>
              <a:t>“A new command I give you: Love one another. As I have loved you, so you must love one another. </a:t>
            </a:r>
            <a:r>
              <a:rPr lang="en-US" sz="2500" baseline="30000" dirty="0">
                <a:latin typeface="Helvetica"/>
                <a:cs typeface="Helvetica"/>
              </a:rPr>
              <a:t>35</a:t>
            </a:r>
            <a:r>
              <a:rPr lang="en-US" sz="2500" dirty="0">
                <a:latin typeface="Helvetica"/>
                <a:cs typeface="Helvetica"/>
              </a:rPr>
              <a:t> By this everyone will know that you are my disciples, if you love one another.</a:t>
            </a:r>
            <a:r>
              <a:rPr lang="en-US" sz="2500" dirty="0" smtClean="0">
                <a:latin typeface="Helvetica"/>
                <a:cs typeface="Helvetica"/>
              </a:rPr>
              <a:t>”</a:t>
            </a:r>
          </a:p>
          <a:p>
            <a:endParaRPr lang="en-US" sz="2500" dirty="0" smtClean="0">
              <a:latin typeface="Helvetica"/>
              <a:cs typeface="Helvetica"/>
            </a:endParaRPr>
          </a:p>
          <a:p>
            <a:r>
              <a:rPr lang="en-US" sz="2500" dirty="0" smtClean="0">
                <a:latin typeface="Helvetica"/>
                <a:cs typeface="Helvetica"/>
              </a:rPr>
              <a:t>			</a:t>
            </a:r>
            <a:r>
              <a:rPr lang="en-US" sz="2500" dirty="0">
                <a:latin typeface="Helvetica"/>
                <a:cs typeface="Helvetica"/>
              </a:rPr>
              <a:t>	</a:t>
            </a:r>
            <a:r>
              <a:rPr lang="en-US" sz="2500" dirty="0" smtClean="0">
                <a:latin typeface="Helvetica"/>
                <a:cs typeface="Helvetica"/>
              </a:rPr>
              <a:t>	John 13:31-35</a:t>
            </a:r>
            <a:endParaRPr lang="en-US" sz="2500" dirty="0">
              <a:latin typeface="Helvetica"/>
              <a:cs typeface="Helvetica"/>
            </a:endParaRPr>
          </a:p>
        </p:txBody>
      </p:sp>
    </p:spTree>
    <p:extLst>
      <p:ext uri="{BB962C8B-B14F-4D97-AF65-F5344CB8AC3E}">
        <p14:creationId xmlns:p14="http://schemas.microsoft.com/office/powerpoint/2010/main" val="104487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76300" y="2833468"/>
            <a:ext cx="1775696" cy="646331"/>
          </a:xfrm>
          <a:prstGeom prst="rect">
            <a:avLst/>
          </a:prstGeom>
          <a:noFill/>
        </p:spPr>
        <p:txBody>
          <a:bodyPr wrap="none" rtlCol="0">
            <a:spAutoFit/>
          </a:bodyPr>
          <a:lstStyle/>
          <a:p>
            <a:r>
              <a:rPr lang="en-US" sz="3600" dirty="0" smtClean="0">
                <a:latin typeface="Helvetica"/>
                <a:cs typeface="Helvetica"/>
              </a:rPr>
              <a:t>Context</a:t>
            </a:r>
            <a:endParaRPr lang="en-US" sz="3600" dirty="0">
              <a:latin typeface="Helvetica"/>
              <a:cs typeface="Helvetica"/>
            </a:endParaRPr>
          </a:p>
        </p:txBody>
      </p:sp>
    </p:spTree>
    <p:extLst>
      <p:ext uri="{BB962C8B-B14F-4D97-AF65-F5344CB8AC3E}">
        <p14:creationId xmlns:p14="http://schemas.microsoft.com/office/powerpoint/2010/main" val="263439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48640" y="584200"/>
            <a:ext cx="7543800" cy="2336800"/>
          </a:xfrm>
          <a:prstGeom prst="rect">
            <a:avLst/>
          </a:prstGeom>
        </p:spPr>
        <p:txBody>
          <a:bodyPr/>
          <a:lst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b="1" dirty="0"/>
          </a:p>
        </p:txBody>
      </p:sp>
      <p:sp>
        <p:nvSpPr>
          <p:cNvPr id="3" name="Rectangle 2"/>
          <p:cNvSpPr/>
          <p:nvPr/>
        </p:nvSpPr>
        <p:spPr>
          <a:xfrm>
            <a:off x="1270000" y="2017236"/>
            <a:ext cx="6692900" cy="2400657"/>
          </a:xfrm>
          <a:prstGeom prst="rect">
            <a:avLst/>
          </a:prstGeom>
        </p:spPr>
        <p:txBody>
          <a:bodyPr wrap="square">
            <a:spAutoFit/>
          </a:bodyPr>
          <a:lstStyle/>
          <a:p>
            <a:r>
              <a:rPr lang="en-US" sz="2500" dirty="0">
                <a:latin typeface="Helvetica"/>
                <a:cs typeface="Helvetica"/>
              </a:rPr>
              <a:t>It was just before the Passover Festival. Jesus knew that the hour had come for him to leave this world and go to the Father. Having loved his own who were in the world, he loved them to the end</a:t>
            </a:r>
            <a:r>
              <a:rPr lang="en-US" sz="2500" dirty="0" smtClean="0">
                <a:latin typeface="Helvetica"/>
                <a:cs typeface="Helvetica"/>
              </a:rPr>
              <a:t>.</a:t>
            </a:r>
          </a:p>
          <a:p>
            <a:r>
              <a:rPr lang="en-US" sz="2500" dirty="0">
                <a:latin typeface="Helvetica"/>
                <a:cs typeface="Helvetica"/>
              </a:rPr>
              <a:t>	</a:t>
            </a:r>
            <a:r>
              <a:rPr lang="en-US" sz="2500" dirty="0" smtClean="0">
                <a:latin typeface="Helvetica"/>
                <a:cs typeface="Helvetica"/>
              </a:rPr>
              <a:t>				John 13:1</a:t>
            </a:r>
            <a:endParaRPr lang="en-US" sz="2500" dirty="0">
              <a:latin typeface="Helvetica"/>
              <a:cs typeface="Helvetica"/>
            </a:endParaRPr>
          </a:p>
        </p:txBody>
      </p:sp>
    </p:spTree>
    <p:extLst>
      <p:ext uri="{BB962C8B-B14F-4D97-AF65-F5344CB8AC3E}">
        <p14:creationId xmlns:p14="http://schemas.microsoft.com/office/powerpoint/2010/main" val="7098366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33925</TotalTime>
  <Words>584</Words>
  <Application>Microsoft Macintosh PowerPoint</Application>
  <PresentationFormat>On-screen Show (4:3)</PresentationFormat>
  <Paragraphs>45</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Elemental</vt:lpstr>
      <vt:lpstr>Easter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subject/>
  <dc:creator>Tom Siwicki</dc:creator>
  <cp:keywords/>
  <dc:description/>
  <cp:lastModifiedBy>Tom Siwicki</cp:lastModifiedBy>
  <cp:revision>400</cp:revision>
  <dcterms:created xsi:type="dcterms:W3CDTF">2013-11-03T00:06:16Z</dcterms:created>
  <dcterms:modified xsi:type="dcterms:W3CDTF">2016-04-24T12:26:36Z</dcterms:modified>
  <cp:category/>
</cp:coreProperties>
</file>