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sldIdLst>
    <p:sldId id="256" r:id="rId2"/>
    <p:sldId id="341" r:id="rId3"/>
    <p:sldId id="359" r:id="rId4"/>
    <p:sldId id="325" r:id="rId5"/>
    <p:sldId id="342" r:id="rId6"/>
    <p:sldId id="358" r:id="rId7"/>
    <p:sldId id="306" r:id="rId8"/>
    <p:sldId id="352" r:id="rId9"/>
    <p:sldId id="360" r:id="rId10"/>
    <p:sldId id="361" r:id="rId11"/>
    <p:sldId id="362" r:id="rId12"/>
    <p:sldId id="345" r:id="rId13"/>
    <p:sldId id="353" r:id="rId14"/>
    <p:sldId id="355" r:id="rId15"/>
    <p:sldId id="363" r:id="rId16"/>
    <p:sldId id="364" r:id="rId17"/>
    <p:sldId id="366" r:id="rId18"/>
    <p:sldId id="367" r:id="rId19"/>
    <p:sldId id="368" r:id="rId20"/>
    <p:sldId id="369" r:id="rId21"/>
    <p:sldId id="370" r:id="rId22"/>
    <p:sldId id="33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2" autoAdjust="0"/>
  </p:normalViewPr>
  <p:slideViewPr>
    <p:cSldViewPr snapToGrid="0" snapToObjects="1">
      <p:cViewPr varScale="1">
        <p:scale>
          <a:sx n="96" d="100"/>
          <a:sy n="96" d="100"/>
        </p:scale>
        <p:origin x="-109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12/5/14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Friday, December 5,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Friday, December 5,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Friday, December 5,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Friday, December 5,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Friday, December 5, 14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Friday, December 5, 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Friday, December 5,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Friday, December 5, 14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Friday, December 5, 14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Friday, December 5,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Friday, December 5, 14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Friday, December 5, 14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Advent  Reflections</a:t>
            </a:r>
            <a:endParaRPr lang="en-US" sz="4400" b="1" dirty="0"/>
          </a:p>
        </p:txBody>
      </p:sp>
      <p:sp>
        <p:nvSpPr>
          <p:cNvPr id="3" name="Subtitle 2"/>
          <p:cNvSpPr>
            <a:spLocks noGrp="1"/>
          </p:cNvSpPr>
          <p:nvPr>
            <p:ph type="subTitle" idx="1"/>
          </p:nvPr>
        </p:nvSpPr>
        <p:spPr/>
        <p:txBody>
          <a:bodyPr>
            <a:normAutofit/>
          </a:bodyPr>
          <a:lstStyle/>
          <a:p>
            <a:r>
              <a:rPr lang="en-US" sz="3200" dirty="0" smtClean="0"/>
              <a:t>Prepare the Way</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701" y="1518419"/>
            <a:ext cx="5966516" cy="3970445"/>
          </a:xfrm>
          <a:prstGeom prst="rect">
            <a:avLst/>
          </a:prstGeom>
        </p:spPr>
      </p:pic>
    </p:spTree>
    <p:extLst>
      <p:ext uri="{BB962C8B-B14F-4D97-AF65-F5344CB8AC3E}">
        <p14:creationId xmlns:p14="http://schemas.microsoft.com/office/powerpoint/2010/main" val="130573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1109" y="2347110"/>
            <a:ext cx="6186534" cy="1354217"/>
          </a:xfrm>
          <a:prstGeom prst="rect">
            <a:avLst/>
          </a:prstGeom>
          <a:noFill/>
        </p:spPr>
        <p:txBody>
          <a:bodyPr wrap="none" rtlCol="0">
            <a:spAutoFit/>
          </a:bodyPr>
          <a:lstStyle/>
          <a:p>
            <a:pPr>
              <a:spcAft>
                <a:spcPts val="1200"/>
              </a:spcAft>
            </a:pPr>
            <a:r>
              <a:rPr lang="en-US" sz="3600" b="1" dirty="0" smtClean="0">
                <a:latin typeface="Helvetica"/>
                <a:cs typeface="Helvetica"/>
              </a:rPr>
              <a:t>Prepare the Way: </a:t>
            </a:r>
          </a:p>
          <a:p>
            <a:pPr lvl="3"/>
            <a:r>
              <a:rPr lang="en-US" sz="3600" b="1" dirty="0" smtClean="0">
                <a:latin typeface="Helvetica"/>
                <a:cs typeface="Helvetica"/>
              </a:rPr>
              <a:t>Through Repentance</a:t>
            </a:r>
            <a:endParaRPr lang="en-US" sz="3600" b="1" dirty="0" smtClean="0">
              <a:latin typeface="Helvetica"/>
              <a:cs typeface="Helvetica"/>
            </a:endParaRPr>
          </a:p>
        </p:txBody>
      </p:sp>
    </p:spTree>
    <p:extLst>
      <p:ext uri="{BB962C8B-B14F-4D97-AF65-F5344CB8AC3E}">
        <p14:creationId xmlns:p14="http://schemas.microsoft.com/office/powerpoint/2010/main" val="129490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7101" y="2154918"/>
            <a:ext cx="7277100" cy="2246769"/>
          </a:xfrm>
          <a:prstGeom prst="rect">
            <a:avLst/>
          </a:prstGeom>
        </p:spPr>
        <p:txBody>
          <a:bodyPr wrap="square">
            <a:spAutoFit/>
          </a:bodyPr>
          <a:lstStyle/>
          <a:p>
            <a:r>
              <a:rPr lang="en-US" sz="2800" dirty="0">
                <a:latin typeface="Helvetica"/>
                <a:cs typeface="Helvetica"/>
              </a:rPr>
              <a:t>“And so John the Baptist appeared in the wilderness, preaching a baptism of repentance for the forgiveness of sins. ” </a:t>
            </a:r>
            <a:endParaRPr lang="en-US" sz="2800" dirty="0" smtClean="0">
              <a:latin typeface="Helvetica"/>
              <a:cs typeface="Helvetica"/>
            </a:endParaRPr>
          </a:p>
          <a:p>
            <a:r>
              <a:rPr lang="en-US" sz="2800" dirty="0" smtClean="0">
                <a:latin typeface="Helvetica"/>
                <a:cs typeface="Helvetica"/>
              </a:rPr>
              <a:t>	</a:t>
            </a:r>
          </a:p>
          <a:p>
            <a:r>
              <a:rPr lang="en-US" sz="2800" dirty="0">
                <a:latin typeface="Helvetica"/>
                <a:cs typeface="Helvetica"/>
              </a:rPr>
              <a:t>		</a:t>
            </a:r>
            <a:r>
              <a:rPr lang="en-US" sz="2800" dirty="0" smtClean="0">
                <a:latin typeface="Helvetica"/>
                <a:cs typeface="Helvetica"/>
              </a:rPr>
              <a:t>			</a:t>
            </a:r>
            <a:r>
              <a:rPr lang="en-US" sz="2800" dirty="0" smtClean="0">
                <a:latin typeface="Helvetica"/>
                <a:cs typeface="Helvetica"/>
              </a:rPr>
              <a:t>Mark</a:t>
            </a:r>
            <a:r>
              <a:rPr lang="en-US" sz="2800" dirty="0" smtClean="0">
                <a:latin typeface="Helvetica"/>
                <a:cs typeface="Helvetica"/>
              </a:rPr>
              <a:t> 1:</a:t>
            </a:r>
            <a:r>
              <a:rPr lang="en-US" sz="2800" dirty="0">
                <a:latin typeface="Helvetica"/>
                <a:cs typeface="Helvetica"/>
              </a:rPr>
              <a:t>4</a:t>
            </a:r>
            <a:endParaRPr lang="en-US" sz="2800" dirty="0"/>
          </a:p>
        </p:txBody>
      </p:sp>
    </p:spTree>
    <p:extLst>
      <p:ext uri="{BB962C8B-B14F-4D97-AF65-F5344CB8AC3E}">
        <p14:creationId xmlns:p14="http://schemas.microsoft.com/office/powerpoint/2010/main" val="2522696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4600" y="914400"/>
            <a:ext cx="4114800" cy="5029200"/>
          </a:xfrm>
          <a:prstGeom prst="rect">
            <a:avLst/>
          </a:prstGeom>
        </p:spPr>
      </p:pic>
    </p:spTree>
    <p:extLst>
      <p:ext uri="{BB962C8B-B14F-4D97-AF65-F5344CB8AC3E}">
        <p14:creationId xmlns:p14="http://schemas.microsoft.com/office/powerpoint/2010/main" val="254755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2337" y="2698881"/>
            <a:ext cx="3637759" cy="2246769"/>
          </a:xfrm>
          <a:prstGeom prst="rect">
            <a:avLst/>
          </a:prstGeom>
          <a:noFill/>
        </p:spPr>
        <p:txBody>
          <a:bodyPr wrap="square" rtlCol="0">
            <a:spAutoFit/>
          </a:bodyPr>
          <a:lstStyle/>
          <a:p>
            <a:pPr marL="914400" lvl="1" indent="-457200">
              <a:buFont typeface="Wingdings" charset="2"/>
              <a:buChar char="Ø"/>
            </a:pPr>
            <a:r>
              <a:rPr lang="en-US" sz="2800" dirty="0" smtClean="0">
                <a:latin typeface="Helvetica"/>
                <a:cs typeface="Helvetica"/>
              </a:rPr>
              <a:t>Agree </a:t>
            </a:r>
          </a:p>
          <a:p>
            <a:pPr lvl="1"/>
            <a:endParaRPr lang="en-US" sz="2800" dirty="0">
              <a:latin typeface="Helvetica"/>
              <a:cs typeface="Helvetica"/>
            </a:endParaRPr>
          </a:p>
          <a:p>
            <a:pPr marL="914400" lvl="1" indent="-457200">
              <a:buFont typeface="Wingdings" charset="2"/>
              <a:buChar char="Ø"/>
            </a:pPr>
            <a:r>
              <a:rPr lang="en-US" sz="2800" dirty="0" smtClean="0">
                <a:latin typeface="Helvetica"/>
                <a:cs typeface="Helvetica"/>
              </a:rPr>
              <a:t>Turn</a:t>
            </a:r>
          </a:p>
          <a:p>
            <a:pPr marL="914400" lvl="1" indent="-457200">
              <a:buFont typeface="Wingdings" charset="2"/>
              <a:buChar char="Ø"/>
            </a:pPr>
            <a:endParaRPr lang="en-US" sz="2800" dirty="0">
              <a:latin typeface="Helvetica"/>
              <a:cs typeface="Helvetica"/>
            </a:endParaRPr>
          </a:p>
          <a:p>
            <a:pPr marL="914400" lvl="1" indent="-457200">
              <a:buFont typeface="Wingdings" charset="2"/>
              <a:buChar char="Ø"/>
            </a:pPr>
            <a:r>
              <a:rPr lang="en-US" sz="2800" dirty="0" smtClean="0">
                <a:latin typeface="Helvetica"/>
                <a:cs typeface="Helvetica"/>
              </a:rPr>
              <a:t>Persevere</a:t>
            </a:r>
            <a:endParaRPr lang="en-US" sz="2800" dirty="0">
              <a:latin typeface="Helvetica"/>
              <a:cs typeface="Helvetica"/>
            </a:endParaRPr>
          </a:p>
        </p:txBody>
      </p:sp>
      <p:sp>
        <p:nvSpPr>
          <p:cNvPr id="3" name="Rectangle 2"/>
          <p:cNvSpPr/>
          <p:nvPr/>
        </p:nvSpPr>
        <p:spPr>
          <a:xfrm>
            <a:off x="1776579" y="1669987"/>
            <a:ext cx="3738048" cy="523220"/>
          </a:xfrm>
          <a:prstGeom prst="rect">
            <a:avLst/>
          </a:prstGeom>
        </p:spPr>
        <p:txBody>
          <a:bodyPr wrap="none">
            <a:spAutoFit/>
          </a:bodyPr>
          <a:lstStyle/>
          <a:p>
            <a:r>
              <a:rPr lang="en-US" sz="2800" dirty="0">
                <a:latin typeface="Helvetica"/>
                <a:cs typeface="Helvetica"/>
              </a:rPr>
              <a:t>Stages of Repentance</a:t>
            </a:r>
          </a:p>
        </p:txBody>
      </p:sp>
    </p:spTree>
    <p:extLst>
      <p:ext uri="{BB962C8B-B14F-4D97-AF65-F5344CB8AC3E}">
        <p14:creationId xmlns:p14="http://schemas.microsoft.com/office/powerpoint/2010/main" val="344479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1109" y="2347110"/>
            <a:ext cx="6390992" cy="1354217"/>
          </a:xfrm>
          <a:prstGeom prst="rect">
            <a:avLst/>
          </a:prstGeom>
          <a:noFill/>
        </p:spPr>
        <p:txBody>
          <a:bodyPr wrap="none" rtlCol="0">
            <a:spAutoFit/>
          </a:bodyPr>
          <a:lstStyle/>
          <a:p>
            <a:pPr>
              <a:spcAft>
                <a:spcPts val="1200"/>
              </a:spcAft>
            </a:pPr>
            <a:r>
              <a:rPr lang="en-US" sz="3600" b="1" dirty="0" smtClean="0">
                <a:latin typeface="Helvetica"/>
                <a:cs typeface="Helvetica"/>
              </a:rPr>
              <a:t>Prepare the Way: </a:t>
            </a:r>
          </a:p>
          <a:p>
            <a:pPr lvl="3"/>
            <a:r>
              <a:rPr lang="en-US" sz="3600" b="1" dirty="0" smtClean="0">
                <a:latin typeface="Helvetica"/>
                <a:cs typeface="Helvetica"/>
              </a:rPr>
              <a:t>Through Commitment</a:t>
            </a:r>
            <a:endParaRPr lang="en-US" sz="3600" b="1" dirty="0" smtClean="0">
              <a:latin typeface="Helvetica"/>
              <a:cs typeface="Helvetica"/>
            </a:endParaRPr>
          </a:p>
        </p:txBody>
      </p:sp>
    </p:spTree>
    <p:extLst>
      <p:ext uri="{BB962C8B-B14F-4D97-AF65-F5344CB8AC3E}">
        <p14:creationId xmlns:p14="http://schemas.microsoft.com/office/powerpoint/2010/main" val="265579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7101" y="2154918"/>
            <a:ext cx="7277100" cy="1815882"/>
          </a:xfrm>
          <a:prstGeom prst="rect">
            <a:avLst/>
          </a:prstGeom>
        </p:spPr>
        <p:txBody>
          <a:bodyPr wrap="square">
            <a:spAutoFit/>
          </a:bodyPr>
          <a:lstStyle/>
          <a:p>
            <a:r>
              <a:rPr lang="en-US" sz="2800" dirty="0" smtClean="0">
                <a:latin typeface="Helvetica"/>
                <a:cs typeface="Helvetica"/>
              </a:rPr>
              <a:t>“</a:t>
            </a:r>
            <a:r>
              <a:rPr lang="en-US" sz="2800" dirty="0">
                <a:latin typeface="Helvetica"/>
                <a:cs typeface="Helvetica"/>
              </a:rPr>
              <a:t>Confessing their sins, they were baptized by him in the Jordan River</a:t>
            </a:r>
            <a:r>
              <a:rPr lang="en-US" sz="2800" dirty="0" smtClean="0">
                <a:latin typeface="Helvetica"/>
                <a:cs typeface="Helvetica"/>
              </a:rPr>
              <a:t>.” </a:t>
            </a:r>
          </a:p>
          <a:p>
            <a:r>
              <a:rPr lang="en-US" sz="2800" dirty="0" smtClean="0">
                <a:latin typeface="Helvetica"/>
                <a:cs typeface="Helvetica"/>
              </a:rPr>
              <a:t>	</a:t>
            </a:r>
          </a:p>
          <a:p>
            <a:r>
              <a:rPr lang="en-US" sz="2800" dirty="0">
                <a:latin typeface="Helvetica"/>
                <a:cs typeface="Helvetica"/>
              </a:rPr>
              <a:t>		</a:t>
            </a:r>
            <a:r>
              <a:rPr lang="en-US" sz="2800" dirty="0" smtClean="0">
                <a:latin typeface="Helvetica"/>
                <a:cs typeface="Helvetica"/>
              </a:rPr>
              <a:t>			</a:t>
            </a:r>
            <a:r>
              <a:rPr lang="en-US" sz="2800" dirty="0" smtClean="0">
                <a:latin typeface="Helvetica"/>
                <a:cs typeface="Helvetica"/>
              </a:rPr>
              <a:t>Mark</a:t>
            </a:r>
            <a:r>
              <a:rPr lang="en-US" sz="2800" dirty="0" smtClean="0">
                <a:latin typeface="Helvetica"/>
                <a:cs typeface="Helvetica"/>
              </a:rPr>
              <a:t> 1:</a:t>
            </a:r>
            <a:r>
              <a:rPr lang="en-US" sz="2800" dirty="0" smtClean="0">
                <a:latin typeface="Helvetica"/>
                <a:cs typeface="Helvetica"/>
              </a:rPr>
              <a:t>5</a:t>
            </a:r>
            <a:endParaRPr lang="en-US" sz="2800" dirty="0"/>
          </a:p>
        </p:txBody>
      </p:sp>
    </p:spTree>
    <p:extLst>
      <p:ext uri="{BB962C8B-B14F-4D97-AF65-F5344CB8AC3E}">
        <p14:creationId xmlns:p14="http://schemas.microsoft.com/office/powerpoint/2010/main" val="332786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9907" y="2182917"/>
            <a:ext cx="6614106" cy="1815882"/>
          </a:xfrm>
          <a:prstGeom prst="rect">
            <a:avLst/>
          </a:prstGeom>
        </p:spPr>
        <p:txBody>
          <a:bodyPr wrap="square">
            <a:spAutoFit/>
          </a:bodyPr>
          <a:lstStyle/>
          <a:p>
            <a:r>
              <a:rPr lang="en-US" sz="2800" dirty="0" smtClean="0">
                <a:latin typeface="Helvetica"/>
                <a:cs typeface="Helvetica"/>
              </a:rPr>
              <a:t>“Nothing </a:t>
            </a:r>
            <a:r>
              <a:rPr lang="en-US" sz="2800" dirty="0">
                <a:latin typeface="Helvetica"/>
                <a:cs typeface="Helvetica"/>
              </a:rPr>
              <a:t>shapes your life more than the commitments you choose to make</a:t>
            </a:r>
            <a:r>
              <a:rPr lang="en-US" sz="2800" dirty="0" smtClean="0">
                <a:latin typeface="Helvetica"/>
                <a:cs typeface="Helvetica"/>
              </a:rPr>
              <a:t>.”</a:t>
            </a:r>
          </a:p>
          <a:p>
            <a:r>
              <a:rPr lang="en-US" sz="2800" dirty="0">
                <a:latin typeface="Helvetica"/>
                <a:cs typeface="Helvetica"/>
              </a:rPr>
              <a:t>	</a:t>
            </a:r>
            <a:r>
              <a:rPr lang="en-US" sz="2800" dirty="0" smtClean="0">
                <a:latin typeface="Helvetica"/>
                <a:cs typeface="Helvetica"/>
              </a:rPr>
              <a:t>	</a:t>
            </a:r>
          </a:p>
          <a:p>
            <a:r>
              <a:rPr lang="en-US" sz="2800" dirty="0">
                <a:latin typeface="Helvetica"/>
                <a:cs typeface="Helvetica"/>
              </a:rPr>
              <a:t>	</a:t>
            </a:r>
            <a:r>
              <a:rPr lang="en-US" sz="2800" dirty="0" smtClean="0">
                <a:latin typeface="Helvetica"/>
                <a:cs typeface="Helvetica"/>
              </a:rPr>
              <a:t>			Rev. Rick Warren</a:t>
            </a:r>
            <a:endParaRPr lang="en-US" sz="2800" dirty="0">
              <a:latin typeface="Helvetica"/>
              <a:cs typeface="Helvetica"/>
            </a:endParaRPr>
          </a:p>
        </p:txBody>
      </p:sp>
    </p:spTree>
    <p:extLst>
      <p:ext uri="{BB962C8B-B14F-4D97-AF65-F5344CB8AC3E}">
        <p14:creationId xmlns:p14="http://schemas.microsoft.com/office/powerpoint/2010/main" val="1538576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0535" y="1375900"/>
            <a:ext cx="6561195" cy="3693318"/>
          </a:xfrm>
          <a:prstGeom prst="rect">
            <a:avLst/>
          </a:prstGeom>
          <a:noFill/>
        </p:spPr>
        <p:txBody>
          <a:bodyPr wrap="square" rtlCol="0">
            <a:spAutoFit/>
          </a:bodyPr>
          <a:lstStyle/>
          <a:p>
            <a:pPr marL="457200" indent="-457200">
              <a:buFont typeface="Wingdings" charset="2"/>
              <a:buChar char="Ø"/>
            </a:pPr>
            <a:r>
              <a:rPr lang="en-US" sz="2600" dirty="0" smtClean="0">
                <a:latin typeface="Helvetica"/>
                <a:cs typeface="Helvetica"/>
              </a:rPr>
              <a:t>Fear of Commitment – drift through life</a:t>
            </a:r>
          </a:p>
          <a:p>
            <a:endParaRPr lang="en-US" sz="2600" dirty="0">
              <a:latin typeface="Helvetica"/>
              <a:cs typeface="Helvetica"/>
            </a:endParaRPr>
          </a:p>
          <a:p>
            <a:pPr marL="457200" indent="-457200">
              <a:buFont typeface="Wingdings" charset="2"/>
              <a:buChar char="Ø"/>
            </a:pPr>
            <a:r>
              <a:rPr lang="en-US" sz="2600" dirty="0" smtClean="0">
                <a:latin typeface="Helvetica"/>
                <a:cs typeface="Helvetica"/>
              </a:rPr>
              <a:t>Half-Hearted Commitment – frustration &amp; mediocrity </a:t>
            </a:r>
          </a:p>
          <a:p>
            <a:pPr marL="457200" indent="-457200">
              <a:buFont typeface="Wingdings" charset="2"/>
              <a:buChar char="Ø"/>
            </a:pPr>
            <a:endParaRPr lang="en-US" sz="2600" dirty="0">
              <a:latin typeface="Helvetica"/>
              <a:cs typeface="Helvetica"/>
            </a:endParaRPr>
          </a:p>
          <a:p>
            <a:pPr marL="457200" indent="-457200">
              <a:buFont typeface="Wingdings" charset="2"/>
              <a:buChar char="Ø"/>
            </a:pPr>
            <a:r>
              <a:rPr lang="en-US" sz="2600" dirty="0" smtClean="0">
                <a:latin typeface="Helvetica"/>
                <a:cs typeface="Helvetica"/>
              </a:rPr>
              <a:t>Worldly Goals – disappointed &amp; bitter</a:t>
            </a:r>
          </a:p>
          <a:p>
            <a:pPr marL="457200" indent="-457200">
              <a:buFont typeface="Wingdings" charset="2"/>
              <a:buChar char="Ø"/>
            </a:pPr>
            <a:endParaRPr lang="en-US" sz="2600" dirty="0">
              <a:latin typeface="Helvetica"/>
              <a:cs typeface="Helvetica"/>
            </a:endParaRPr>
          </a:p>
          <a:p>
            <a:pPr marL="457200" indent="-457200">
              <a:buFont typeface="Wingdings" charset="2"/>
              <a:buChar char="Ø"/>
            </a:pPr>
            <a:r>
              <a:rPr lang="en-US" sz="2600" dirty="0" smtClean="0">
                <a:latin typeface="Helvetica"/>
                <a:cs typeface="Helvetica"/>
              </a:rPr>
              <a:t>Intentional Commitment – spiritual growth &amp; Christlikeness</a:t>
            </a:r>
            <a:endParaRPr lang="en-US" sz="2600" dirty="0">
              <a:latin typeface="Helvetica"/>
              <a:cs typeface="Helvetica"/>
            </a:endParaRPr>
          </a:p>
        </p:txBody>
      </p:sp>
    </p:spTree>
    <p:extLst>
      <p:ext uri="{BB962C8B-B14F-4D97-AF65-F5344CB8AC3E}">
        <p14:creationId xmlns:p14="http://schemas.microsoft.com/office/powerpoint/2010/main" val="115648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1109" y="2347110"/>
            <a:ext cx="6698919" cy="1354217"/>
          </a:xfrm>
          <a:prstGeom prst="rect">
            <a:avLst/>
          </a:prstGeom>
          <a:noFill/>
        </p:spPr>
        <p:txBody>
          <a:bodyPr wrap="none" rtlCol="0">
            <a:spAutoFit/>
          </a:bodyPr>
          <a:lstStyle/>
          <a:p>
            <a:pPr>
              <a:spcAft>
                <a:spcPts val="1200"/>
              </a:spcAft>
            </a:pPr>
            <a:r>
              <a:rPr lang="en-US" sz="3600" b="1" dirty="0" smtClean="0">
                <a:latin typeface="Helvetica"/>
                <a:cs typeface="Helvetica"/>
              </a:rPr>
              <a:t>Prepare the Way: </a:t>
            </a:r>
          </a:p>
          <a:p>
            <a:pPr lvl="3"/>
            <a:r>
              <a:rPr lang="en-US" sz="3600" b="1" dirty="0" smtClean="0">
                <a:latin typeface="Helvetica"/>
                <a:cs typeface="Helvetica"/>
              </a:rPr>
              <a:t>Through the Holy Spirit</a:t>
            </a:r>
            <a:endParaRPr lang="en-US" sz="3600" b="1" dirty="0" smtClean="0">
              <a:latin typeface="Helvetica"/>
              <a:cs typeface="Helvetica"/>
            </a:endParaRPr>
          </a:p>
        </p:txBody>
      </p:sp>
    </p:spTree>
    <p:extLst>
      <p:ext uri="{BB962C8B-B14F-4D97-AF65-F5344CB8AC3E}">
        <p14:creationId xmlns:p14="http://schemas.microsoft.com/office/powerpoint/2010/main" val="377878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4322" y="1236010"/>
            <a:ext cx="7619449" cy="4452616"/>
          </a:xfrm>
          <a:prstGeom prst="rect">
            <a:avLst/>
          </a:prstGeom>
        </p:spPr>
      </p:pic>
    </p:spTree>
    <p:extLst>
      <p:ext uri="{BB962C8B-B14F-4D97-AF65-F5344CB8AC3E}">
        <p14:creationId xmlns:p14="http://schemas.microsoft.com/office/powerpoint/2010/main" val="3722075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7101" y="2154918"/>
            <a:ext cx="7277100" cy="1384995"/>
          </a:xfrm>
          <a:prstGeom prst="rect">
            <a:avLst/>
          </a:prstGeom>
        </p:spPr>
        <p:txBody>
          <a:bodyPr wrap="square">
            <a:spAutoFit/>
          </a:bodyPr>
          <a:lstStyle/>
          <a:p>
            <a:r>
              <a:rPr lang="en-US" sz="2800" dirty="0" smtClean="0">
                <a:latin typeface="Helvetica"/>
                <a:cs typeface="Helvetica"/>
              </a:rPr>
              <a:t>“</a:t>
            </a:r>
            <a:r>
              <a:rPr lang="en-US" sz="2800" dirty="0">
                <a:latin typeface="Helvetica"/>
                <a:cs typeface="Helvetica"/>
              </a:rPr>
              <a:t>I baptize you with water, but he will baptize you with the Holy Spirit.</a:t>
            </a:r>
            <a:r>
              <a:rPr lang="en-US" sz="2800" dirty="0" smtClean="0">
                <a:latin typeface="Helvetica"/>
                <a:cs typeface="Helvetica"/>
              </a:rPr>
              <a:t>”</a:t>
            </a:r>
          </a:p>
          <a:p>
            <a:r>
              <a:rPr lang="en-US" sz="2800" dirty="0" smtClean="0">
                <a:latin typeface="Helvetica"/>
                <a:cs typeface="Helvetica"/>
              </a:rPr>
              <a:t>	</a:t>
            </a:r>
            <a:r>
              <a:rPr lang="en-US" sz="2800" dirty="0">
                <a:latin typeface="Helvetica"/>
                <a:cs typeface="Helvetica"/>
              </a:rPr>
              <a:t>		</a:t>
            </a:r>
            <a:r>
              <a:rPr lang="en-US" sz="2800" dirty="0" smtClean="0">
                <a:latin typeface="Helvetica"/>
                <a:cs typeface="Helvetica"/>
              </a:rPr>
              <a:t>			</a:t>
            </a:r>
            <a:r>
              <a:rPr lang="en-US" sz="2800" dirty="0" smtClean="0">
                <a:latin typeface="Helvetica"/>
                <a:cs typeface="Helvetica"/>
              </a:rPr>
              <a:t>Mark</a:t>
            </a:r>
            <a:r>
              <a:rPr lang="en-US" sz="2800" dirty="0" smtClean="0">
                <a:latin typeface="Helvetica"/>
                <a:cs typeface="Helvetica"/>
              </a:rPr>
              <a:t> 1:</a:t>
            </a:r>
            <a:r>
              <a:rPr lang="en-US" sz="2800" dirty="0">
                <a:latin typeface="Helvetica"/>
                <a:cs typeface="Helvetica"/>
              </a:rPr>
              <a:t>8</a:t>
            </a:r>
            <a:endParaRPr lang="en-US" sz="2800" dirty="0"/>
          </a:p>
        </p:txBody>
      </p:sp>
    </p:spTree>
    <p:extLst>
      <p:ext uri="{BB962C8B-B14F-4D97-AF65-F5344CB8AC3E}">
        <p14:creationId xmlns:p14="http://schemas.microsoft.com/office/powerpoint/2010/main" val="2507516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4697" y="1212357"/>
            <a:ext cx="3265293" cy="4714595"/>
          </a:xfrm>
          <a:prstGeom prst="rect">
            <a:avLst/>
          </a:prstGeom>
        </p:spPr>
      </p:pic>
    </p:spTree>
    <p:extLst>
      <p:ext uri="{BB962C8B-B14F-4D97-AF65-F5344CB8AC3E}">
        <p14:creationId xmlns:p14="http://schemas.microsoft.com/office/powerpoint/2010/main" val="3510016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1638" y="1231387"/>
            <a:ext cx="7479221" cy="4199048"/>
          </a:xfrm>
          <a:prstGeom prst="rect">
            <a:avLst/>
          </a:prstGeom>
        </p:spPr>
      </p:pic>
    </p:spTree>
    <p:extLst>
      <p:ext uri="{BB962C8B-B14F-4D97-AF65-F5344CB8AC3E}">
        <p14:creationId xmlns:p14="http://schemas.microsoft.com/office/powerpoint/2010/main" val="2663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9203" y="849804"/>
            <a:ext cx="7273493" cy="5455120"/>
          </a:xfrm>
          <a:prstGeom prst="rect">
            <a:avLst/>
          </a:prstGeom>
        </p:spPr>
      </p:pic>
    </p:spTree>
    <p:extLst>
      <p:ext uri="{BB962C8B-B14F-4D97-AF65-F5344CB8AC3E}">
        <p14:creationId xmlns:p14="http://schemas.microsoft.com/office/powerpoint/2010/main" val="247282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140" y="2049539"/>
            <a:ext cx="7302500" cy="3693318"/>
          </a:xfrm>
          <a:prstGeom prst="rect">
            <a:avLst/>
          </a:prstGeom>
        </p:spPr>
        <p:txBody>
          <a:bodyPr wrap="square">
            <a:spAutoFit/>
          </a:bodyPr>
          <a:lstStyle/>
          <a:p>
            <a:r>
              <a:rPr lang="en-US" sz="2600" dirty="0">
                <a:latin typeface="Helvetica"/>
                <a:cs typeface="Helvetica"/>
              </a:rPr>
              <a:t>The beginning of the good news about Jesus the Messiah, the Son of God, </a:t>
            </a:r>
            <a:r>
              <a:rPr lang="en-US" sz="2600" dirty="0" smtClean="0">
                <a:latin typeface="Helvetica"/>
                <a:cs typeface="Helvetica"/>
              </a:rPr>
              <a:t>as </a:t>
            </a:r>
            <a:r>
              <a:rPr lang="en-US" sz="2600" dirty="0">
                <a:latin typeface="Helvetica"/>
                <a:cs typeface="Helvetica"/>
              </a:rPr>
              <a:t>it is written in Isaiah the prophet:</a:t>
            </a:r>
          </a:p>
          <a:p>
            <a:r>
              <a:rPr lang="en-US" sz="2600" dirty="0">
                <a:latin typeface="Helvetica"/>
                <a:cs typeface="Helvetica"/>
              </a:rPr>
              <a:t> </a:t>
            </a:r>
          </a:p>
          <a:p>
            <a:pPr lvl="1"/>
            <a:r>
              <a:rPr lang="en-US" sz="2600" dirty="0">
                <a:latin typeface="Helvetica"/>
                <a:cs typeface="Helvetica"/>
              </a:rPr>
              <a:t>“I will send my messenger ahead of you,</a:t>
            </a:r>
          </a:p>
          <a:p>
            <a:pPr lvl="1"/>
            <a:r>
              <a:rPr lang="en-US" sz="2600" dirty="0">
                <a:latin typeface="Helvetica"/>
                <a:cs typeface="Helvetica"/>
              </a:rPr>
              <a:t>    who will prepare your way”—</a:t>
            </a:r>
          </a:p>
          <a:p>
            <a:pPr lvl="1"/>
            <a:r>
              <a:rPr lang="en-US" sz="2600" dirty="0">
                <a:latin typeface="Helvetica"/>
                <a:cs typeface="Helvetica"/>
              </a:rPr>
              <a:t> “a voice of one calling in the wilderness,</a:t>
            </a:r>
          </a:p>
          <a:p>
            <a:pPr lvl="3"/>
            <a:r>
              <a:rPr lang="en-US" sz="2600" dirty="0">
                <a:latin typeface="Helvetica"/>
                <a:cs typeface="Helvetica"/>
              </a:rPr>
              <a:t>‘Prepare the way for the Lord,</a:t>
            </a:r>
          </a:p>
          <a:p>
            <a:pPr lvl="2"/>
            <a:r>
              <a:rPr lang="en-US" sz="2600" dirty="0">
                <a:latin typeface="Helvetica"/>
                <a:cs typeface="Helvetica"/>
              </a:rPr>
              <a:t>    make straight paths for him.’”</a:t>
            </a:r>
          </a:p>
        </p:txBody>
      </p:sp>
      <p:sp>
        <p:nvSpPr>
          <p:cNvPr id="3" name="TextBox 2"/>
          <p:cNvSpPr txBox="1"/>
          <p:nvPr/>
        </p:nvSpPr>
        <p:spPr>
          <a:xfrm>
            <a:off x="990600" y="890634"/>
            <a:ext cx="3632790" cy="523220"/>
          </a:xfrm>
          <a:prstGeom prst="rect">
            <a:avLst/>
          </a:prstGeom>
          <a:noFill/>
        </p:spPr>
        <p:txBody>
          <a:bodyPr wrap="square" rtlCol="0">
            <a:spAutoFit/>
          </a:bodyPr>
          <a:lstStyle/>
          <a:p>
            <a:r>
              <a:rPr lang="en-US" sz="2800" b="1" dirty="0" smtClean="0">
                <a:latin typeface="Helvetica"/>
                <a:cs typeface="Helvetica"/>
              </a:rPr>
              <a:t>Mark 1:1-8</a:t>
            </a:r>
            <a:endParaRPr lang="en-US" sz="2800" b="1" dirty="0">
              <a:latin typeface="Helvetica"/>
              <a:cs typeface="Helvetica"/>
            </a:endParaRPr>
          </a:p>
        </p:txBody>
      </p:sp>
    </p:spTree>
    <p:extLst>
      <p:ext uri="{BB962C8B-B14F-4D97-AF65-F5344CB8AC3E}">
        <p14:creationId xmlns:p14="http://schemas.microsoft.com/office/powerpoint/2010/main" val="192183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683" y="1711105"/>
            <a:ext cx="7162053" cy="3108544"/>
          </a:xfrm>
          <a:prstGeom prst="rect">
            <a:avLst/>
          </a:prstGeom>
        </p:spPr>
        <p:txBody>
          <a:bodyPr wrap="square">
            <a:spAutoFit/>
          </a:bodyPr>
          <a:lstStyle/>
          <a:p>
            <a:r>
              <a:rPr lang="en-US" sz="2700" dirty="0">
                <a:latin typeface="Helvetica"/>
                <a:cs typeface="Helvetica"/>
              </a:rPr>
              <a:t>And so John the Baptist appeared in the wilderness, preaching a baptism of repentance for the forgiveness of sins. The whole Judean countryside and all the people of Jerusalem went out to him. Confessing their sins, they were baptized by him in the Jordan River. </a:t>
            </a:r>
          </a:p>
        </p:txBody>
      </p:sp>
    </p:spTree>
    <p:extLst>
      <p:ext uri="{BB962C8B-B14F-4D97-AF65-F5344CB8AC3E}">
        <p14:creationId xmlns:p14="http://schemas.microsoft.com/office/powerpoint/2010/main" val="234380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683" y="1605267"/>
            <a:ext cx="7162053" cy="3416320"/>
          </a:xfrm>
          <a:prstGeom prst="rect">
            <a:avLst/>
          </a:prstGeom>
        </p:spPr>
        <p:txBody>
          <a:bodyPr wrap="square">
            <a:spAutoFit/>
          </a:bodyPr>
          <a:lstStyle/>
          <a:p>
            <a:r>
              <a:rPr lang="en-US" sz="2700" dirty="0">
                <a:latin typeface="Helvetica"/>
                <a:cs typeface="Helvetica"/>
              </a:rPr>
              <a:t>John wore clothing made of camel’s hair, with a leather belt around his waist, and he ate locusts and wild honey. And this was his message: “After me comes the one more powerful than I, the straps of whose sandals I am not worthy to stoop down and untie. I baptize you with water, but he will baptize you with the Holy Spirit.”</a:t>
            </a:r>
            <a:endParaRPr lang="en-US" sz="2700" dirty="0">
              <a:latin typeface="Helvetica"/>
              <a:cs typeface="Helvetica"/>
            </a:endParaRPr>
          </a:p>
        </p:txBody>
      </p:sp>
    </p:spTree>
    <p:extLst>
      <p:ext uri="{BB962C8B-B14F-4D97-AF65-F5344CB8AC3E}">
        <p14:creationId xmlns:p14="http://schemas.microsoft.com/office/powerpoint/2010/main" val="87301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2427313"/>
            <a:ext cx="6845300" cy="1077218"/>
          </a:xfrm>
          <a:prstGeom prst="rect">
            <a:avLst/>
          </a:prstGeom>
        </p:spPr>
        <p:txBody>
          <a:bodyPr wrap="square">
            <a:spAutoFit/>
          </a:bodyPr>
          <a:lstStyle/>
          <a:p>
            <a:r>
              <a:rPr lang="en-US" sz="3200" dirty="0" smtClean="0">
                <a:latin typeface="Helvetica"/>
                <a:cs typeface="Helvetica"/>
              </a:rPr>
              <a:t>Prepare the way for Christ this Christmas</a:t>
            </a:r>
            <a:endParaRPr lang="en-US" sz="3200" dirty="0">
              <a:latin typeface="Helvetica"/>
              <a:cs typeface="Helvetica"/>
            </a:endParaRPr>
          </a:p>
        </p:txBody>
      </p:sp>
    </p:spTree>
    <p:extLst>
      <p:ext uri="{BB962C8B-B14F-4D97-AF65-F5344CB8AC3E}">
        <p14:creationId xmlns:p14="http://schemas.microsoft.com/office/powerpoint/2010/main" val="89019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1109" y="2347110"/>
            <a:ext cx="5587588" cy="1354217"/>
          </a:xfrm>
          <a:prstGeom prst="rect">
            <a:avLst/>
          </a:prstGeom>
          <a:noFill/>
        </p:spPr>
        <p:txBody>
          <a:bodyPr wrap="none" rtlCol="0">
            <a:spAutoFit/>
          </a:bodyPr>
          <a:lstStyle/>
          <a:p>
            <a:pPr>
              <a:spcAft>
                <a:spcPts val="1200"/>
              </a:spcAft>
            </a:pPr>
            <a:r>
              <a:rPr lang="en-US" sz="3600" b="1" dirty="0" smtClean="0">
                <a:latin typeface="Helvetica"/>
                <a:cs typeface="Helvetica"/>
              </a:rPr>
              <a:t>Prepare the Way: </a:t>
            </a:r>
          </a:p>
          <a:p>
            <a:pPr lvl="3"/>
            <a:r>
              <a:rPr lang="en-US" sz="3600" b="1" dirty="0" smtClean="0">
                <a:latin typeface="Helvetica"/>
                <a:cs typeface="Helvetica"/>
              </a:rPr>
              <a:t>Through His Word</a:t>
            </a:r>
            <a:endParaRPr lang="en-US" sz="3600" b="1" dirty="0" smtClean="0">
              <a:latin typeface="Helvetica"/>
              <a:cs typeface="Helvetica"/>
            </a:endParaRPr>
          </a:p>
        </p:txBody>
      </p:sp>
    </p:spTree>
    <p:extLst>
      <p:ext uri="{BB962C8B-B14F-4D97-AF65-F5344CB8AC3E}">
        <p14:creationId xmlns:p14="http://schemas.microsoft.com/office/powerpoint/2010/main" val="284309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7101" y="2263238"/>
            <a:ext cx="7277100" cy="1461939"/>
          </a:xfrm>
          <a:prstGeom prst="rect">
            <a:avLst/>
          </a:prstGeom>
        </p:spPr>
        <p:txBody>
          <a:bodyPr wrap="square">
            <a:spAutoFit/>
          </a:bodyPr>
          <a:lstStyle/>
          <a:p>
            <a:pPr>
              <a:spcAft>
                <a:spcPts val="600"/>
              </a:spcAft>
            </a:pPr>
            <a:r>
              <a:rPr lang="en-US" sz="2800" dirty="0">
                <a:latin typeface="Helvetica"/>
                <a:cs typeface="Helvetica"/>
              </a:rPr>
              <a:t>“The beginning of the good news about Jesus the Messiah, the Son of God” </a:t>
            </a:r>
            <a:r>
              <a:rPr lang="en-US" sz="2800" dirty="0" smtClean="0">
                <a:latin typeface="Helvetica"/>
                <a:cs typeface="Helvetica"/>
              </a:rPr>
              <a:t>	</a:t>
            </a:r>
          </a:p>
          <a:p>
            <a:r>
              <a:rPr lang="en-US" sz="2800" dirty="0">
                <a:latin typeface="Helvetica"/>
                <a:cs typeface="Helvetica"/>
              </a:rPr>
              <a:t>	</a:t>
            </a:r>
            <a:r>
              <a:rPr lang="en-US" sz="2800" dirty="0" smtClean="0">
                <a:latin typeface="Helvetica"/>
                <a:cs typeface="Helvetica"/>
              </a:rPr>
              <a:t>				</a:t>
            </a:r>
            <a:r>
              <a:rPr lang="en-US" sz="2800" dirty="0" smtClean="0">
                <a:latin typeface="Helvetica"/>
                <a:cs typeface="Helvetica"/>
              </a:rPr>
              <a:t>Mark 1</a:t>
            </a:r>
            <a:r>
              <a:rPr lang="en-US" sz="2800" dirty="0" smtClean="0">
                <a:latin typeface="Helvetica"/>
                <a:cs typeface="Helvetica"/>
              </a:rPr>
              <a:t>:</a:t>
            </a:r>
            <a:r>
              <a:rPr lang="en-US" sz="2800" dirty="0" smtClean="0">
                <a:latin typeface="Helvetica"/>
                <a:cs typeface="Helvetica"/>
              </a:rPr>
              <a:t>1</a:t>
            </a:r>
            <a:endParaRPr lang="en-US" sz="2800" dirty="0"/>
          </a:p>
        </p:txBody>
      </p:sp>
    </p:spTree>
    <p:extLst>
      <p:ext uri="{BB962C8B-B14F-4D97-AF65-F5344CB8AC3E}">
        <p14:creationId xmlns:p14="http://schemas.microsoft.com/office/powerpoint/2010/main" val="2539306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24426</TotalTime>
  <Words>316</Words>
  <Application>Microsoft Macintosh PowerPoint</Application>
  <PresentationFormat>On-screen Show (4:3)</PresentationFormat>
  <Paragraphs>47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Elemental</vt:lpstr>
      <vt:lpstr>Advent  Reflections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184</cp:revision>
  <dcterms:created xsi:type="dcterms:W3CDTF">2013-11-03T00:06:16Z</dcterms:created>
  <dcterms:modified xsi:type="dcterms:W3CDTF">2014-12-07T05:56:55Z</dcterms:modified>
</cp:coreProperties>
</file>