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activeX"/>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0" r:id="rId3"/>
    <p:sldId id="291" r:id="rId4"/>
    <p:sldId id="292" r:id="rId5"/>
    <p:sldId id="293" r:id="rId6"/>
    <p:sldId id="257" r:id="rId7"/>
    <p:sldId id="259" r:id="rId8"/>
    <p:sldId id="264" r:id="rId9"/>
    <p:sldId id="261" r:id="rId10"/>
    <p:sldId id="294" r:id="rId11"/>
    <p:sldId id="296" r:id="rId12"/>
    <p:sldId id="297" r:id="rId13"/>
    <p:sldId id="298" r:id="rId14"/>
    <p:sldId id="299" r:id="rId15"/>
    <p:sldId id="262" r:id="rId16"/>
    <p:sldId id="300" r:id="rId17"/>
    <p:sldId id="301" r:id="rId18"/>
    <p:sldId id="285" r:id="rId19"/>
    <p:sldId id="302" r:id="rId20"/>
    <p:sldId id="304" r:id="rId21"/>
    <p:sldId id="303" r:id="rId22"/>
    <p:sldId id="30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166E9-8BD6-4F25-BC0E-1684749D5097}" type="datetimeFigureOut">
              <a:rPr lang="en-US" smtClean="0"/>
              <a:pPr/>
              <a:t>5/19/2012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720344-DD56-4E68-AF40-768F52C002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worked hard in the fields, proclaiming</a:t>
            </a:r>
            <a:r>
              <a:rPr lang="en-US" baseline="0" dirty="0" smtClean="0"/>
              <a:t> &amp; healing</a:t>
            </a:r>
            <a:endParaRPr lang="en-US" dirty="0"/>
          </a:p>
        </p:txBody>
      </p:sp>
      <p:sp>
        <p:nvSpPr>
          <p:cNvPr id="4" name="Slide Number Placeholder 3"/>
          <p:cNvSpPr>
            <a:spLocks noGrp="1"/>
          </p:cNvSpPr>
          <p:nvPr>
            <p:ph type="sldNum" sz="quarter" idx="10"/>
          </p:nvPr>
        </p:nvSpPr>
        <p:spPr/>
        <p:txBody>
          <a:bodyPr/>
          <a:lstStyle/>
          <a:p>
            <a:fld id="{CD720344-DD56-4E68-AF40-768F52C0028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606C6A-B48F-4EA0-9BD3-FA585236592A}" type="datetimeFigureOut">
              <a:rPr lang="en-US" smtClean="0"/>
              <a:pPr/>
              <a:t>5/19/2012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06C6A-B48F-4EA0-9BD3-FA585236592A}" type="datetimeFigureOut">
              <a:rPr lang="en-US" smtClean="0"/>
              <a:pPr/>
              <a:t>5/19/2012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06C6A-B48F-4EA0-9BD3-FA585236592A}" type="datetimeFigureOut">
              <a:rPr lang="en-US" smtClean="0"/>
              <a:pPr/>
              <a:t>5/19/2012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06C6A-B48F-4EA0-9BD3-FA585236592A}" type="datetimeFigureOut">
              <a:rPr lang="en-US" smtClean="0"/>
              <a:pPr/>
              <a:t>5/19/2012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606C6A-B48F-4EA0-9BD3-FA585236592A}" type="datetimeFigureOut">
              <a:rPr lang="en-US" smtClean="0"/>
              <a:pPr/>
              <a:t>5/19/2012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606C6A-B48F-4EA0-9BD3-FA585236592A}" type="datetimeFigureOut">
              <a:rPr lang="en-US" smtClean="0"/>
              <a:pPr/>
              <a:t>5/19/2012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606C6A-B48F-4EA0-9BD3-FA585236592A}" type="datetimeFigureOut">
              <a:rPr lang="en-US" smtClean="0"/>
              <a:pPr/>
              <a:t>5/19/2012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606C6A-B48F-4EA0-9BD3-FA585236592A}" type="datetimeFigureOut">
              <a:rPr lang="en-US" smtClean="0"/>
              <a:pPr/>
              <a:t>5/19/2012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06C6A-B48F-4EA0-9BD3-FA585236592A}" type="datetimeFigureOut">
              <a:rPr lang="en-US" smtClean="0"/>
              <a:pPr/>
              <a:t>5/19/2012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06C6A-B48F-4EA0-9BD3-FA585236592A}" type="datetimeFigureOut">
              <a:rPr lang="en-US" smtClean="0"/>
              <a:pPr/>
              <a:t>5/19/2012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06C6A-B48F-4EA0-9BD3-FA585236592A}" type="datetimeFigureOut">
              <a:rPr lang="en-US" smtClean="0"/>
              <a:pPr/>
              <a:t>5/19/2012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AD5C2-4C94-4E1E-AE76-7510ED32CC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06C6A-B48F-4EA0-9BD3-FA585236592A}" type="datetimeFigureOut">
              <a:rPr lang="en-US" smtClean="0"/>
              <a:pPr/>
              <a:t>5/19/2012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AD5C2-4C94-4E1E-AE76-7510ED32CCE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iblegateway.com/passage/?search=matthew%2024&amp;version=NI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t>Prepare for Christ’s Coming</a:t>
            </a:r>
            <a:endParaRPr lang="en-US" sz="3600" b="1" dirty="0"/>
          </a:p>
        </p:txBody>
      </p:sp>
      <p:sp>
        <p:nvSpPr>
          <p:cNvPr id="3" name="Subtitle 2"/>
          <p:cNvSpPr>
            <a:spLocks noGrp="1"/>
          </p:cNvSpPr>
          <p:nvPr>
            <p:ph type="subTitle" idx="1"/>
          </p:nvPr>
        </p:nvSpPr>
        <p:spPr/>
        <p:txBody>
          <a:bodyPr/>
          <a:lstStyle/>
          <a:p>
            <a:r>
              <a:rPr lang="en-US" dirty="0" smtClean="0"/>
              <a:t>Matthew </a:t>
            </a:r>
            <a:r>
              <a:rPr lang="en-US" dirty="0" smtClean="0"/>
              <a:t>24:36-44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55301" name="ShockwaveFlash1" r:id="rId2" imgW="8306960" imgH="6095238"/>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1219200"/>
          </a:xfrm>
        </p:spPr>
        <p:txBody>
          <a:bodyPr>
            <a:normAutofit lnSpcReduction="10000"/>
          </a:bodyPr>
          <a:lstStyle/>
          <a:p>
            <a:pPr>
              <a:buNone/>
            </a:pPr>
            <a:r>
              <a:rPr lang="en-US" sz="2600" b="1" baseline="30000" dirty="0" smtClean="0"/>
              <a:t>37 </a:t>
            </a:r>
            <a:r>
              <a:rPr lang="en-US" sz="2600" dirty="0" smtClean="0"/>
              <a:t>As it was in the days of Noah, so it will be at the coming of the Son of Man. </a:t>
            </a:r>
            <a:r>
              <a:rPr lang="en-US" sz="2600" b="1" baseline="30000" dirty="0" smtClean="0"/>
              <a:t>38 </a:t>
            </a:r>
            <a:r>
              <a:rPr lang="en-US" sz="2600" dirty="0" smtClean="0"/>
              <a:t>For in the days before the flood, people were eating and drinking, </a:t>
            </a:r>
            <a:endParaRPr lang="en-US" sz="2600" dirty="0" smtClean="0"/>
          </a:p>
          <a:p>
            <a:pPr>
              <a:buNone/>
            </a:pPr>
            <a:endParaRPr lang="en-US" sz="2800" dirty="0" smtClean="0"/>
          </a:p>
        </p:txBody>
      </p:sp>
      <p:pic>
        <p:nvPicPr>
          <p:cNvPr id="57346" name="Picture 2" descr="http://www.heruni.com/wp-content/uploads/2011/10/1662660788_03147adc58.jpg"/>
          <p:cNvPicPr>
            <a:picLocks noChangeAspect="1" noChangeArrowheads="1"/>
          </p:cNvPicPr>
          <p:nvPr/>
        </p:nvPicPr>
        <p:blipFill>
          <a:blip r:embed="rId2" cstate="print"/>
          <a:srcRect/>
          <a:stretch>
            <a:fillRect/>
          </a:stretch>
        </p:blipFill>
        <p:spPr bwMode="auto">
          <a:xfrm>
            <a:off x="1371600" y="2057400"/>
            <a:ext cx="6178377" cy="4114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990600"/>
          </a:xfrm>
        </p:spPr>
        <p:txBody>
          <a:bodyPr>
            <a:normAutofit/>
          </a:bodyPr>
          <a:lstStyle/>
          <a:p>
            <a:pPr>
              <a:buNone/>
            </a:pPr>
            <a:r>
              <a:rPr lang="en-US" sz="2800" dirty="0" smtClean="0"/>
              <a:t>marrying and giving in marriage,  up to the </a:t>
            </a:r>
            <a:r>
              <a:rPr lang="en-US" sz="2800" dirty="0" smtClean="0"/>
              <a:t>day Noah </a:t>
            </a:r>
            <a:r>
              <a:rPr lang="en-US" sz="2800" dirty="0" smtClean="0"/>
              <a:t>entered the ark;</a:t>
            </a:r>
            <a:endParaRPr lang="en-US" sz="2800" dirty="0" smtClean="0"/>
          </a:p>
          <a:p>
            <a:pPr>
              <a:buNone/>
            </a:pPr>
            <a:endParaRPr lang="en-US" dirty="0" smtClean="0"/>
          </a:p>
          <a:p>
            <a:pPr>
              <a:buNone/>
            </a:pPr>
            <a:endParaRPr lang="en-US" dirty="0" smtClean="0"/>
          </a:p>
          <a:p>
            <a:pPr>
              <a:buNone/>
            </a:pPr>
            <a:endParaRPr lang="en-US" dirty="0" smtClean="0"/>
          </a:p>
        </p:txBody>
      </p:sp>
      <p:pic>
        <p:nvPicPr>
          <p:cNvPr id="61442" name="Picture 2" descr="http://media.onsugar.com/files/2011/04/14/2/257/2570811/image.jpg"/>
          <p:cNvPicPr>
            <a:picLocks noChangeAspect="1" noChangeArrowheads="1"/>
          </p:cNvPicPr>
          <p:nvPr/>
        </p:nvPicPr>
        <p:blipFill>
          <a:blip r:embed="rId2" cstate="print"/>
          <a:srcRect/>
          <a:stretch>
            <a:fillRect/>
          </a:stretch>
        </p:blipFill>
        <p:spPr bwMode="auto">
          <a:xfrm>
            <a:off x="1524000" y="1905000"/>
            <a:ext cx="6133171" cy="4191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1295399"/>
          </a:xfrm>
        </p:spPr>
        <p:txBody>
          <a:bodyPr>
            <a:normAutofit lnSpcReduction="10000"/>
          </a:bodyPr>
          <a:lstStyle/>
          <a:p>
            <a:pPr>
              <a:buNone/>
            </a:pPr>
            <a:r>
              <a:rPr lang="en-US" dirty="0" smtClean="0"/>
              <a:t> </a:t>
            </a:r>
            <a:r>
              <a:rPr lang="en-US" sz="2600" b="1" baseline="30000" dirty="0" smtClean="0"/>
              <a:t>39 </a:t>
            </a:r>
            <a:r>
              <a:rPr lang="en-US" sz="2600" dirty="0" smtClean="0"/>
              <a:t>and they knew nothing about what would happen until the flood came and took them all away. That is how it will be at the coming of the Son of Man. </a:t>
            </a:r>
            <a:r>
              <a:rPr lang="en-US" sz="2600" dirty="0" smtClean="0"/>
              <a:t> </a:t>
            </a:r>
            <a:endParaRPr lang="en-US" sz="2600" dirty="0"/>
          </a:p>
        </p:txBody>
      </p:sp>
      <p:pic>
        <p:nvPicPr>
          <p:cNvPr id="60418" name="Picture 2" descr="http://www.jesus-is-savior.com/Basics/noah_ark_people_drowing.jpg"/>
          <p:cNvPicPr>
            <a:picLocks noChangeAspect="1" noChangeArrowheads="1"/>
          </p:cNvPicPr>
          <p:nvPr/>
        </p:nvPicPr>
        <p:blipFill>
          <a:blip r:embed="rId2" cstate="print"/>
          <a:srcRect/>
          <a:stretch>
            <a:fillRect/>
          </a:stretch>
        </p:blipFill>
        <p:spPr bwMode="auto">
          <a:xfrm>
            <a:off x="1752600" y="2057400"/>
            <a:ext cx="5715000" cy="42862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5105400"/>
          </a:xfrm>
        </p:spPr>
        <p:txBody>
          <a:bodyPr>
            <a:normAutofit/>
          </a:bodyPr>
          <a:lstStyle/>
          <a:p>
            <a:pPr>
              <a:spcAft>
                <a:spcPts val="600"/>
              </a:spcAft>
              <a:buNone/>
            </a:pPr>
            <a:r>
              <a:rPr lang="en-US" sz="2800" dirty="0" smtClean="0"/>
              <a:t>As we seek Christ first some matters that we need to prioritize which include:</a:t>
            </a:r>
          </a:p>
          <a:p>
            <a:pPr lvl="2"/>
            <a:r>
              <a:rPr lang="en-US" sz="2600" b="1" dirty="0" smtClean="0"/>
              <a:t>Salvation</a:t>
            </a:r>
            <a:r>
              <a:rPr lang="en-US" sz="2600" dirty="0" smtClean="0"/>
              <a:t> </a:t>
            </a:r>
            <a:r>
              <a:rPr lang="en-US" sz="2600" dirty="0" smtClean="0"/>
              <a:t>– having eternal life (John 3:16)</a:t>
            </a:r>
          </a:p>
          <a:p>
            <a:pPr lvl="2"/>
            <a:r>
              <a:rPr lang="en-US" sz="2600" b="1" dirty="0" smtClean="0"/>
              <a:t>Sanctification</a:t>
            </a:r>
            <a:r>
              <a:rPr lang="en-US" sz="2600" dirty="0" smtClean="0"/>
              <a:t> – becoming holy (1 Peter 1:16)</a:t>
            </a:r>
          </a:p>
          <a:p>
            <a:pPr lvl="2"/>
            <a:r>
              <a:rPr lang="en-US" sz="2600" b="1" dirty="0" smtClean="0"/>
              <a:t>Scripture</a:t>
            </a:r>
            <a:r>
              <a:rPr lang="en-US" sz="2600" dirty="0" smtClean="0"/>
              <a:t> – the desire to know and apply God’s Word (2 Timothy 3:16)</a:t>
            </a:r>
          </a:p>
          <a:p>
            <a:pPr lvl="2"/>
            <a:r>
              <a:rPr lang="en-US" sz="2600" b="1" dirty="0" smtClean="0"/>
              <a:t>Supplication</a:t>
            </a:r>
            <a:r>
              <a:rPr lang="en-US" sz="2600" dirty="0" smtClean="0"/>
              <a:t> – praying to the Almighty God (Ephesians 6:18)</a:t>
            </a:r>
          </a:p>
          <a:p>
            <a:pPr lvl="2"/>
            <a:r>
              <a:rPr lang="en-US" sz="2600" b="1" dirty="0" err="1" smtClean="0"/>
              <a:t>Servanthood</a:t>
            </a:r>
            <a:r>
              <a:rPr lang="en-US" sz="2600" b="1" dirty="0" smtClean="0"/>
              <a:t> </a:t>
            </a:r>
            <a:r>
              <a:rPr lang="en-US" sz="2600" dirty="0" smtClean="0"/>
              <a:t>– the search to become great by becoming less (Mark 10:45)</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buNone/>
            </a:pPr>
            <a:r>
              <a:rPr lang="en-US" sz="2800" b="1" dirty="0" smtClean="0"/>
              <a:t>2.  Prepare (vv. 40-42)</a:t>
            </a:r>
            <a:endParaRPr lang="en-US" sz="2800" dirty="0" smtClean="0"/>
          </a:p>
          <a:p>
            <a:pPr>
              <a:buNone/>
            </a:pPr>
            <a:r>
              <a:rPr lang="en-US" sz="2800" dirty="0" smtClean="0"/>
              <a:t> </a:t>
            </a:r>
          </a:p>
          <a:p>
            <a:pPr>
              <a:buNone/>
            </a:pPr>
            <a:r>
              <a:rPr lang="en-US" sz="2600" b="1" baseline="30000" dirty="0" smtClean="0"/>
              <a:t>40 </a:t>
            </a:r>
            <a:r>
              <a:rPr lang="en-US" sz="2600" dirty="0" smtClean="0"/>
              <a:t>Two </a:t>
            </a:r>
            <a:r>
              <a:rPr lang="en-US" sz="2600" dirty="0" smtClean="0"/>
              <a:t>men will be in the field; one will be taken and the other left. </a:t>
            </a:r>
            <a:r>
              <a:rPr lang="en-US" sz="2600" b="1" baseline="30000" dirty="0" smtClean="0"/>
              <a:t>41 </a:t>
            </a:r>
            <a:r>
              <a:rPr lang="en-US" sz="2600" dirty="0" smtClean="0"/>
              <a:t>Two women will be grinding with a hand mill; one will be taken and the other </a:t>
            </a:r>
            <a:r>
              <a:rPr lang="en-US" sz="2600" dirty="0" smtClean="0"/>
              <a:t>left. </a:t>
            </a:r>
            <a:r>
              <a:rPr lang="en-US" sz="2600" b="1" baseline="30000" dirty="0" smtClean="0"/>
              <a:t>42 </a:t>
            </a:r>
            <a:r>
              <a:rPr lang="en-US" sz="2600" dirty="0" smtClean="0"/>
              <a:t>“Therefore keep watch, because you do not know on what day your Lord will come. </a:t>
            </a:r>
            <a:endParaRPr lang="en-US" sz="2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blacknonbelievers.files.wordpress.com/2011/05/rapture-hatch.jpg?w=490"/>
          <p:cNvPicPr>
            <a:picLocks noChangeAspect="1" noChangeArrowheads="1"/>
          </p:cNvPicPr>
          <p:nvPr/>
        </p:nvPicPr>
        <p:blipFill>
          <a:blip r:embed="rId2" cstate="print"/>
          <a:srcRect/>
          <a:stretch>
            <a:fillRect/>
          </a:stretch>
        </p:blipFill>
        <p:spPr bwMode="auto">
          <a:xfrm>
            <a:off x="1752600" y="685800"/>
            <a:ext cx="5943600" cy="543839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spcAft>
                <a:spcPts val="1800"/>
              </a:spcAft>
              <a:buNone/>
            </a:pPr>
            <a:r>
              <a:rPr lang="en-US" dirty="0" smtClean="0"/>
              <a:t>How can we be prepared for Christ’s return?  </a:t>
            </a:r>
          </a:p>
          <a:p>
            <a:pPr marL="968375" lvl="2" indent="-231775">
              <a:spcAft>
                <a:spcPts val="600"/>
              </a:spcAft>
            </a:pPr>
            <a:r>
              <a:rPr lang="en-US" sz="3200" dirty="0" smtClean="0"/>
              <a:t>Reflect </a:t>
            </a:r>
            <a:r>
              <a:rPr lang="en-US" sz="3200" dirty="0" smtClean="0"/>
              <a:t>– </a:t>
            </a:r>
            <a:r>
              <a:rPr lang="en-US" sz="3200" dirty="0" smtClean="0"/>
              <a:t>on your relationship with God</a:t>
            </a:r>
            <a:endParaRPr lang="en-US" sz="3200" dirty="0" smtClean="0"/>
          </a:p>
          <a:p>
            <a:pPr marL="968375" lvl="2" indent="-231775">
              <a:spcAft>
                <a:spcPts val="600"/>
              </a:spcAft>
            </a:pPr>
            <a:r>
              <a:rPr lang="en-US" sz="3200" dirty="0" smtClean="0"/>
              <a:t>Repent –in </a:t>
            </a:r>
            <a:r>
              <a:rPr lang="en-US" sz="3200" dirty="0" smtClean="0"/>
              <a:t>those areas that are displeasing in His sight.</a:t>
            </a:r>
          </a:p>
          <a:p>
            <a:pPr marL="968375" lvl="2" indent="-231775"/>
            <a:r>
              <a:rPr lang="en-US" sz="3200" dirty="0" smtClean="0"/>
              <a:t>Renew – ask for His strength to help you through the day.</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105400"/>
          </a:xfrm>
        </p:spPr>
        <p:txBody>
          <a:bodyPr>
            <a:normAutofit/>
          </a:bodyPr>
          <a:lstStyle/>
          <a:p>
            <a:pPr marL="742950" indent="-742950">
              <a:spcAft>
                <a:spcPts val="600"/>
              </a:spcAft>
              <a:buNone/>
            </a:pPr>
            <a:r>
              <a:rPr lang="en-US" b="1" dirty="0" smtClean="0"/>
              <a:t>3.   P</a:t>
            </a:r>
            <a:r>
              <a:rPr lang="en-US" b="1" dirty="0" smtClean="0"/>
              <a:t>ersist</a:t>
            </a:r>
          </a:p>
          <a:p>
            <a:pPr marL="742950" indent="-742950">
              <a:spcAft>
                <a:spcPts val="600"/>
              </a:spcAft>
              <a:buNone/>
            </a:pPr>
            <a:r>
              <a:rPr lang="en-US" sz="2800" b="1" baseline="30000" dirty="0" smtClean="0"/>
              <a:t>43 </a:t>
            </a:r>
            <a:r>
              <a:rPr lang="en-US" sz="3000" dirty="0" smtClean="0"/>
              <a:t>But understand this: If the owner of the house had known at what time of night the thief was coming, he would have kept watch and would not have let his house be broken into. </a:t>
            </a:r>
            <a:endParaRPr lang="en-US" sz="3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ile:MattJon.jpg"/>
          <p:cNvPicPr>
            <a:picLocks noChangeAspect="1" noChangeArrowheads="1"/>
          </p:cNvPicPr>
          <p:nvPr/>
        </p:nvPicPr>
        <p:blipFill>
          <a:blip r:embed="rId2" cstate="print"/>
          <a:srcRect/>
          <a:stretch>
            <a:fillRect/>
          </a:stretch>
        </p:blipFill>
        <p:spPr bwMode="auto">
          <a:xfrm>
            <a:off x="3200400" y="228600"/>
            <a:ext cx="2362200" cy="61417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ystalinks.com/aug11mayacalendar.jpg"/>
          <p:cNvPicPr>
            <a:picLocks noChangeAspect="1" noChangeArrowheads="1"/>
          </p:cNvPicPr>
          <p:nvPr/>
        </p:nvPicPr>
        <p:blipFill>
          <a:blip r:embed="rId2" cstate="print"/>
          <a:srcRect/>
          <a:stretch>
            <a:fillRect/>
          </a:stretch>
        </p:blipFill>
        <p:spPr bwMode="auto">
          <a:xfrm>
            <a:off x="2667000" y="1143000"/>
            <a:ext cx="4326991" cy="4191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et Friends Maltese and Miniature Dachshund Guarding House Stock Photo - 11992554"/>
          <p:cNvPicPr>
            <a:picLocks noChangeAspect="1" noChangeArrowheads="1"/>
          </p:cNvPicPr>
          <p:nvPr/>
        </p:nvPicPr>
        <p:blipFill>
          <a:blip r:embed="rId2" cstate="print"/>
          <a:srcRect/>
          <a:stretch>
            <a:fillRect/>
          </a:stretch>
        </p:blipFill>
        <p:spPr bwMode="auto">
          <a:xfrm>
            <a:off x="1676400" y="990600"/>
            <a:ext cx="6118245" cy="4191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previous.presstv.ir/photo/20110828/soori20110828172924233.jpg"/>
          <p:cNvPicPr>
            <a:picLocks noChangeAspect="1" noChangeArrowheads="1"/>
          </p:cNvPicPr>
          <p:nvPr/>
        </p:nvPicPr>
        <p:blipFill>
          <a:blip r:embed="rId2" cstate="print"/>
          <a:srcRect/>
          <a:stretch>
            <a:fillRect/>
          </a:stretch>
        </p:blipFill>
        <p:spPr bwMode="auto">
          <a:xfrm>
            <a:off x="1752600" y="1143000"/>
            <a:ext cx="6057900" cy="4038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3733800"/>
          </a:xfrm>
        </p:spPr>
        <p:txBody>
          <a:bodyPr/>
          <a:lstStyle/>
          <a:p>
            <a:pPr>
              <a:buNone/>
            </a:pPr>
            <a:r>
              <a:rPr lang="en-US" b="1" baseline="30000" dirty="0" smtClean="0"/>
              <a:t>44 </a:t>
            </a:r>
            <a:r>
              <a:rPr lang="en-US" dirty="0" smtClean="0"/>
              <a:t>So you also must be ready, because the Son of Man will come at an hour when you do not expect him</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encrypted-tbn1.google.com/images?q=tbn:ANd9GcR-dgqs1fz-5p4-IdE2Eil330CGCso_IQNPkHaIYiKtDHpIoMVU"/>
          <p:cNvPicPr>
            <a:picLocks noChangeAspect="1" noChangeArrowheads="1"/>
          </p:cNvPicPr>
          <p:nvPr/>
        </p:nvPicPr>
        <p:blipFill>
          <a:blip r:embed="rId2" cstate="print"/>
          <a:srcRect/>
          <a:stretch>
            <a:fillRect/>
          </a:stretch>
        </p:blipFill>
        <p:spPr bwMode="auto">
          <a:xfrm>
            <a:off x="2362200" y="1066800"/>
            <a:ext cx="4495800" cy="4495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photo.goodreads.com/books/1167881648l/27523.jpg"/>
          <p:cNvPicPr>
            <a:picLocks noChangeAspect="1" noChangeArrowheads="1"/>
          </p:cNvPicPr>
          <p:nvPr/>
        </p:nvPicPr>
        <p:blipFill>
          <a:blip r:embed="rId2" cstate="print"/>
          <a:srcRect/>
          <a:stretch>
            <a:fillRect/>
          </a:stretch>
        </p:blipFill>
        <p:spPr bwMode="auto">
          <a:xfrm>
            <a:off x="3048000" y="685800"/>
            <a:ext cx="2905125" cy="4762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encrypted-tbn2.google.com/images?q=tbn:ANd9GcTNDpKqX85EYEIrvw20SLVZpNDPvCt7j4qOlLr-ovOsa6AzDDYD"/>
          <p:cNvPicPr>
            <a:picLocks noChangeAspect="1" noChangeArrowheads="1"/>
          </p:cNvPicPr>
          <p:nvPr/>
        </p:nvPicPr>
        <p:blipFill>
          <a:blip r:embed="rId2" cstate="print"/>
          <a:srcRect/>
          <a:stretch>
            <a:fillRect/>
          </a:stretch>
        </p:blipFill>
        <p:spPr bwMode="auto">
          <a:xfrm>
            <a:off x="1676400" y="1447800"/>
            <a:ext cx="5987143" cy="3352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Matthew </a:t>
            </a:r>
            <a:r>
              <a:rPr lang="en-US" sz="2800" b="1" dirty="0" smtClean="0"/>
              <a:t>24:36-44</a:t>
            </a:r>
            <a:endParaRPr lang="en-US" sz="2800" b="1" dirty="0"/>
          </a:p>
        </p:txBody>
      </p:sp>
      <p:sp>
        <p:nvSpPr>
          <p:cNvPr id="3" name="Content Placeholder 2"/>
          <p:cNvSpPr>
            <a:spLocks noGrp="1"/>
          </p:cNvSpPr>
          <p:nvPr>
            <p:ph idx="1"/>
          </p:nvPr>
        </p:nvSpPr>
        <p:spPr/>
        <p:txBody>
          <a:bodyPr>
            <a:normAutofit/>
          </a:bodyPr>
          <a:lstStyle/>
          <a:p>
            <a:pPr>
              <a:buNone/>
            </a:pPr>
            <a:r>
              <a:rPr lang="en-US" dirty="0" smtClean="0"/>
              <a:t> </a:t>
            </a:r>
            <a:r>
              <a:rPr lang="en-US" sz="2800" b="1" baseline="30000" dirty="0" smtClean="0"/>
              <a:t>36 </a:t>
            </a:r>
            <a:r>
              <a:rPr lang="en-US" sz="2800" dirty="0" smtClean="0"/>
              <a:t>“But about that day or hour no one knows, not even the angels in heaven, nor the </a:t>
            </a:r>
            <a:r>
              <a:rPr lang="en-US" sz="2800" dirty="0" smtClean="0"/>
              <a:t>Son,</a:t>
            </a:r>
            <a:r>
              <a:rPr lang="en-US" sz="2800" b="1" baseline="30000" dirty="0" smtClean="0"/>
              <a:t> </a:t>
            </a:r>
            <a:r>
              <a:rPr lang="en-US" sz="2800" dirty="0" smtClean="0"/>
              <a:t>but </a:t>
            </a:r>
            <a:r>
              <a:rPr lang="en-US" sz="2800" dirty="0" smtClean="0"/>
              <a:t>only the Father. </a:t>
            </a:r>
            <a:r>
              <a:rPr lang="en-US" sz="2800" b="1" baseline="30000" dirty="0" smtClean="0"/>
              <a:t>37 </a:t>
            </a:r>
            <a:r>
              <a:rPr lang="en-US" sz="2800" dirty="0" smtClean="0"/>
              <a:t>As it was in the days of Noah, so it will be at the coming of the Son of Man. </a:t>
            </a:r>
            <a:r>
              <a:rPr lang="en-US" sz="2800" b="1" baseline="30000" dirty="0" smtClean="0"/>
              <a:t>38 </a:t>
            </a:r>
            <a:r>
              <a:rPr lang="en-US" sz="2800" dirty="0" smtClean="0"/>
              <a:t>For in the days before the flood, people were eating and drinking, marrying and giving in marriage, up to the day Noah entered the ark; </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buNone/>
            </a:pPr>
            <a:r>
              <a:rPr lang="en-US" sz="2800" dirty="0"/>
              <a:t> </a:t>
            </a:r>
            <a:r>
              <a:rPr lang="en-US" sz="2800" dirty="0" smtClean="0"/>
              <a:t> </a:t>
            </a:r>
            <a:r>
              <a:rPr lang="en-US" sz="2800" b="1" baseline="30000" dirty="0" smtClean="0"/>
              <a:t> </a:t>
            </a:r>
            <a:r>
              <a:rPr lang="en-US" sz="2800" dirty="0" smtClean="0"/>
              <a:t> </a:t>
            </a:r>
            <a:r>
              <a:rPr lang="en-US" sz="2800" b="1" baseline="30000" dirty="0" smtClean="0"/>
              <a:t> 39 </a:t>
            </a:r>
            <a:r>
              <a:rPr lang="en-US" sz="2800" dirty="0" smtClean="0"/>
              <a:t>and they knew nothing about what would happen until the flood came and took them all away. That is how it will be at the coming of the Son of Man. </a:t>
            </a:r>
            <a:r>
              <a:rPr lang="en-US" sz="2800" b="1" baseline="30000" dirty="0" smtClean="0"/>
              <a:t>40 </a:t>
            </a:r>
            <a:r>
              <a:rPr lang="en-US" sz="2800" dirty="0" smtClean="0"/>
              <a:t>Two men will be in the field; one will be taken and the other left. </a:t>
            </a:r>
            <a:r>
              <a:rPr lang="en-US" sz="2800" b="1" baseline="30000" dirty="0" smtClean="0"/>
              <a:t>41 </a:t>
            </a:r>
            <a:r>
              <a:rPr lang="en-US" sz="2800" dirty="0" smtClean="0"/>
              <a:t>Two women will be grinding with a hand mill; one will be taken and the other left</a:t>
            </a:r>
            <a:r>
              <a:rPr lang="en-US" sz="2800" dirty="0" smtClean="0"/>
              <a:t>.</a:t>
            </a:r>
            <a:endParaRPr lang="en-US"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en-US" sz="2800" dirty="0" smtClean="0"/>
              <a:t> </a:t>
            </a:r>
            <a:r>
              <a:rPr lang="en-US" sz="2800" b="1" baseline="30000" dirty="0" smtClean="0"/>
              <a:t> 42 </a:t>
            </a:r>
            <a:r>
              <a:rPr lang="en-US" sz="2800" dirty="0" smtClean="0"/>
              <a:t>“Therefore keep watch, because you do not know on what day your Lord will come. </a:t>
            </a:r>
            <a:r>
              <a:rPr lang="en-US" sz="2800" b="1" baseline="30000" dirty="0" smtClean="0"/>
              <a:t>43 </a:t>
            </a:r>
            <a:r>
              <a:rPr lang="en-US" sz="2800" dirty="0" smtClean="0"/>
              <a:t>But understand this: If the owner of the house had known at what time of night the thief was coming, he would have kept watch and would not have let his house be broken into. </a:t>
            </a:r>
            <a:r>
              <a:rPr lang="en-US" sz="2800" b="1" baseline="30000" dirty="0" smtClean="0"/>
              <a:t>44 </a:t>
            </a:r>
            <a:r>
              <a:rPr lang="en-US" sz="2800" dirty="0" smtClean="0"/>
              <a:t>So you also must be ready, because the Son of Man will come at an hour when you do not expect him</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buNone/>
            </a:pPr>
            <a:r>
              <a:rPr lang="en-US" sz="2800" b="1" dirty="0" smtClean="0"/>
              <a:t>1.    Prioritize (vv. 36-39)</a:t>
            </a:r>
          </a:p>
          <a:p>
            <a:pPr>
              <a:buNone/>
            </a:pPr>
            <a:endParaRPr lang="en-US" sz="2800" dirty="0" smtClean="0"/>
          </a:p>
          <a:p>
            <a:pPr>
              <a:buNone/>
            </a:pPr>
            <a:r>
              <a:rPr lang="en-US" sz="2800" dirty="0" smtClean="0"/>
              <a:t> </a:t>
            </a:r>
            <a:r>
              <a:rPr lang="en-US" sz="2800" b="1" baseline="30000" dirty="0" smtClean="0"/>
              <a:t>36 </a:t>
            </a:r>
            <a:r>
              <a:rPr lang="en-US" sz="2800" dirty="0" smtClean="0"/>
              <a:t>“But about that day or hour no one knows, not even the angels in heaven, nor the Son,</a:t>
            </a:r>
            <a:r>
              <a:rPr lang="en-US" sz="2800" b="1" baseline="30000" dirty="0" smtClean="0"/>
              <a:t>[</a:t>
            </a:r>
            <a:r>
              <a:rPr lang="en-US" sz="2800" b="1" u="sng" baseline="30000" dirty="0" smtClean="0">
                <a:hlinkClick r:id="rId3" tooltip="See footnote f"/>
              </a:rPr>
              <a:t>f</a:t>
            </a:r>
            <a:r>
              <a:rPr lang="en-US" sz="2800" b="1" baseline="30000" dirty="0" smtClean="0"/>
              <a:t>]</a:t>
            </a:r>
            <a:r>
              <a:rPr lang="en-US" sz="2800" dirty="0" smtClean="0"/>
              <a:t>but only the Father. </a:t>
            </a:r>
            <a:r>
              <a:rPr lang="en-US" sz="2800" dirty="0" smtClean="0"/>
              <a:t> </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1887</TotalTime>
  <Words>161</Words>
  <Application>Microsoft Office PowerPoint</Application>
  <PresentationFormat>On-screen Show (4:3)</PresentationFormat>
  <Paragraphs>31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Prepare for Christ’s Coming</vt:lpstr>
      <vt:lpstr>Slide 2</vt:lpstr>
      <vt:lpstr>Slide 3</vt:lpstr>
      <vt:lpstr>Slide 4</vt:lpstr>
      <vt:lpstr>Slide 5</vt:lpstr>
      <vt:lpstr>Matthew 24:36-44</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Wilderness Experience</dc:title>
  <dc:creator>Grace &amp; Tom</dc:creator>
  <cp:lastModifiedBy>Grace &amp; Tom</cp:lastModifiedBy>
  <cp:revision>88</cp:revision>
  <dcterms:created xsi:type="dcterms:W3CDTF">2011-09-18T01:57:01Z</dcterms:created>
  <dcterms:modified xsi:type="dcterms:W3CDTF">2012-05-20T12:42:04Z</dcterms:modified>
</cp:coreProperties>
</file>