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31"/>
  </p:notesMasterIdLst>
  <p:sldIdLst>
    <p:sldId id="256" r:id="rId2"/>
    <p:sldId id="382" r:id="rId3"/>
    <p:sldId id="486" r:id="rId4"/>
    <p:sldId id="452" r:id="rId5"/>
    <p:sldId id="488" r:id="rId6"/>
    <p:sldId id="487" r:id="rId7"/>
    <p:sldId id="489" r:id="rId8"/>
    <p:sldId id="485" r:id="rId9"/>
    <p:sldId id="462" r:id="rId10"/>
    <p:sldId id="505" r:id="rId11"/>
    <p:sldId id="491" r:id="rId12"/>
    <p:sldId id="464" r:id="rId13"/>
    <p:sldId id="490" r:id="rId14"/>
    <p:sldId id="493" r:id="rId15"/>
    <p:sldId id="492" r:id="rId16"/>
    <p:sldId id="494" r:id="rId17"/>
    <p:sldId id="480" r:id="rId18"/>
    <p:sldId id="495" r:id="rId19"/>
    <p:sldId id="496" r:id="rId20"/>
    <p:sldId id="498" r:id="rId21"/>
    <p:sldId id="497" r:id="rId22"/>
    <p:sldId id="499" r:id="rId23"/>
    <p:sldId id="500" r:id="rId24"/>
    <p:sldId id="502" r:id="rId25"/>
    <p:sldId id="501" r:id="rId26"/>
    <p:sldId id="470" r:id="rId27"/>
    <p:sldId id="503" r:id="rId28"/>
    <p:sldId id="504" r:id="rId29"/>
    <p:sldId id="456"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4" autoAdjust="0"/>
    <p:restoredTop sz="94712" autoAdjust="0"/>
  </p:normalViewPr>
  <p:slideViewPr>
    <p:cSldViewPr snapToGrid="0" snapToObjects="1">
      <p:cViewPr>
        <p:scale>
          <a:sx n="100" d="100"/>
          <a:sy n="100" d="100"/>
        </p:scale>
        <p:origin x="-1776" y="-5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6FE64F-718D-834F-BDFC-B940820A2267}" type="datetimeFigureOut">
              <a:rPr lang="en-US" smtClean="0"/>
              <a:t>8/15/15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4F823B-A632-F44F-9C36-9A3FD243B28F}" type="slidenum">
              <a:rPr lang="en-US" smtClean="0"/>
              <a:t>‹#›</a:t>
            </a:fld>
            <a:endParaRPr lang="en-US"/>
          </a:p>
        </p:txBody>
      </p:sp>
    </p:spTree>
    <p:extLst>
      <p:ext uri="{BB962C8B-B14F-4D97-AF65-F5344CB8AC3E}">
        <p14:creationId xmlns:p14="http://schemas.microsoft.com/office/powerpoint/2010/main" val="120245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14"/>
          <p:cNvSpPr>
            <a:spLocks noGrp="1"/>
          </p:cNvSpPr>
          <p:nvPr>
            <p:ph type="dt" sz="half" idx="10"/>
          </p:nvPr>
        </p:nvSpPr>
        <p:spPr/>
        <p:txBody>
          <a:bodyPr/>
          <a:lstStyle/>
          <a:p>
            <a:fld id="{2069C06D-4ED8-42C6-905D-CA84CA1B6CBF}" type="datetime2">
              <a:rPr lang="en-US" smtClean="0"/>
              <a:t>Saturday, August 15, 15</a:t>
            </a:fld>
            <a:endParaRPr lang="en-US" dirty="0"/>
          </a:p>
        </p:txBody>
      </p:sp>
      <p:sp>
        <p:nvSpPr>
          <p:cNvPr id="16" name="Slide Number Placeholder 15"/>
          <p:cNvSpPr>
            <a:spLocks noGrp="1"/>
          </p:cNvSpPr>
          <p:nvPr>
            <p:ph type="sldNum" sz="quarter" idx="11"/>
          </p:nvPr>
        </p:nvSpPr>
        <p:spPr/>
        <p:txBody>
          <a:bodyPr/>
          <a:lstStyle/>
          <a:p>
            <a:fld id="{1789C0F2-17E0-497A-9BBE-0C73201AAFE3}"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6EEE0E-EDB0-4D84-86B0-50833DF22902}" type="datetime2">
              <a:rPr lang="en-US" smtClean="0"/>
              <a:t>Saturday, August 15, 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14372C-B5AB-4C39-B273-B99224EB4DD5}" type="datetime2">
              <a:rPr lang="en-US" smtClean="0"/>
              <a:t>Saturday, August 15, 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4" name="Date Placeholder 13"/>
          <p:cNvSpPr>
            <a:spLocks noGrp="1"/>
          </p:cNvSpPr>
          <p:nvPr>
            <p:ph type="dt" sz="half" idx="10"/>
          </p:nvPr>
        </p:nvSpPr>
        <p:spPr/>
        <p:txBody>
          <a:bodyPr/>
          <a:lstStyle/>
          <a:p>
            <a:fld id="{14CB1CAA-32CD-4B55-B92A-B8F0843CACF4}" type="datetime2">
              <a:rPr lang="en-US" smtClean="0"/>
              <a:t>Saturday, August 15, 15</a:t>
            </a:fld>
            <a:endParaRPr lang="en-US" dirty="0"/>
          </a:p>
        </p:txBody>
      </p:sp>
      <p:sp>
        <p:nvSpPr>
          <p:cNvPr id="15" name="Slide Number Placeholder 14"/>
          <p:cNvSpPr>
            <a:spLocks noGrp="1"/>
          </p:cNvSpPr>
          <p:nvPr>
            <p:ph type="sldNum" sz="quarter" idx="11"/>
          </p:nvPr>
        </p:nvSpPr>
        <p:spPr/>
        <p:txBody>
          <a:bodyPr/>
          <a:lstStyle/>
          <a:p>
            <a:fld id="{1789C0F2-17E0-497A-9BBE-0C73201AAFE3}" type="slidenum">
              <a:rPr lang="en-US" smtClean="0"/>
              <a:pPr/>
              <a:t>‹#›</a:t>
            </a:fld>
            <a:endParaRPr lang="en-US" dirty="0"/>
          </a:p>
        </p:txBody>
      </p:sp>
      <p:sp>
        <p:nvSpPr>
          <p:cNvPr id="16" name="Footer Placeholder 15"/>
          <p:cNvSpPr>
            <a:spLocks noGrp="1"/>
          </p:cNvSpPr>
          <p:nvPr>
            <p:ph type="ftr" sz="quarter" idx="12"/>
          </p:nvPr>
        </p:nvSpPr>
        <p:spPr/>
        <p:txBody>
          <a:body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Date Placeholder 11"/>
          <p:cNvSpPr>
            <a:spLocks noGrp="1"/>
          </p:cNvSpPr>
          <p:nvPr>
            <p:ph type="dt" sz="half" idx="10"/>
          </p:nvPr>
        </p:nvSpPr>
        <p:spPr/>
        <p:txBody>
          <a:bodyPr/>
          <a:lstStyle/>
          <a:p>
            <a:fld id="{3AD8CDC4-3D19-4983-B478-82F6B8E5AB66}" type="datetime2">
              <a:rPr lang="en-US" smtClean="0"/>
              <a:t>Saturday, August 15, 15</a:t>
            </a:fld>
            <a:endParaRPr lang="en-US" dirty="0"/>
          </a:p>
        </p:txBody>
      </p:sp>
      <p:sp>
        <p:nvSpPr>
          <p:cNvPr id="13" name="Slide Number Placeholder 12"/>
          <p:cNvSpPr>
            <a:spLocks noGrp="1"/>
          </p:cNvSpPr>
          <p:nvPr>
            <p:ph type="sldNum" sz="quarter" idx="11"/>
          </p:nvPr>
        </p:nvSpPr>
        <p:spPr/>
        <p:txBody>
          <a:bodyPr/>
          <a:lstStyle/>
          <a:p>
            <a:fld id="{1789C0F2-17E0-497A-9BBE-0C73201AAFE3}"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dirty="0"/>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84B82477-D5D3-4181-8C11-75D0F2433A87}" type="datetime2">
              <a:rPr lang="en-US" smtClean="0"/>
              <a:t>Saturday, August 15, 15</a:t>
            </a:fld>
            <a:endParaRPr lang="en-US" dirty="0"/>
          </a:p>
        </p:txBody>
      </p:sp>
      <p:sp>
        <p:nvSpPr>
          <p:cNvPr id="9" name="Slide Number Placeholder 8"/>
          <p:cNvSpPr>
            <a:spLocks noGrp="1"/>
          </p:cNvSpPr>
          <p:nvPr>
            <p:ph type="sldNum" sz="quarter" idx="11"/>
          </p:nvPr>
        </p:nvSpPr>
        <p:spPr/>
        <p:txBody>
          <a:bodyPr/>
          <a:lstStyle/>
          <a:p>
            <a:fld id="{1789C0F2-17E0-497A-9BBE-0C73201AAFE3}" type="slidenum">
              <a:rPr lang="en-US" smtClean="0"/>
              <a:pPr/>
              <a:t>‹#›</a:t>
            </a:fld>
            <a:endParaRPr lang="en-US" dirty="0"/>
          </a:p>
        </p:txBody>
      </p:sp>
      <p:sp>
        <p:nvSpPr>
          <p:cNvPr id="10" name="Footer Placeholder 9"/>
          <p:cNvSpPr>
            <a:spLocks noGrp="1"/>
          </p:cNvSpPr>
          <p:nvPr>
            <p:ph type="ftr" sz="quarter" idx="12"/>
          </p:nvPr>
        </p:nvSpPr>
        <p:spPr/>
        <p:txBody>
          <a:bodyPr/>
          <a:lstStyle/>
          <a:p>
            <a:endParaRPr lang="en-US" dirty="0"/>
          </a:p>
        </p:txBody>
      </p:sp>
      <p:sp>
        <p:nvSpPr>
          <p:cNvPr id="11" name="Title 10"/>
          <p:cNvSpPr>
            <a:spLocks noGrp="1"/>
          </p:cNvSpPr>
          <p:nvPr>
            <p:ph type="title"/>
          </p:nvPr>
        </p:nvSpPr>
        <p:spPr/>
        <p:txBody>
          <a:bodyPr/>
          <a:lstStyle/>
          <a:p>
            <a:r>
              <a:rPr lang="en-US" smtClean="0"/>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en-US" smtClean="0"/>
              <a:t>Click to edit Master title style</a:t>
            </a:r>
            <a:endParaRPr lang="en-US" dirty="0"/>
          </a:p>
        </p:txBody>
      </p:sp>
      <p:sp>
        <p:nvSpPr>
          <p:cNvPr id="14" name="Date Placeholder 13"/>
          <p:cNvSpPr>
            <a:spLocks noGrp="1"/>
          </p:cNvSpPr>
          <p:nvPr>
            <p:ph type="dt" sz="half" idx="10"/>
          </p:nvPr>
        </p:nvSpPr>
        <p:spPr/>
        <p:txBody>
          <a:bodyPr/>
          <a:lstStyle/>
          <a:p>
            <a:fld id="{213E253B-1893-4367-8BAE-DF4BC10DC578}" type="datetime2">
              <a:rPr lang="en-US" smtClean="0"/>
              <a:t>Saturday, August 15, 15</a:t>
            </a:fld>
            <a:endParaRPr lang="en-US" dirty="0"/>
          </a:p>
        </p:txBody>
      </p:sp>
      <p:sp>
        <p:nvSpPr>
          <p:cNvPr id="15" name="Slide Number Placeholder 14"/>
          <p:cNvSpPr>
            <a:spLocks noGrp="1"/>
          </p:cNvSpPr>
          <p:nvPr>
            <p:ph type="sldNum" sz="quarter" idx="11"/>
          </p:nvPr>
        </p:nvSpPr>
        <p:spPr/>
        <p:txBody>
          <a:bodyPr/>
          <a:lstStyle/>
          <a:p>
            <a:fld id="{1789C0F2-17E0-497A-9BBE-0C73201AAFE3}" type="slidenum">
              <a:rPr lang="en-US" smtClean="0"/>
              <a:pPr/>
              <a:t>‹#›</a:t>
            </a:fld>
            <a:endParaRPr lang="en-US" dirty="0"/>
          </a:p>
        </p:txBody>
      </p:sp>
      <p:sp>
        <p:nvSpPr>
          <p:cNvPr id="16" name="Footer Placeholder 15"/>
          <p:cNvSpPr>
            <a:spLocks noGrp="1"/>
          </p:cNvSpPr>
          <p:nvPr>
            <p:ph type="ftr" sz="quarter" idx="12"/>
          </p:nvPr>
        </p:nvSpPr>
        <p:spPr/>
        <p:txBody>
          <a:body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Date Placeholder 6"/>
          <p:cNvSpPr>
            <a:spLocks noGrp="1"/>
          </p:cNvSpPr>
          <p:nvPr>
            <p:ph type="dt" sz="half" idx="10"/>
          </p:nvPr>
        </p:nvSpPr>
        <p:spPr/>
        <p:txBody>
          <a:bodyPr/>
          <a:lstStyle/>
          <a:p>
            <a:fld id="{8B62300D-25B3-4603-86C9-4CB776489F00}" type="datetime2">
              <a:rPr lang="en-US" smtClean="0"/>
              <a:t>Saturday, August 15, 15</a:t>
            </a:fld>
            <a:endParaRPr lang="en-US" dirty="0"/>
          </a:p>
        </p:txBody>
      </p:sp>
      <p:sp>
        <p:nvSpPr>
          <p:cNvPr id="8" name="Slide Number Placeholder 7"/>
          <p:cNvSpPr>
            <a:spLocks noGrp="1"/>
          </p:cNvSpPr>
          <p:nvPr>
            <p:ph type="sldNum" sz="quarter" idx="11"/>
          </p:nvPr>
        </p:nvSpPr>
        <p:spPr/>
        <p:txBody>
          <a:bodyPr/>
          <a:lstStyle/>
          <a:p>
            <a:fld id="{1789C0F2-17E0-497A-9BBE-0C73201AAFE3}" type="slidenum">
              <a:rPr lang="en-US" smtClean="0"/>
              <a:pPr/>
              <a:t>‹#›</a:t>
            </a:fld>
            <a:endParaRPr lang="en-US" dirty="0"/>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6314AD9-FCC8-48B7-B85B-012A91320DFF}" type="datetime2">
              <a:rPr lang="en-US" smtClean="0"/>
              <a:t>Saturday, August 15, 15</a:t>
            </a:fld>
            <a:endParaRPr lang="en-US" dirty="0"/>
          </a:p>
        </p:txBody>
      </p:sp>
      <p:sp>
        <p:nvSpPr>
          <p:cNvPr id="6" name="Slide Number Placeholder 5"/>
          <p:cNvSpPr>
            <a:spLocks noGrp="1"/>
          </p:cNvSpPr>
          <p:nvPr>
            <p:ph type="sldNum" sz="quarter" idx="11"/>
          </p:nvPr>
        </p:nvSpPr>
        <p:spPr/>
        <p:txBody>
          <a:bodyPr/>
          <a:lstStyle/>
          <a:p>
            <a:fld id="{1789C0F2-17E0-497A-9BBE-0C73201AAFE3}" type="slidenum">
              <a:rPr lang="en-US" smtClean="0"/>
              <a:pPr/>
              <a:t>‹#›</a:t>
            </a:fld>
            <a:endParaRPr lang="en-US" dirty="0"/>
          </a:p>
        </p:txBody>
      </p:sp>
      <p:sp>
        <p:nvSpPr>
          <p:cNvPr id="7" name="Footer Placeholder 6"/>
          <p:cNvSpPr>
            <a:spLocks noGrp="1"/>
          </p:cNvSpPr>
          <p:nvPr>
            <p:ph type="ftr" sz="quarter" idx="12"/>
          </p:nvPr>
        </p:nvSpPr>
        <p:spPr/>
        <p:txBody>
          <a:body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14"/>
          <p:cNvSpPr>
            <a:spLocks noGrp="1"/>
          </p:cNvSpPr>
          <p:nvPr>
            <p:ph type="dt" sz="half" idx="10"/>
          </p:nvPr>
        </p:nvSpPr>
        <p:spPr/>
        <p:txBody>
          <a:bodyPr/>
          <a:lstStyle/>
          <a:p>
            <a:fld id="{3182DC50-D5DB-4F94-B367-9876CD2C4012}" type="datetime2">
              <a:rPr lang="en-US" smtClean="0"/>
              <a:t>Saturday, August 15, 15</a:t>
            </a:fld>
            <a:endParaRPr lang="en-US" dirty="0"/>
          </a:p>
        </p:txBody>
      </p:sp>
      <p:sp>
        <p:nvSpPr>
          <p:cNvPr id="16" name="Slide Number Placeholder 15"/>
          <p:cNvSpPr>
            <a:spLocks noGrp="1"/>
          </p:cNvSpPr>
          <p:nvPr>
            <p:ph type="sldNum" sz="quarter" idx="11"/>
          </p:nvPr>
        </p:nvSpPr>
        <p:spPr/>
        <p:txBody>
          <a:bodyPr/>
          <a:lstStyle/>
          <a:p>
            <a:fld id="{1789C0F2-17E0-497A-9BBE-0C73201AAFE3}"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
        <p:nvSpPr>
          <p:cNvPr id="18" name="Title 17"/>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3" name="Date Placeholder 12"/>
          <p:cNvSpPr>
            <a:spLocks noGrp="1"/>
          </p:cNvSpPr>
          <p:nvPr>
            <p:ph type="dt" sz="half" idx="10"/>
          </p:nvPr>
        </p:nvSpPr>
        <p:spPr/>
        <p:txBody>
          <a:bodyPr/>
          <a:lstStyle/>
          <a:p>
            <a:fld id="{292EB412-E790-42EA-81FE-2925D3A43D91}" type="datetime2">
              <a:rPr lang="en-US" smtClean="0"/>
              <a:t>Saturday, August 15, 15</a:t>
            </a:fld>
            <a:endParaRPr lang="en-US" dirty="0"/>
          </a:p>
        </p:txBody>
      </p:sp>
      <p:sp>
        <p:nvSpPr>
          <p:cNvPr id="14" name="Slide Number Placeholder 13"/>
          <p:cNvSpPr>
            <a:spLocks noGrp="1"/>
          </p:cNvSpPr>
          <p:nvPr>
            <p:ph type="sldNum" sz="quarter" idx="11"/>
          </p:nvPr>
        </p:nvSpPr>
        <p:spPr/>
        <p:txBody>
          <a:bodyPr/>
          <a:lstStyle/>
          <a:p>
            <a:fld id="{1789C0F2-17E0-497A-9BBE-0C73201AAFE3}" type="slidenum">
              <a:rPr lang="en-US" smtClean="0"/>
              <a:pPr/>
              <a:t>‹#›</a:t>
            </a:fld>
            <a:endParaRPr lang="en-US" dirty="0"/>
          </a:p>
        </p:txBody>
      </p:sp>
      <p:sp>
        <p:nvSpPr>
          <p:cNvPr id="15" name="Footer Placeholder 14"/>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0B385921-A91A-409C-921C-0E0EC1E750EC}" type="datetime2">
              <a:rPr lang="en-US" smtClean="0"/>
              <a:t>Saturday, August 15, 15</a:t>
            </a:fld>
            <a:endParaRPr lang="en-US" dirty="0"/>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US" dirty="0"/>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1789C0F2-17E0-497A-9BBE-0C73201AAFE3}"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b="1" dirty="0" smtClean="0"/>
              <a:t>Conformed to Christ’s Image</a:t>
            </a:r>
            <a:endParaRPr lang="en-US" sz="4000" b="1" dirty="0"/>
          </a:p>
        </p:txBody>
      </p:sp>
      <p:sp>
        <p:nvSpPr>
          <p:cNvPr id="3" name="Subtitle 2"/>
          <p:cNvSpPr>
            <a:spLocks noGrp="1"/>
          </p:cNvSpPr>
          <p:nvPr>
            <p:ph type="subTitle" idx="1"/>
          </p:nvPr>
        </p:nvSpPr>
        <p:spPr/>
        <p:txBody>
          <a:bodyPr>
            <a:normAutofit/>
          </a:bodyPr>
          <a:lstStyle/>
          <a:p>
            <a:r>
              <a:rPr lang="en-US" sz="3200" dirty="0" smtClean="0"/>
              <a:t>Motivations for Holy Living</a:t>
            </a:r>
            <a:endParaRPr lang="en-US" sz="3200" dirty="0"/>
          </a:p>
        </p:txBody>
      </p:sp>
    </p:spTree>
    <p:extLst>
      <p:ext uri="{BB962C8B-B14F-4D97-AF65-F5344CB8AC3E}">
        <p14:creationId xmlns:p14="http://schemas.microsoft.com/office/powerpoint/2010/main" val="711783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81200" y="965200"/>
            <a:ext cx="5194300" cy="5194300"/>
          </a:xfrm>
          <a:prstGeom prst="rect">
            <a:avLst/>
          </a:prstGeom>
        </p:spPr>
      </p:pic>
    </p:spTree>
    <p:extLst>
      <p:ext uri="{BB962C8B-B14F-4D97-AF65-F5344CB8AC3E}">
        <p14:creationId xmlns:p14="http://schemas.microsoft.com/office/powerpoint/2010/main" val="1181754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3300" y="2344122"/>
            <a:ext cx="6959600" cy="1692771"/>
          </a:xfrm>
          <a:prstGeom prst="rect">
            <a:avLst/>
          </a:prstGeom>
        </p:spPr>
        <p:txBody>
          <a:bodyPr wrap="square">
            <a:spAutoFit/>
          </a:bodyPr>
          <a:lstStyle/>
          <a:p>
            <a:r>
              <a:rPr lang="en-US" sz="2600" b="1" baseline="30000" dirty="0">
                <a:latin typeface="Helvetica"/>
                <a:cs typeface="Helvetica"/>
              </a:rPr>
              <a:t>15 </a:t>
            </a:r>
            <a:r>
              <a:rPr lang="en-US" sz="2600" dirty="0">
                <a:latin typeface="Helvetica"/>
                <a:cs typeface="Helvetica"/>
              </a:rPr>
              <a:t>But just as he who called you is holy, so be holy in all you do; </a:t>
            </a:r>
            <a:r>
              <a:rPr lang="en-US" sz="2600" b="1" baseline="30000" dirty="0">
                <a:latin typeface="Helvetica"/>
                <a:cs typeface="Helvetica"/>
              </a:rPr>
              <a:t>16 </a:t>
            </a:r>
            <a:r>
              <a:rPr lang="en-US" sz="2600" dirty="0">
                <a:latin typeface="Helvetica"/>
                <a:cs typeface="Helvetica"/>
              </a:rPr>
              <a:t>for it is written: “Be holy, because I am holy.</a:t>
            </a:r>
            <a:r>
              <a:rPr lang="en-US" sz="2600" dirty="0" smtClean="0">
                <a:latin typeface="Helvetica"/>
                <a:cs typeface="Helvetica"/>
              </a:rPr>
              <a:t>”</a:t>
            </a:r>
            <a:endParaRPr lang="en-US" sz="2600" dirty="0">
              <a:latin typeface="Helvetica"/>
              <a:cs typeface="Helvetica"/>
            </a:endParaRPr>
          </a:p>
          <a:p>
            <a:r>
              <a:rPr lang="en-US" sz="2600" dirty="0" smtClean="0">
                <a:latin typeface="Helvetica"/>
                <a:cs typeface="Helvetica"/>
              </a:rPr>
              <a:t>				</a:t>
            </a:r>
            <a:r>
              <a:rPr lang="en-US" sz="2600" dirty="0">
                <a:latin typeface="Helvetica"/>
                <a:cs typeface="Helvetica"/>
              </a:rPr>
              <a:t> </a:t>
            </a:r>
            <a:r>
              <a:rPr lang="en-US" sz="2600" dirty="0" smtClean="0">
                <a:latin typeface="Helvetica"/>
                <a:cs typeface="Helvetica"/>
              </a:rPr>
              <a:t>    </a:t>
            </a:r>
            <a:r>
              <a:rPr lang="en-US" sz="2600" dirty="0" smtClean="0">
                <a:latin typeface="Helvetica"/>
                <a:cs typeface="Helvetica"/>
              </a:rPr>
              <a:t>1 </a:t>
            </a:r>
            <a:r>
              <a:rPr lang="en-US" sz="2600" dirty="0" smtClean="0">
                <a:latin typeface="Helvetica"/>
                <a:cs typeface="Helvetica"/>
              </a:rPr>
              <a:t>Peter 1:15-</a:t>
            </a:r>
            <a:r>
              <a:rPr lang="en-US" sz="2600" dirty="0" smtClean="0">
                <a:latin typeface="Helvetica"/>
                <a:cs typeface="Helvetica"/>
              </a:rPr>
              <a:t>16</a:t>
            </a:r>
            <a:endParaRPr lang="en-US" sz="2600" dirty="0">
              <a:latin typeface="Helvetica"/>
              <a:cs typeface="Helvetica"/>
            </a:endParaRPr>
          </a:p>
        </p:txBody>
      </p:sp>
    </p:spTree>
    <p:extLst>
      <p:ext uri="{BB962C8B-B14F-4D97-AF65-F5344CB8AC3E}">
        <p14:creationId xmlns:p14="http://schemas.microsoft.com/office/powerpoint/2010/main" val="2230294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03300" y="2250322"/>
            <a:ext cx="7162800" cy="1569660"/>
          </a:xfrm>
          <a:prstGeom prst="rect">
            <a:avLst/>
          </a:prstGeom>
        </p:spPr>
        <p:txBody>
          <a:bodyPr wrap="square">
            <a:spAutoFit/>
          </a:bodyPr>
          <a:lstStyle/>
          <a:p>
            <a:r>
              <a:rPr lang="en-US" sz="2400" dirty="0">
                <a:latin typeface="Helvetica"/>
                <a:cs typeface="Helvetica"/>
              </a:rPr>
              <a:t>Holiness has the root idea in the Old Testament </a:t>
            </a:r>
            <a:r>
              <a:rPr lang="en-US" sz="2400" dirty="0" smtClean="0">
                <a:latin typeface="Helvetica"/>
                <a:cs typeface="Helvetica"/>
              </a:rPr>
              <a:t>of </a:t>
            </a:r>
            <a:r>
              <a:rPr lang="en-US" sz="2400" dirty="0">
                <a:latin typeface="Helvetica"/>
                <a:cs typeface="Helvetica"/>
              </a:rPr>
              <a:t>being </a:t>
            </a:r>
            <a:r>
              <a:rPr lang="en-US" sz="2400" dirty="0">
                <a:solidFill>
                  <a:srgbClr val="FFFF00"/>
                </a:solidFill>
                <a:latin typeface="Helvetica"/>
                <a:cs typeface="Helvetica"/>
              </a:rPr>
              <a:t>separated from what is defective and evil and separated for </a:t>
            </a:r>
            <a:r>
              <a:rPr lang="en-US" sz="2400" dirty="0" smtClean="0">
                <a:solidFill>
                  <a:srgbClr val="FFFF00"/>
                </a:solidFill>
                <a:latin typeface="Helvetica"/>
                <a:cs typeface="Helvetica"/>
              </a:rPr>
              <a:t>God . . . </a:t>
            </a:r>
          </a:p>
          <a:p>
            <a:r>
              <a:rPr lang="en-US" sz="2400" dirty="0">
                <a:latin typeface="Helvetica"/>
                <a:cs typeface="Helvetica"/>
              </a:rPr>
              <a:t>	</a:t>
            </a:r>
            <a:r>
              <a:rPr lang="en-US" sz="2400" dirty="0" smtClean="0">
                <a:latin typeface="Helvetica"/>
                <a:cs typeface="Helvetica"/>
              </a:rPr>
              <a:t>				Dr. John Piper</a:t>
            </a:r>
            <a:endParaRPr lang="en-US" sz="2400" dirty="0">
              <a:latin typeface="Helvetica"/>
              <a:cs typeface="Helvetica"/>
            </a:endParaRPr>
          </a:p>
        </p:txBody>
      </p:sp>
    </p:spTree>
    <p:extLst>
      <p:ext uri="{BB962C8B-B14F-4D97-AF65-F5344CB8AC3E}">
        <p14:creationId xmlns:p14="http://schemas.microsoft.com/office/powerpoint/2010/main" val="331434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92300" y="800365"/>
            <a:ext cx="5486400" cy="5256202"/>
          </a:xfrm>
          <a:prstGeom prst="rect">
            <a:avLst/>
          </a:prstGeom>
        </p:spPr>
      </p:pic>
    </p:spTree>
    <p:extLst>
      <p:ext uri="{BB962C8B-B14F-4D97-AF65-F5344CB8AC3E}">
        <p14:creationId xmlns:p14="http://schemas.microsoft.com/office/powerpoint/2010/main" val="38598402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2022" y="1320800"/>
            <a:ext cx="7803978" cy="4511675"/>
          </a:xfrm>
          <a:prstGeom prst="rect">
            <a:avLst/>
          </a:prstGeom>
        </p:spPr>
      </p:pic>
    </p:spTree>
    <p:extLst>
      <p:ext uri="{BB962C8B-B14F-4D97-AF65-F5344CB8AC3E}">
        <p14:creationId xmlns:p14="http://schemas.microsoft.com/office/powerpoint/2010/main" val="2214144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7900" y="2170837"/>
            <a:ext cx="7429500" cy="2092881"/>
          </a:xfrm>
          <a:prstGeom prst="rect">
            <a:avLst/>
          </a:prstGeom>
        </p:spPr>
        <p:txBody>
          <a:bodyPr wrap="square">
            <a:spAutoFit/>
          </a:bodyPr>
          <a:lstStyle/>
          <a:p>
            <a:r>
              <a:rPr lang="en-US" sz="2600" b="1" baseline="30000" dirty="0">
                <a:latin typeface="Helvetica"/>
                <a:cs typeface="Helvetica"/>
              </a:rPr>
              <a:t>17 </a:t>
            </a:r>
            <a:r>
              <a:rPr lang="en-US" sz="2600" dirty="0">
                <a:latin typeface="Helvetica"/>
                <a:cs typeface="Helvetica"/>
              </a:rPr>
              <a:t>Since you call on a Father who judges each person’s work impartially, live out your time as foreigners here in </a:t>
            </a:r>
            <a:r>
              <a:rPr lang="en-US" sz="2600" dirty="0">
                <a:solidFill>
                  <a:srgbClr val="FFFF00"/>
                </a:solidFill>
                <a:latin typeface="Helvetica"/>
                <a:cs typeface="Helvetica"/>
              </a:rPr>
              <a:t>reverent fear</a:t>
            </a:r>
            <a:r>
              <a:rPr lang="en-US" sz="2600" dirty="0">
                <a:latin typeface="Helvetica"/>
                <a:cs typeface="Helvetica"/>
              </a:rPr>
              <a:t>. </a:t>
            </a:r>
            <a:endParaRPr lang="en-US" sz="2600" dirty="0" smtClean="0">
              <a:latin typeface="Helvetica"/>
              <a:cs typeface="Helvetica"/>
            </a:endParaRPr>
          </a:p>
          <a:p>
            <a:endParaRPr lang="en-US" sz="2600" dirty="0">
              <a:latin typeface="Helvetica"/>
              <a:cs typeface="Helvetica"/>
            </a:endParaRPr>
          </a:p>
          <a:p>
            <a:r>
              <a:rPr lang="en-US" sz="2600" dirty="0" smtClean="0">
                <a:latin typeface="Helvetica"/>
                <a:cs typeface="Helvetica"/>
              </a:rPr>
              <a:t>				</a:t>
            </a:r>
            <a:r>
              <a:rPr lang="en-US" sz="2600" dirty="0" smtClean="0">
                <a:latin typeface="Helvetica"/>
                <a:cs typeface="Helvetica"/>
              </a:rPr>
              <a:t>	  1 </a:t>
            </a:r>
            <a:r>
              <a:rPr lang="en-US" sz="2600" dirty="0" smtClean="0">
                <a:latin typeface="Helvetica"/>
                <a:cs typeface="Helvetica"/>
              </a:rPr>
              <a:t>Peter 1:</a:t>
            </a:r>
            <a:r>
              <a:rPr lang="en-US" sz="2600" dirty="0" smtClean="0">
                <a:latin typeface="Helvetica"/>
                <a:cs typeface="Helvetica"/>
              </a:rPr>
              <a:t>17</a:t>
            </a:r>
            <a:endParaRPr lang="en-US" sz="2600" dirty="0">
              <a:latin typeface="Helvetica"/>
              <a:cs typeface="Helvetica"/>
            </a:endParaRPr>
          </a:p>
        </p:txBody>
      </p:sp>
    </p:spTree>
    <p:extLst>
      <p:ext uri="{BB962C8B-B14F-4D97-AF65-F5344CB8AC3E}">
        <p14:creationId xmlns:p14="http://schemas.microsoft.com/office/powerpoint/2010/main" val="3620799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92300" y="749300"/>
            <a:ext cx="5283200" cy="5283200"/>
          </a:xfrm>
          <a:prstGeom prst="rect">
            <a:avLst/>
          </a:prstGeom>
        </p:spPr>
      </p:pic>
    </p:spTree>
    <p:extLst>
      <p:ext uri="{BB962C8B-B14F-4D97-AF65-F5344CB8AC3E}">
        <p14:creationId xmlns:p14="http://schemas.microsoft.com/office/powerpoint/2010/main" val="2408034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2500" y="2317740"/>
            <a:ext cx="7378700" cy="2092881"/>
          </a:xfrm>
          <a:prstGeom prst="rect">
            <a:avLst/>
          </a:prstGeom>
        </p:spPr>
        <p:txBody>
          <a:bodyPr wrap="square">
            <a:spAutoFit/>
          </a:bodyPr>
          <a:lstStyle/>
          <a:p>
            <a:r>
              <a:rPr lang="en-US" sz="2600" dirty="0">
                <a:latin typeface="Helvetica"/>
                <a:cs typeface="Helvetica"/>
              </a:rPr>
              <a:t>Believers are not to be scared of God. We have no reason to be scared of Him. We have His promise that nothing can separate us from His </a:t>
            </a:r>
            <a:r>
              <a:rPr lang="en-US" sz="2600" dirty="0" smtClean="0">
                <a:latin typeface="Helvetica"/>
                <a:cs typeface="Helvetica"/>
              </a:rPr>
              <a:t>love. . .</a:t>
            </a:r>
          </a:p>
          <a:p>
            <a:r>
              <a:rPr lang="en-US" sz="2600" dirty="0" smtClean="0">
                <a:latin typeface="Helvetica"/>
                <a:cs typeface="Helvetica"/>
              </a:rPr>
              <a:t>				   </a:t>
            </a:r>
            <a:r>
              <a:rPr lang="en-US" sz="2600" dirty="0" err="1" smtClean="0">
                <a:latin typeface="Helvetica"/>
                <a:cs typeface="Helvetica"/>
              </a:rPr>
              <a:t>GotQuestions.org</a:t>
            </a:r>
            <a:endParaRPr lang="en-US" sz="2600" dirty="0">
              <a:latin typeface="Helvetica"/>
              <a:cs typeface="Helvetica"/>
            </a:endParaRPr>
          </a:p>
        </p:txBody>
      </p:sp>
    </p:spTree>
    <p:extLst>
      <p:ext uri="{BB962C8B-B14F-4D97-AF65-F5344CB8AC3E}">
        <p14:creationId xmlns:p14="http://schemas.microsoft.com/office/powerpoint/2010/main" val="2812391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5500" y="1257300"/>
            <a:ext cx="7518400" cy="3759200"/>
          </a:xfrm>
          <a:prstGeom prst="rect">
            <a:avLst/>
          </a:prstGeom>
        </p:spPr>
      </p:pic>
    </p:spTree>
    <p:extLst>
      <p:ext uri="{BB962C8B-B14F-4D97-AF65-F5344CB8AC3E}">
        <p14:creationId xmlns:p14="http://schemas.microsoft.com/office/powerpoint/2010/main" val="1244598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0900" y="2335937"/>
            <a:ext cx="7429500" cy="2523768"/>
          </a:xfrm>
          <a:prstGeom prst="rect">
            <a:avLst/>
          </a:prstGeom>
        </p:spPr>
        <p:txBody>
          <a:bodyPr wrap="square">
            <a:spAutoFit/>
          </a:bodyPr>
          <a:lstStyle/>
          <a:p>
            <a:r>
              <a:rPr lang="en-US" sz="2600" dirty="0">
                <a:latin typeface="Helvetica"/>
                <a:cs typeface="Helvetica"/>
              </a:rPr>
              <a:t> </a:t>
            </a:r>
            <a:r>
              <a:rPr lang="en-US" sz="2600" b="1" baseline="30000" dirty="0">
                <a:latin typeface="Helvetica"/>
                <a:cs typeface="Helvetica"/>
              </a:rPr>
              <a:t>18 </a:t>
            </a:r>
            <a:r>
              <a:rPr lang="en-US" sz="2600" dirty="0">
                <a:latin typeface="Helvetica"/>
                <a:cs typeface="Helvetica"/>
              </a:rPr>
              <a:t>For you know that it was not with perishable things such as silver or gold that you were redeemed from the </a:t>
            </a:r>
            <a:r>
              <a:rPr lang="en-US" sz="2600" dirty="0">
                <a:solidFill>
                  <a:srgbClr val="FFFF00"/>
                </a:solidFill>
                <a:latin typeface="Helvetica"/>
                <a:cs typeface="Helvetica"/>
              </a:rPr>
              <a:t>empty way of life</a:t>
            </a:r>
            <a:r>
              <a:rPr lang="en-US" sz="2600" dirty="0">
                <a:latin typeface="Helvetica"/>
                <a:cs typeface="Helvetica"/>
              </a:rPr>
              <a:t> handed down to you from your </a:t>
            </a:r>
            <a:r>
              <a:rPr lang="en-US" sz="2600" dirty="0" smtClean="0">
                <a:latin typeface="Helvetica"/>
                <a:cs typeface="Helvetica"/>
              </a:rPr>
              <a:t>ancestors, </a:t>
            </a:r>
            <a:r>
              <a:rPr lang="en-US" sz="2800" dirty="0"/>
              <a:t> </a:t>
            </a:r>
            <a:endParaRPr lang="en-US" sz="2800" dirty="0" smtClean="0"/>
          </a:p>
          <a:p>
            <a:endParaRPr lang="en-US" sz="2600" dirty="0">
              <a:latin typeface="Helvetica"/>
              <a:cs typeface="Helvetica"/>
            </a:endParaRPr>
          </a:p>
          <a:p>
            <a:r>
              <a:rPr lang="en-US" sz="2600" dirty="0" smtClean="0">
                <a:latin typeface="Helvetica"/>
                <a:cs typeface="Helvetica"/>
              </a:rPr>
              <a:t>				</a:t>
            </a:r>
            <a:r>
              <a:rPr lang="en-US" sz="2600" dirty="0" smtClean="0">
                <a:latin typeface="Helvetica"/>
                <a:cs typeface="Helvetica"/>
              </a:rPr>
              <a:t>	1 </a:t>
            </a:r>
            <a:r>
              <a:rPr lang="en-US" sz="2600" dirty="0" smtClean="0">
                <a:latin typeface="Helvetica"/>
                <a:cs typeface="Helvetica"/>
              </a:rPr>
              <a:t>Peter 1:</a:t>
            </a:r>
            <a:r>
              <a:rPr lang="en-US" sz="2600" dirty="0" smtClean="0">
                <a:latin typeface="Helvetica"/>
                <a:cs typeface="Helvetica"/>
              </a:rPr>
              <a:t>18</a:t>
            </a:r>
            <a:endParaRPr lang="en-US" sz="2600" dirty="0">
              <a:latin typeface="Helvetica"/>
              <a:cs typeface="Helvetica"/>
            </a:endParaRPr>
          </a:p>
        </p:txBody>
      </p:sp>
    </p:spTree>
    <p:extLst>
      <p:ext uri="{BB962C8B-B14F-4D97-AF65-F5344CB8AC3E}">
        <p14:creationId xmlns:p14="http://schemas.microsoft.com/office/powerpoint/2010/main" val="2473692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41400" y="2263795"/>
            <a:ext cx="6870700" cy="1692771"/>
          </a:xfrm>
          <a:prstGeom prst="rect">
            <a:avLst/>
          </a:prstGeom>
        </p:spPr>
        <p:txBody>
          <a:bodyPr wrap="square">
            <a:spAutoFit/>
          </a:bodyPr>
          <a:lstStyle/>
          <a:p>
            <a:r>
              <a:rPr lang="en-US" sz="2600" dirty="0">
                <a:latin typeface="Helvetica"/>
                <a:cs typeface="Helvetica"/>
              </a:rPr>
              <a:t>For those God foreknew he also predestined to be </a:t>
            </a:r>
            <a:r>
              <a:rPr lang="en-US" sz="2600" dirty="0">
                <a:solidFill>
                  <a:srgbClr val="FFFF00"/>
                </a:solidFill>
                <a:latin typeface="Helvetica"/>
                <a:cs typeface="Helvetica"/>
              </a:rPr>
              <a:t>conformed to the image of his </a:t>
            </a:r>
            <a:r>
              <a:rPr lang="en-US" sz="2600" dirty="0" smtClean="0">
                <a:solidFill>
                  <a:srgbClr val="FFFF00"/>
                </a:solidFill>
                <a:latin typeface="Helvetica"/>
                <a:cs typeface="Helvetica"/>
              </a:rPr>
              <a:t>Son </a:t>
            </a:r>
            <a:r>
              <a:rPr lang="en-US" sz="2600" dirty="0" smtClean="0">
                <a:latin typeface="Helvetica"/>
                <a:cs typeface="Helvetica"/>
              </a:rPr>
              <a:t>. . . </a:t>
            </a:r>
          </a:p>
          <a:p>
            <a:r>
              <a:rPr lang="en-US" sz="2600" dirty="0">
                <a:latin typeface="Helvetica"/>
                <a:cs typeface="Helvetica"/>
              </a:rPr>
              <a:t>	</a:t>
            </a:r>
            <a:r>
              <a:rPr lang="en-US" sz="2600" dirty="0" smtClean="0">
                <a:latin typeface="Helvetica"/>
                <a:cs typeface="Helvetica"/>
              </a:rPr>
              <a:t>			</a:t>
            </a:r>
          </a:p>
          <a:p>
            <a:r>
              <a:rPr lang="en-US" sz="2600" dirty="0">
                <a:latin typeface="Helvetica"/>
                <a:cs typeface="Helvetica"/>
              </a:rPr>
              <a:t>	</a:t>
            </a:r>
            <a:r>
              <a:rPr lang="en-US" sz="2600" dirty="0" smtClean="0">
                <a:latin typeface="Helvetica"/>
                <a:cs typeface="Helvetica"/>
              </a:rPr>
              <a:t>				Romans 8:29</a:t>
            </a:r>
            <a:endParaRPr lang="en-US" sz="2600" dirty="0">
              <a:latin typeface="Helvetica"/>
              <a:cs typeface="Helvetica"/>
            </a:endParaRPr>
          </a:p>
        </p:txBody>
      </p:sp>
    </p:spTree>
    <p:extLst>
      <p:ext uri="{BB962C8B-B14F-4D97-AF65-F5344CB8AC3E}">
        <p14:creationId xmlns:p14="http://schemas.microsoft.com/office/powerpoint/2010/main" val="17596529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21000" y="939800"/>
            <a:ext cx="3289300" cy="4965700"/>
          </a:xfrm>
          <a:prstGeom prst="rect">
            <a:avLst/>
          </a:prstGeom>
        </p:spPr>
      </p:pic>
    </p:spTree>
    <p:extLst>
      <p:ext uri="{BB962C8B-B14F-4D97-AF65-F5344CB8AC3E}">
        <p14:creationId xmlns:p14="http://schemas.microsoft.com/office/powerpoint/2010/main" val="3080018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27172" y="1181100"/>
            <a:ext cx="6697702" cy="4470400"/>
          </a:xfrm>
          <a:prstGeom prst="rect">
            <a:avLst/>
          </a:prstGeom>
        </p:spPr>
      </p:pic>
    </p:spTree>
    <p:extLst>
      <p:ext uri="{BB962C8B-B14F-4D97-AF65-F5344CB8AC3E}">
        <p14:creationId xmlns:p14="http://schemas.microsoft.com/office/powerpoint/2010/main" val="1500714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29872" y="977900"/>
            <a:ext cx="6598056" cy="5016499"/>
          </a:xfrm>
          <a:prstGeom prst="rect">
            <a:avLst/>
          </a:prstGeom>
        </p:spPr>
      </p:pic>
    </p:spTree>
    <p:extLst>
      <p:ext uri="{BB962C8B-B14F-4D97-AF65-F5344CB8AC3E}">
        <p14:creationId xmlns:p14="http://schemas.microsoft.com/office/powerpoint/2010/main" val="2716192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93800" y="883228"/>
            <a:ext cx="6883400" cy="5158734"/>
          </a:xfrm>
          <a:prstGeom prst="rect">
            <a:avLst/>
          </a:prstGeom>
        </p:spPr>
      </p:pic>
    </p:spTree>
    <p:extLst>
      <p:ext uri="{BB962C8B-B14F-4D97-AF65-F5344CB8AC3E}">
        <p14:creationId xmlns:p14="http://schemas.microsoft.com/office/powerpoint/2010/main" val="867431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2200821"/>
            <a:ext cx="7645400" cy="2523768"/>
          </a:xfrm>
          <a:prstGeom prst="rect">
            <a:avLst/>
          </a:prstGeom>
        </p:spPr>
        <p:txBody>
          <a:bodyPr wrap="square">
            <a:spAutoFit/>
          </a:bodyPr>
          <a:lstStyle/>
          <a:p>
            <a:r>
              <a:rPr lang="en-US" sz="2600" b="1" baseline="30000" dirty="0" smtClean="0">
                <a:latin typeface="Helvetica"/>
                <a:cs typeface="Helvetica"/>
              </a:rPr>
              <a:t>19</a:t>
            </a:r>
            <a:r>
              <a:rPr lang="en-US" sz="2600" b="1" baseline="30000" dirty="0">
                <a:latin typeface="Helvetica"/>
                <a:cs typeface="Helvetica"/>
              </a:rPr>
              <a:t> </a:t>
            </a:r>
            <a:r>
              <a:rPr lang="en-US" sz="2600" dirty="0">
                <a:latin typeface="Helvetica"/>
                <a:cs typeface="Helvetica"/>
              </a:rPr>
              <a:t>but with the precious blood of Christ, a lamb without blemish or defect. </a:t>
            </a:r>
            <a:r>
              <a:rPr lang="en-US" sz="2600" b="1" baseline="30000" dirty="0">
                <a:latin typeface="Helvetica"/>
                <a:cs typeface="Helvetica"/>
              </a:rPr>
              <a:t>20 </a:t>
            </a:r>
            <a:r>
              <a:rPr lang="en-US" sz="2600" dirty="0">
                <a:solidFill>
                  <a:srgbClr val="FFFF00"/>
                </a:solidFill>
                <a:latin typeface="Helvetica"/>
                <a:cs typeface="Helvetica"/>
              </a:rPr>
              <a:t>He was chosen before the creation of the world</a:t>
            </a:r>
            <a:r>
              <a:rPr lang="en-US" sz="2600" dirty="0">
                <a:latin typeface="Helvetica"/>
                <a:cs typeface="Helvetica"/>
              </a:rPr>
              <a:t>, but was revealed in these last times for your sake.</a:t>
            </a:r>
          </a:p>
          <a:p>
            <a:r>
              <a:rPr lang="en-US" sz="2800" dirty="0"/>
              <a:t> </a:t>
            </a:r>
            <a:endParaRPr lang="en-US" sz="2600" dirty="0">
              <a:latin typeface="Helvetica"/>
              <a:cs typeface="Helvetica"/>
            </a:endParaRPr>
          </a:p>
          <a:p>
            <a:r>
              <a:rPr lang="en-US" sz="2600" dirty="0" smtClean="0">
                <a:latin typeface="Helvetica"/>
                <a:cs typeface="Helvetica"/>
              </a:rPr>
              <a:t>				</a:t>
            </a:r>
            <a:r>
              <a:rPr lang="en-US" sz="2600" dirty="0" smtClean="0">
                <a:latin typeface="Helvetica"/>
                <a:cs typeface="Helvetica"/>
              </a:rPr>
              <a:t>	1 </a:t>
            </a:r>
            <a:r>
              <a:rPr lang="en-US" sz="2600" dirty="0" smtClean="0">
                <a:latin typeface="Helvetica"/>
                <a:cs typeface="Helvetica"/>
              </a:rPr>
              <a:t>Peter 1</a:t>
            </a:r>
            <a:r>
              <a:rPr lang="en-US" sz="2600" dirty="0" smtClean="0">
                <a:latin typeface="Helvetica"/>
                <a:cs typeface="Helvetica"/>
              </a:rPr>
              <a:t>:17-20</a:t>
            </a:r>
            <a:endParaRPr lang="en-US" sz="2600" dirty="0">
              <a:latin typeface="Helvetica"/>
              <a:cs typeface="Helvetica"/>
            </a:endParaRPr>
          </a:p>
        </p:txBody>
      </p:sp>
    </p:spTree>
    <p:extLst>
      <p:ext uri="{BB962C8B-B14F-4D97-AF65-F5344CB8AC3E}">
        <p14:creationId xmlns:p14="http://schemas.microsoft.com/office/powerpoint/2010/main" val="40558257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5700" y="976652"/>
            <a:ext cx="7048500" cy="4915859"/>
          </a:xfrm>
          <a:prstGeom prst="rect">
            <a:avLst/>
          </a:prstGeom>
        </p:spPr>
      </p:pic>
    </p:spTree>
    <p:extLst>
      <p:ext uri="{BB962C8B-B14F-4D97-AF65-F5344CB8AC3E}">
        <p14:creationId xmlns:p14="http://schemas.microsoft.com/office/powerpoint/2010/main" val="26582010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90600" y="863600"/>
            <a:ext cx="7137400" cy="5353050"/>
          </a:xfrm>
          <a:prstGeom prst="rect">
            <a:avLst/>
          </a:prstGeom>
        </p:spPr>
      </p:pic>
    </p:spTree>
    <p:extLst>
      <p:ext uri="{BB962C8B-B14F-4D97-AF65-F5344CB8AC3E}">
        <p14:creationId xmlns:p14="http://schemas.microsoft.com/office/powerpoint/2010/main" val="31286785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2208550"/>
            <a:ext cx="7645400" cy="2123658"/>
          </a:xfrm>
          <a:prstGeom prst="rect">
            <a:avLst/>
          </a:prstGeom>
        </p:spPr>
        <p:txBody>
          <a:bodyPr wrap="square">
            <a:spAutoFit/>
          </a:bodyPr>
          <a:lstStyle/>
          <a:p>
            <a:r>
              <a:rPr lang="en-US" sz="2600" b="1" baseline="30000" dirty="0" smtClean="0">
                <a:latin typeface="Helvetica"/>
                <a:cs typeface="Helvetica"/>
              </a:rPr>
              <a:t>21</a:t>
            </a:r>
            <a:r>
              <a:rPr lang="en-US" sz="2600" b="1" baseline="30000" dirty="0">
                <a:latin typeface="Helvetica"/>
                <a:cs typeface="Helvetica"/>
              </a:rPr>
              <a:t> </a:t>
            </a:r>
            <a:r>
              <a:rPr lang="en-US" sz="2600" dirty="0">
                <a:solidFill>
                  <a:srgbClr val="FFFF00"/>
                </a:solidFill>
                <a:latin typeface="Helvetica"/>
                <a:cs typeface="Helvetica"/>
              </a:rPr>
              <a:t>Through him </a:t>
            </a:r>
            <a:r>
              <a:rPr lang="en-US" sz="2600" dirty="0">
                <a:latin typeface="Helvetica"/>
                <a:cs typeface="Helvetica"/>
              </a:rPr>
              <a:t>you believe in God, who raised him from the dead and glorified him, and so </a:t>
            </a:r>
            <a:r>
              <a:rPr lang="en-US" sz="2600" dirty="0">
                <a:solidFill>
                  <a:srgbClr val="FFFF00"/>
                </a:solidFill>
                <a:latin typeface="Helvetica"/>
                <a:cs typeface="Helvetica"/>
              </a:rPr>
              <a:t>your faith and hope are in God.</a:t>
            </a:r>
          </a:p>
          <a:p>
            <a:r>
              <a:rPr lang="en-US" sz="2600" dirty="0">
                <a:latin typeface="Helvetica"/>
                <a:cs typeface="Helvetica"/>
              </a:rPr>
              <a:t> </a:t>
            </a:r>
            <a:r>
              <a:rPr lang="en-US" sz="2800" dirty="0"/>
              <a:t> </a:t>
            </a:r>
            <a:endParaRPr lang="en-US" sz="2600" dirty="0">
              <a:latin typeface="Helvetica"/>
              <a:cs typeface="Helvetica"/>
            </a:endParaRPr>
          </a:p>
          <a:p>
            <a:r>
              <a:rPr lang="en-US" sz="2600" dirty="0" smtClean="0">
                <a:latin typeface="Helvetica"/>
                <a:cs typeface="Helvetica"/>
              </a:rPr>
              <a:t>				</a:t>
            </a:r>
            <a:r>
              <a:rPr lang="en-US" sz="2600" dirty="0" smtClean="0">
                <a:latin typeface="Helvetica"/>
                <a:cs typeface="Helvetica"/>
              </a:rPr>
              <a:t>	1 </a:t>
            </a:r>
            <a:r>
              <a:rPr lang="en-US" sz="2600" dirty="0" smtClean="0">
                <a:latin typeface="Helvetica"/>
                <a:cs typeface="Helvetica"/>
              </a:rPr>
              <a:t>Peter 1</a:t>
            </a:r>
            <a:r>
              <a:rPr lang="en-US" sz="2600" dirty="0" smtClean="0">
                <a:latin typeface="Helvetica"/>
                <a:cs typeface="Helvetica"/>
              </a:rPr>
              <a:t>:21</a:t>
            </a:r>
            <a:endParaRPr lang="en-US" sz="2600" dirty="0">
              <a:latin typeface="Helvetica"/>
              <a:cs typeface="Helvetica"/>
            </a:endParaRPr>
          </a:p>
        </p:txBody>
      </p:sp>
    </p:spTree>
    <p:extLst>
      <p:ext uri="{BB962C8B-B14F-4D97-AF65-F5344CB8AC3E}">
        <p14:creationId xmlns:p14="http://schemas.microsoft.com/office/powerpoint/2010/main" val="33134341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14201" y="901700"/>
            <a:ext cx="5010777" cy="5029199"/>
          </a:xfrm>
          <a:prstGeom prst="rect">
            <a:avLst/>
          </a:prstGeom>
        </p:spPr>
      </p:pic>
    </p:spTree>
    <p:extLst>
      <p:ext uri="{BB962C8B-B14F-4D97-AF65-F5344CB8AC3E}">
        <p14:creationId xmlns:p14="http://schemas.microsoft.com/office/powerpoint/2010/main" val="1063905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59000" y="901700"/>
            <a:ext cx="5105400" cy="5105400"/>
          </a:xfrm>
          <a:prstGeom prst="rect">
            <a:avLst/>
          </a:prstGeom>
        </p:spPr>
      </p:pic>
    </p:spTree>
    <p:extLst>
      <p:ext uri="{BB962C8B-B14F-4D97-AF65-F5344CB8AC3E}">
        <p14:creationId xmlns:p14="http://schemas.microsoft.com/office/powerpoint/2010/main" val="3338383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67000" y="585135"/>
            <a:ext cx="3708400" cy="5554573"/>
          </a:xfrm>
          <a:prstGeom prst="rect">
            <a:avLst/>
          </a:prstGeom>
        </p:spPr>
      </p:pic>
    </p:spTree>
    <p:extLst>
      <p:ext uri="{BB962C8B-B14F-4D97-AF65-F5344CB8AC3E}">
        <p14:creationId xmlns:p14="http://schemas.microsoft.com/office/powerpoint/2010/main" val="1054562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20900" y="978272"/>
            <a:ext cx="5042722" cy="4914714"/>
          </a:xfrm>
          <a:prstGeom prst="rect">
            <a:avLst/>
          </a:prstGeom>
        </p:spPr>
      </p:pic>
    </p:spTree>
    <p:extLst>
      <p:ext uri="{BB962C8B-B14F-4D97-AF65-F5344CB8AC3E}">
        <p14:creationId xmlns:p14="http://schemas.microsoft.com/office/powerpoint/2010/main" val="665281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9656" y="927100"/>
            <a:ext cx="7476943" cy="5003800"/>
          </a:xfrm>
          <a:prstGeom prst="rect">
            <a:avLst/>
          </a:prstGeom>
        </p:spPr>
      </p:pic>
    </p:spTree>
    <p:extLst>
      <p:ext uri="{BB962C8B-B14F-4D97-AF65-F5344CB8AC3E}">
        <p14:creationId xmlns:p14="http://schemas.microsoft.com/office/powerpoint/2010/main" val="3872996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68436" y="825500"/>
            <a:ext cx="7400863" cy="5284216"/>
          </a:xfrm>
          <a:prstGeom prst="rect">
            <a:avLst/>
          </a:prstGeom>
        </p:spPr>
      </p:pic>
    </p:spTree>
    <p:extLst>
      <p:ext uri="{BB962C8B-B14F-4D97-AF65-F5344CB8AC3E}">
        <p14:creationId xmlns:p14="http://schemas.microsoft.com/office/powerpoint/2010/main" val="333434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0164" y="1130300"/>
            <a:ext cx="7214016" cy="4800600"/>
          </a:xfrm>
          <a:prstGeom prst="rect">
            <a:avLst/>
          </a:prstGeom>
        </p:spPr>
      </p:pic>
    </p:spTree>
    <p:extLst>
      <p:ext uri="{BB962C8B-B14F-4D97-AF65-F5344CB8AC3E}">
        <p14:creationId xmlns:p14="http://schemas.microsoft.com/office/powerpoint/2010/main" val="1721274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0900" y="1650137"/>
            <a:ext cx="7429500" cy="3323987"/>
          </a:xfrm>
          <a:prstGeom prst="rect">
            <a:avLst/>
          </a:prstGeom>
        </p:spPr>
        <p:txBody>
          <a:bodyPr wrap="square">
            <a:spAutoFit/>
          </a:bodyPr>
          <a:lstStyle/>
          <a:p>
            <a:r>
              <a:rPr lang="en-US" sz="2600" b="1" baseline="30000" dirty="0">
                <a:latin typeface="Helvetica"/>
                <a:cs typeface="Helvetica"/>
              </a:rPr>
              <a:t>17 </a:t>
            </a:r>
            <a:r>
              <a:rPr lang="en-US" sz="2600" dirty="0">
                <a:latin typeface="Helvetica"/>
                <a:cs typeface="Helvetica"/>
              </a:rPr>
              <a:t>Since you call on a Father who judges each person’s work impartially, live out your time as foreigners here in reverent fear. </a:t>
            </a:r>
            <a:r>
              <a:rPr lang="en-US" sz="2600" b="1" baseline="30000" dirty="0">
                <a:latin typeface="Helvetica"/>
                <a:cs typeface="Helvetica"/>
              </a:rPr>
              <a:t>18 </a:t>
            </a:r>
            <a:r>
              <a:rPr lang="en-US" sz="2600" dirty="0">
                <a:latin typeface="Helvetica"/>
                <a:cs typeface="Helvetica"/>
              </a:rPr>
              <a:t>For you know that it was not with perishable things such as silver or gold that you were redeemed from the empty way of life handed down to you from your </a:t>
            </a:r>
            <a:r>
              <a:rPr lang="en-US" sz="2600" dirty="0" smtClean="0">
                <a:latin typeface="Helvetica"/>
                <a:cs typeface="Helvetica"/>
              </a:rPr>
              <a:t>ancestors, </a:t>
            </a:r>
            <a:r>
              <a:rPr lang="en-US" sz="2800" dirty="0"/>
              <a:t> </a:t>
            </a:r>
            <a:endParaRPr lang="en-US" sz="2600" dirty="0">
              <a:latin typeface="Helvetica"/>
              <a:cs typeface="Helvetica"/>
            </a:endParaRPr>
          </a:p>
          <a:p>
            <a:r>
              <a:rPr lang="en-US" sz="2600" dirty="0" smtClean="0">
                <a:latin typeface="Helvetica"/>
                <a:cs typeface="Helvetica"/>
              </a:rPr>
              <a:t>				</a:t>
            </a:r>
            <a:r>
              <a:rPr lang="en-US" sz="2600" dirty="0" smtClean="0">
                <a:latin typeface="Helvetica"/>
                <a:cs typeface="Helvetica"/>
              </a:rPr>
              <a:t>	1 </a:t>
            </a:r>
            <a:r>
              <a:rPr lang="en-US" sz="2600" dirty="0" smtClean="0">
                <a:latin typeface="Helvetica"/>
                <a:cs typeface="Helvetica"/>
              </a:rPr>
              <a:t>Peter 1:</a:t>
            </a:r>
            <a:r>
              <a:rPr lang="en-US" sz="2600" dirty="0" smtClean="0">
                <a:latin typeface="Helvetica"/>
                <a:cs typeface="Helvetica"/>
              </a:rPr>
              <a:t>17-21</a:t>
            </a:r>
            <a:endParaRPr lang="en-US" sz="2600" dirty="0">
              <a:latin typeface="Helvetica"/>
              <a:cs typeface="Helvetica"/>
            </a:endParaRPr>
          </a:p>
        </p:txBody>
      </p:sp>
    </p:spTree>
    <p:extLst>
      <p:ext uri="{BB962C8B-B14F-4D97-AF65-F5344CB8AC3E}">
        <p14:creationId xmlns:p14="http://schemas.microsoft.com/office/powerpoint/2010/main" val="543391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1413421"/>
            <a:ext cx="7645400" cy="3724097"/>
          </a:xfrm>
          <a:prstGeom prst="rect">
            <a:avLst/>
          </a:prstGeom>
        </p:spPr>
        <p:txBody>
          <a:bodyPr wrap="square">
            <a:spAutoFit/>
          </a:bodyPr>
          <a:lstStyle/>
          <a:p>
            <a:r>
              <a:rPr lang="en-US" sz="2600" b="1" baseline="30000" dirty="0" smtClean="0">
                <a:latin typeface="Helvetica"/>
                <a:cs typeface="Helvetica"/>
              </a:rPr>
              <a:t>19</a:t>
            </a:r>
            <a:r>
              <a:rPr lang="en-US" sz="2600" b="1" baseline="30000" dirty="0">
                <a:latin typeface="Helvetica"/>
                <a:cs typeface="Helvetica"/>
              </a:rPr>
              <a:t> </a:t>
            </a:r>
            <a:r>
              <a:rPr lang="en-US" sz="2600" dirty="0">
                <a:latin typeface="Helvetica"/>
                <a:cs typeface="Helvetica"/>
              </a:rPr>
              <a:t>but with the precious blood of Christ, a lamb without blemish or defect. </a:t>
            </a:r>
            <a:r>
              <a:rPr lang="en-US" sz="2600" b="1" baseline="30000" dirty="0">
                <a:latin typeface="Helvetica"/>
                <a:cs typeface="Helvetica"/>
              </a:rPr>
              <a:t>20 </a:t>
            </a:r>
            <a:r>
              <a:rPr lang="en-US" sz="2600" dirty="0">
                <a:latin typeface="Helvetica"/>
                <a:cs typeface="Helvetica"/>
              </a:rPr>
              <a:t>He was chosen before the creation of the world, but was revealed in these last times for your sake</a:t>
            </a:r>
            <a:r>
              <a:rPr lang="en-US" sz="2600" dirty="0" smtClean="0">
                <a:latin typeface="Helvetica"/>
                <a:cs typeface="Helvetica"/>
              </a:rPr>
              <a:t>. </a:t>
            </a:r>
            <a:r>
              <a:rPr lang="en-US" sz="2600" b="1" baseline="30000" dirty="0">
                <a:latin typeface="Helvetica"/>
                <a:cs typeface="Helvetica"/>
              </a:rPr>
              <a:t>21 </a:t>
            </a:r>
            <a:r>
              <a:rPr lang="en-US" sz="2600" dirty="0">
                <a:latin typeface="Helvetica"/>
                <a:cs typeface="Helvetica"/>
              </a:rPr>
              <a:t>Through him you believe in God, who raised him from the dead and glorified him, and so your faith and hope are in God.</a:t>
            </a:r>
          </a:p>
          <a:p>
            <a:r>
              <a:rPr lang="en-US" sz="2600" dirty="0">
                <a:latin typeface="Helvetica"/>
                <a:cs typeface="Helvetica"/>
              </a:rPr>
              <a:t> </a:t>
            </a:r>
            <a:r>
              <a:rPr lang="en-US" sz="2800" dirty="0"/>
              <a:t> </a:t>
            </a:r>
            <a:endParaRPr lang="en-US" sz="2600" dirty="0">
              <a:latin typeface="Helvetica"/>
              <a:cs typeface="Helvetica"/>
            </a:endParaRPr>
          </a:p>
          <a:p>
            <a:r>
              <a:rPr lang="en-US" sz="2600" dirty="0" smtClean="0">
                <a:latin typeface="Helvetica"/>
                <a:cs typeface="Helvetica"/>
              </a:rPr>
              <a:t>				</a:t>
            </a:r>
            <a:r>
              <a:rPr lang="en-US" sz="2600" dirty="0" smtClean="0">
                <a:latin typeface="Helvetica"/>
                <a:cs typeface="Helvetica"/>
              </a:rPr>
              <a:t>	1 </a:t>
            </a:r>
            <a:r>
              <a:rPr lang="en-US" sz="2600" dirty="0" smtClean="0">
                <a:latin typeface="Helvetica"/>
                <a:cs typeface="Helvetica"/>
              </a:rPr>
              <a:t>Peter 1</a:t>
            </a:r>
            <a:r>
              <a:rPr lang="en-US" sz="2600" dirty="0" smtClean="0">
                <a:latin typeface="Helvetica"/>
                <a:cs typeface="Helvetica"/>
              </a:rPr>
              <a:t>:17-21</a:t>
            </a:r>
            <a:endParaRPr lang="en-US" sz="2600" dirty="0">
              <a:latin typeface="Helvetica"/>
              <a:cs typeface="Helvetica"/>
            </a:endParaRPr>
          </a:p>
        </p:txBody>
      </p:sp>
    </p:spTree>
    <p:extLst>
      <p:ext uri="{BB962C8B-B14F-4D97-AF65-F5344CB8AC3E}">
        <p14:creationId xmlns:p14="http://schemas.microsoft.com/office/powerpoint/2010/main" val="357768689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Elemental.thmx</Template>
  <TotalTime>43573</TotalTime>
  <Words>92</Words>
  <Application>Microsoft Macintosh PowerPoint</Application>
  <PresentationFormat>On-screen Show (4:3)</PresentationFormat>
  <Paragraphs>28</Paragraphs>
  <Slides>29</Slides>
  <Notes>0</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Elemental</vt:lpstr>
      <vt:lpstr>Conformed to Christ’s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Romans</dc:title>
  <dc:creator>Tom Siwicki</dc:creator>
  <cp:lastModifiedBy>Tom Siwicki</cp:lastModifiedBy>
  <cp:revision>280</cp:revision>
  <dcterms:created xsi:type="dcterms:W3CDTF">2013-11-03T00:06:16Z</dcterms:created>
  <dcterms:modified xsi:type="dcterms:W3CDTF">2015-08-16T13:53:48Z</dcterms:modified>
</cp:coreProperties>
</file>