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sldIdLst>
    <p:sldId id="256" r:id="rId2"/>
    <p:sldId id="1111" r:id="rId3"/>
    <p:sldId id="1056" r:id="rId4"/>
    <p:sldId id="1107" r:id="rId5"/>
    <p:sldId id="1141" r:id="rId6"/>
    <p:sldId id="1119" r:id="rId7"/>
    <p:sldId id="1145" r:id="rId8"/>
    <p:sldId id="1146" r:id="rId9"/>
    <p:sldId id="1142" r:id="rId10"/>
    <p:sldId id="1147" r:id="rId11"/>
    <p:sldId id="1124" r:id="rId12"/>
    <p:sldId id="1123" r:id="rId13"/>
    <p:sldId id="1149" r:id="rId14"/>
    <p:sldId id="1148" r:id="rId15"/>
    <p:sldId id="1150" r:id="rId16"/>
    <p:sldId id="1049" r:id="rId17"/>
    <p:sldId id="1151" r:id="rId18"/>
    <p:sldId id="1126" r:id="rId19"/>
    <p:sldId id="1108" r:id="rId20"/>
    <p:sldId id="1153" r:id="rId21"/>
    <p:sldId id="1137" r:id="rId22"/>
    <p:sldId id="1154" r:id="rId23"/>
    <p:sldId id="1140" r:id="rId24"/>
    <p:sldId id="972" r:id="rId25"/>
    <p:sldId id="1152" r:id="rId26"/>
    <p:sldId id="1139" r:id="rId27"/>
    <p:sldId id="115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03" autoAdjust="0"/>
  </p:normalViewPr>
  <p:slideViewPr>
    <p:cSldViewPr snapToGrid="0" snapToObjects="1">
      <p:cViewPr>
        <p:scale>
          <a:sx n="100" d="100"/>
          <a:sy n="100" d="100"/>
        </p:scale>
        <p:origin x="-17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3/17/19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March 17,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March 17,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March 17,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March 17,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March 17, 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March 17, 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March 17,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March 17, 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March 17, 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March 17,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March 17, 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March 17, 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Journey to the Cross</a:t>
            </a:r>
            <a:endParaRPr lang="en-US" sz="4000" b="1" dirty="0"/>
          </a:p>
        </p:txBody>
      </p:sp>
      <p:sp>
        <p:nvSpPr>
          <p:cNvPr id="3" name="Subtitle 2"/>
          <p:cNvSpPr>
            <a:spLocks noGrp="1"/>
          </p:cNvSpPr>
          <p:nvPr>
            <p:ph type="subTitle" idx="1"/>
          </p:nvPr>
        </p:nvSpPr>
        <p:spPr>
          <a:xfrm>
            <a:off x="2133600" y="3375490"/>
            <a:ext cx="6172200" cy="879009"/>
          </a:xfrm>
        </p:spPr>
        <p:txBody>
          <a:bodyPr>
            <a:noAutofit/>
          </a:bodyPr>
          <a:lstStyle/>
          <a:p>
            <a:r>
              <a:rPr lang="en-US" sz="3200" dirty="0" smtClean="0"/>
              <a:t>Mountain </a:t>
            </a:r>
            <a:r>
              <a:rPr lang="en-US" sz="3200" dirty="0" smtClean="0"/>
              <a:t>Experience</a:t>
            </a:r>
            <a:endParaRPr lang="en-US" sz="3200" dirty="0">
              <a:effectLst/>
            </a:endParaRPr>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2488149"/>
            <a:ext cx="7696200" cy="1384995"/>
          </a:xfrm>
          <a:prstGeom prst="rect">
            <a:avLst/>
          </a:prstGeom>
        </p:spPr>
        <p:txBody>
          <a:bodyPr wrap="square">
            <a:spAutoFit/>
          </a:bodyPr>
          <a:lstStyle/>
          <a:p>
            <a:r>
              <a:rPr lang="en-US" sz="2800" b="1" baseline="30000" dirty="0">
                <a:latin typeface="Helvetica"/>
                <a:cs typeface="Helvetica"/>
              </a:rPr>
              <a:t>28</a:t>
            </a:r>
            <a:r>
              <a:rPr lang="en-US" sz="2800" b="1" dirty="0">
                <a:latin typeface="Helvetica"/>
                <a:cs typeface="Helvetica"/>
              </a:rPr>
              <a:t> </a:t>
            </a:r>
            <a:r>
              <a:rPr lang="en-US" sz="2800" dirty="0">
                <a:latin typeface="Helvetica"/>
                <a:cs typeface="Helvetica"/>
              </a:rPr>
              <a:t>About </a:t>
            </a:r>
            <a:r>
              <a:rPr lang="en-US" sz="2800" dirty="0">
                <a:solidFill>
                  <a:srgbClr val="FFFF00"/>
                </a:solidFill>
                <a:latin typeface="Helvetica"/>
                <a:cs typeface="Helvetica"/>
              </a:rPr>
              <a:t>eight days after Jesus said this</a:t>
            </a:r>
            <a:r>
              <a:rPr lang="en-US" sz="2800" dirty="0">
                <a:latin typeface="Helvetica"/>
                <a:cs typeface="Helvetica"/>
              </a:rPr>
              <a:t>, he took Peter, John and James with him and went up onto a mountain to pray. </a:t>
            </a:r>
            <a:endParaRPr lang="en-US" sz="2800" dirty="0">
              <a:latin typeface="Helvetica"/>
              <a:cs typeface="Helvetica"/>
            </a:endParaRPr>
          </a:p>
        </p:txBody>
      </p:sp>
    </p:spTree>
    <p:extLst>
      <p:ext uri="{BB962C8B-B14F-4D97-AF65-F5344CB8AC3E}">
        <p14:creationId xmlns:p14="http://schemas.microsoft.com/office/powerpoint/2010/main" val="16656288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21175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277784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2488149"/>
            <a:ext cx="7696200" cy="1384995"/>
          </a:xfrm>
          <a:prstGeom prst="rect">
            <a:avLst/>
          </a:prstGeom>
        </p:spPr>
        <p:txBody>
          <a:bodyPr wrap="square">
            <a:spAutoFit/>
          </a:bodyPr>
          <a:lstStyle/>
          <a:p>
            <a:r>
              <a:rPr lang="en-US" sz="2800" b="1" baseline="30000" dirty="0">
                <a:latin typeface="Helvetica"/>
                <a:cs typeface="Helvetica"/>
              </a:rPr>
              <a:t>28</a:t>
            </a:r>
            <a:r>
              <a:rPr lang="en-US" sz="2800" b="1" dirty="0">
                <a:latin typeface="Helvetica"/>
                <a:cs typeface="Helvetica"/>
              </a:rPr>
              <a:t> </a:t>
            </a:r>
            <a:r>
              <a:rPr lang="en-US" sz="2800" dirty="0">
                <a:latin typeface="Helvetica"/>
                <a:cs typeface="Helvetica"/>
              </a:rPr>
              <a:t>About eight days after Jesus said this, he took </a:t>
            </a:r>
            <a:r>
              <a:rPr lang="en-US" sz="2800" dirty="0">
                <a:solidFill>
                  <a:srgbClr val="FFFF00"/>
                </a:solidFill>
                <a:latin typeface="Helvetica"/>
                <a:cs typeface="Helvetica"/>
              </a:rPr>
              <a:t>Peter, John and James</a:t>
            </a:r>
            <a:r>
              <a:rPr lang="en-US" sz="2800" dirty="0">
                <a:latin typeface="Helvetica"/>
                <a:cs typeface="Helvetica"/>
              </a:rPr>
              <a:t> with him and </a:t>
            </a:r>
            <a:r>
              <a:rPr lang="en-US" sz="2800" dirty="0">
                <a:solidFill>
                  <a:srgbClr val="FFFF00"/>
                </a:solidFill>
                <a:latin typeface="Helvetica"/>
                <a:cs typeface="Helvetica"/>
              </a:rPr>
              <a:t>went up onto a mountain to pray</a:t>
            </a:r>
            <a:r>
              <a:rPr lang="en-US" sz="2800" dirty="0">
                <a:latin typeface="Helvetica"/>
                <a:cs typeface="Helvetica"/>
              </a:rPr>
              <a:t>. </a:t>
            </a:r>
            <a:endParaRPr lang="en-US" sz="2800" dirty="0">
              <a:latin typeface="Helvetica"/>
              <a:cs typeface="Helvetica"/>
            </a:endParaRPr>
          </a:p>
        </p:txBody>
      </p:sp>
    </p:spTree>
    <p:extLst>
      <p:ext uri="{BB962C8B-B14F-4D97-AF65-F5344CB8AC3E}">
        <p14:creationId xmlns:p14="http://schemas.microsoft.com/office/powerpoint/2010/main" val="1844503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86643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1942049"/>
            <a:ext cx="7886700" cy="2492990"/>
          </a:xfrm>
          <a:prstGeom prst="rect">
            <a:avLst/>
          </a:prstGeom>
        </p:spPr>
        <p:txBody>
          <a:bodyPr wrap="square">
            <a:spAutoFit/>
          </a:bodyPr>
          <a:lstStyle/>
          <a:p>
            <a:r>
              <a:rPr lang="en-US" sz="2600" b="1" baseline="30000" dirty="0" smtClean="0">
                <a:latin typeface="Helvetica"/>
                <a:cs typeface="Helvetica"/>
              </a:rPr>
              <a:t>29</a:t>
            </a:r>
            <a:r>
              <a:rPr lang="en-US" sz="2600" b="1" dirty="0">
                <a:latin typeface="Helvetica"/>
                <a:cs typeface="Helvetica"/>
              </a:rPr>
              <a:t> </a:t>
            </a:r>
            <a:r>
              <a:rPr lang="en-US" sz="2600" dirty="0">
                <a:latin typeface="Helvetica"/>
                <a:cs typeface="Helvetica"/>
              </a:rPr>
              <a:t>As he was praying, the </a:t>
            </a:r>
            <a:r>
              <a:rPr lang="en-US" sz="2600" dirty="0">
                <a:solidFill>
                  <a:srgbClr val="FFFF00"/>
                </a:solidFill>
                <a:latin typeface="Helvetica"/>
                <a:cs typeface="Helvetica"/>
              </a:rPr>
              <a:t>appearance of his face changed</a:t>
            </a:r>
            <a:r>
              <a:rPr lang="en-US" sz="2600" dirty="0">
                <a:latin typeface="Helvetica"/>
                <a:cs typeface="Helvetica"/>
              </a:rPr>
              <a:t>, and his clothes became as bright as a </a:t>
            </a:r>
            <a:r>
              <a:rPr lang="en-US" sz="2600" dirty="0">
                <a:solidFill>
                  <a:srgbClr val="FFFF00"/>
                </a:solidFill>
                <a:latin typeface="Helvetica"/>
                <a:cs typeface="Helvetica"/>
              </a:rPr>
              <a:t>flash of lightning</a:t>
            </a:r>
            <a:r>
              <a:rPr lang="en-US" sz="2600" dirty="0">
                <a:latin typeface="Helvetica"/>
                <a:cs typeface="Helvetica"/>
              </a:rPr>
              <a:t>. </a:t>
            </a:r>
            <a:r>
              <a:rPr lang="en-US" sz="2600" b="1" baseline="30000" dirty="0">
                <a:latin typeface="Helvetica"/>
                <a:cs typeface="Helvetica"/>
              </a:rPr>
              <a:t>30</a:t>
            </a:r>
            <a:r>
              <a:rPr lang="en-US" sz="2600" b="1" dirty="0">
                <a:latin typeface="Helvetica"/>
                <a:cs typeface="Helvetica"/>
              </a:rPr>
              <a:t> </a:t>
            </a:r>
            <a:r>
              <a:rPr lang="en-US" sz="2600" dirty="0">
                <a:latin typeface="Helvetica"/>
                <a:cs typeface="Helvetica"/>
              </a:rPr>
              <a:t>Two men, Moses and Elijah, appeared in glorious splendor, talking with Jesus. </a:t>
            </a:r>
            <a:r>
              <a:rPr lang="en-US" sz="2600" b="1" baseline="30000" dirty="0">
                <a:latin typeface="Helvetica"/>
                <a:cs typeface="Helvetica"/>
              </a:rPr>
              <a:t>31</a:t>
            </a:r>
            <a:r>
              <a:rPr lang="en-US" sz="2600" b="1" dirty="0">
                <a:latin typeface="Helvetica"/>
                <a:cs typeface="Helvetica"/>
              </a:rPr>
              <a:t> </a:t>
            </a:r>
            <a:r>
              <a:rPr lang="en-US" sz="2600" dirty="0">
                <a:latin typeface="Helvetica"/>
                <a:cs typeface="Helvetica"/>
              </a:rPr>
              <a:t>They spoke about his departure</a:t>
            </a:r>
            <a:r>
              <a:rPr lang="en-US" sz="2600" dirty="0" smtClean="0">
                <a:latin typeface="Helvetica"/>
                <a:cs typeface="Helvetica"/>
              </a:rPr>
              <a:t>, </a:t>
            </a:r>
            <a:r>
              <a:rPr lang="en-US" sz="2600" dirty="0">
                <a:latin typeface="Helvetica"/>
                <a:cs typeface="Helvetica"/>
              </a:rPr>
              <a:t>which he was about to bring to fulfillment at Jerusalem. </a:t>
            </a:r>
            <a:endParaRPr lang="en-US" sz="2600" dirty="0">
              <a:latin typeface="Helvetica"/>
              <a:cs typeface="Helvetica"/>
            </a:endParaRPr>
          </a:p>
        </p:txBody>
      </p:sp>
    </p:spTree>
    <p:extLst>
      <p:ext uri="{BB962C8B-B14F-4D97-AF65-F5344CB8AC3E}">
        <p14:creationId xmlns:p14="http://schemas.microsoft.com/office/powerpoint/2010/main" val="1757111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8300"/>
            <a:ext cx="9144000" cy="6116836"/>
          </a:xfrm>
          <a:prstGeom prst="rect">
            <a:avLst/>
          </a:prstGeom>
        </p:spPr>
      </p:pic>
    </p:spTree>
    <p:extLst>
      <p:ext uri="{BB962C8B-B14F-4D97-AF65-F5344CB8AC3E}">
        <p14:creationId xmlns:p14="http://schemas.microsoft.com/office/powerpoint/2010/main" val="24474524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1942049"/>
            <a:ext cx="7886700" cy="2492990"/>
          </a:xfrm>
          <a:prstGeom prst="rect">
            <a:avLst/>
          </a:prstGeom>
        </p:spPr>
        <p:txBody>
          <a:bodyPr wrap="square">
            <a:spAutoFit/>
          </a:bodyPr>
          <a:lstStyle/>
          <a:p>
            <a:r>
              <a:rPr lang="en-US" sz="2600" b="1" baseline="30000" dirty="0" smtClean="0">
                <a:latin typeface="Helvetica"/>
                <a:cs typeface="Helvetica"/>
              </a:rPr>
              <a:t>29</a:t>
            </a:r>
            <a:r>
              <a:rPr lang="en-US" sz="2600" b="1" dirty="0">
                <a:latin typeface="Helvetica"/>
                <a:cs typeface="Helvetica"/>
              </a:rPr>
              <a:t> </a:t>
            </a:r>
            <a:r>
              <a:rPr lang="en-US" sz="2600" dirty="0">
                <a:latin typeface="Helvetica"/>
                <a:cs typeface="Helvetica"/>
              </a:rPr>
              <a:t>As he was praying, the appearance of his face changed, and his clothes became as bright as a flash of lightning. </a:t>
            </a:r>
            <a:r>
              <a:rPr lang="en-US" sz="2600" b="1" baseline="30000" dirty="0">
                <a:latin typeface="Helvetica"/>
                <a:cs typeface="Helvetica"/>
              </a:rPr>
              <a:t>30</a:t>
            </a:r>
            <a:r>
              <a:rPr lang="en-US" sz="2600" b="1" dirty="0">
                <a:latin typeface="Helvetica"/>
                <a:cs typeface="Helvetica"/>
              </a:rPr>
              <a:t> </a:t>
            </a:r>
            <a:r>
              <a:rPr lang="en-US" sz="2600" dirty="0">
                <a:latin typeface="Helvetica"/>
                <a:cs typeface="Helvetica"/>
              </a:rPr>
              <a:t>Two men, </a:t>
            </a:r>
            <a:r>
              <a:rPr lang="en-US" sz="2600" dirty="0">
                <a:solidFill>
                  <a:srgbClr val="FFFF00"/>
                </a:solidFill>
                <a:latin typeface="Helvetica"/>
                <a:cs typeface="Helvetica"/>
              </a:rPr>
              <a:t>Moses and Elijah, appeared in glorious splendor</a:t>
            </a:r>
            <a:r>
              <a:rPr lang="en-US" sz="2600" dirty="0">
                <a:latin typeface="Helvetica"/>
                <a:cs typeface="Helvetica"/>
              </a:rPr>
              <a:t>, talking with Jesus. </a:t>
            </a:r>
            <a:r>
              <a:rPr lang="en-US" sz="2600" b="1" baseline="30000" dirty="0">
                <a:latin typeface="Helvetica"/>
                <a:cs typeface="Helvetica"/>
              </a:rPr>
              <a:t>31</a:t>
            </a:r>
            <a:r>
              <a:rPr lang="en-US" sz="2600" b="1" dirty="0">
                <a:latin typeface="Helvetica"/>
                <a:cs typeface="Helvetica"/>
              </a:rPr>
              <a:t> </a:t>
            </a:r>
            <a:r>
              <a:rPr lang="en-US" sz="2600" dirty="0">
                <a:latin typeface="Helvetica"/>
                <a:cs typeface="Helvetica"/>
              </a:rPr>
              <a:t>They spoke about his departure</a:t>
            </a:r>
            <a:r>
              <a:rPr lang="en-US" sz="2600" dirty="0" smtClean="0">
                <a:latin typeface="Helvetica"/>
                <a:cs typeface="Helvetica"/>
              </a:rPr>
              <a:t>, </a:t>
            </a:r>
            <a:r>
              <a:rPr lang="en-US" sz="2600" dirty="0">
                <a:latin typeface="Helvetica"/>
                <a:cs typeface="Helvetica"/>
              </a:rPr>
              <a:t>which he was about to bring to </a:t>
            </a:r>
            <a:r>
              <a:rPr lang="en-US" sz="2600" dirty="0">
                <a:solidFill>
                  <a:srgbClr val="FFFF00"/>
                </a:solidFill>
                <a:latin typeface="Helvetica"/>
                <a:cs typeface="Helvetica"/>
              </a:rPr>
              <a:t>fulfillment at Jerusalem</a:t>
            </a:r>
            <a:r>
              <a:rPr lang="en-US" sz="2600" dirty="0">
                <a:latin typeface="Helvetica"/>
                <a:cs typeface="Helvetica"/>
              </a:rPr>
              <a:t>. </a:t>
            </a:r>
            <a:endParaRPr lang="en-US" sz="2600" dirty="0">
              <a:latin typeface="Helvetica"/>
              <a:cs typeface="Helvetica"/>
            </a:endParaRPr>
          </a:p>
        </p:txBody>
      </p:sp>
    </p:spTree>
    <p:extLst>
      <p:ext uri="{BB962C8B-B14F-4D97-AF65-F5344CB8AC3E}">
        <p14:creationId xmlns:p14="http://schemas.microsoft.com/office/powerpoint/2010/main" val="34206054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800" y="0"/>
            <a:ext cx="8014771" cy="6858000"/>
          </a:xfrm>
          <a:prstGeom prst="rect">
            <a:avLst/>
          </a:prstGeom>
        </p:spPr>
      </p:pic>
    </p:spTree>
    <p:extLst>
      <p:ext uri="{BB962C8B-B14F-4D97-AF65-F5344CB8AC3E}">
        <p14:creationId xmlns:p14="http://schemas.microsoft.com/office/powerpoint/2010/main" val="391573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4600" y="981839"/>
            <a:ext cx="6667500" cy="5262979"/>
          </a:xfrm>
          <a:prstGeom prst="rect">
            <a:avLst/>
          </a:prstGeom>
        </p:spPr>
        <p:txBody>
          <a:bodyPr wrap="square">
            <a:spAutoFit/>
          </a:bodyPr>
          <a:lstStyle/>
          <a:p>
            <a:r>
              <a:rPr lang="en-US" sz="2400" dirty="0">
                <a:latin typeface="Helvetica"/>
                <a:cs typeface="Helvetica"/>
              </a:rPr>
              <a:t>We can almost picture Moses and Elijah asking, “Are You really going to do it?” </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Moses </a:t>
            </a:r>
            <a:r>
              <a:rPr lang="en-US" sz="2400" dirty="0">
                <a:latin typeface="Helvetica"/>
                <a:cs typeface="Helvetica"/>
              </a:rPr>
              <a:t>might say, “I offered to be judged in the place of the people, but God wouldn’t have it. Can You go through with this, Jesus?” </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Elijah </a:t>
            </a:r>
            <a:r>
              <a:rPr lang="en-US" sz="2400" dirty="0">
                <a:latin typeface="Helvetica"/>
                <a:cs typeface="Helvetica"/>
              </a:rPr>
              <a:t>might add, “I was persecuted terribly by Ahab and Jezebel, and I hated it – sometimes I went into a deep spiritual depression. Can You go through with this, Jesus?</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Rev. David </a:t>
            </a:r>
            <a:r>
              <a:rPr lang="en-US" sz="2400" dirty="0" err="1" smtClean="0">
                <a:latin typeface="Helvetica"/>
                <a:cs typeface="Helvetica"/>
              </a:rPr>
              <a:t>Guzik</a:t>
            </a:r>
            <a:endParaRPr lang="en-US" sz="2400" dirty="0">
              <a:latin typeface="Helvetica"/>
              <a:cs typeface="Helvetica"/>
            </a:endParaRPr>
          </a:p>
        </p:txBody>
      </p:sp>
    </p:spTree>
    <p:extLst>
      <p:ext uri="{BB962C8B-B14F-4D97-AF65-F5344CB8AC3E}">
        <p14:creationId xmlns:p14="http://schemas.microsoft.com/office/powerpoint/2010/main" val="1439819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25600" y="185327"/>
            <a:ext cx="5803900" cy="6321357"/>
          </a:xfrm>
          <a:prstGeom prst="rect">
            <a:avLst/>
          </a:prstGeom>
        </p:spPr>
      </p:pic>
    </p:spTree>
    <p:extLst>
      <p:ext uri="{BB962C8B-B14F-4D97-AF65-F5344CB8AC3E}">
        <p14:creationId xmlns:p14="http://schemas.microsoft.com/office/powerpoint/2010/main" val="426037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91249"/>
            <a:ext cx="7594600" cy="2893100"/>
          </a:xfrm>
          <a:prstGeom prst="rect">
            <a:avLst/>
          </a:prstGeom>
        </p:spPr>
        <p:txBody>
          <a:bodyPr wrap="square">
            <a:spAutoFit/>
          </a:bodyPr>
          <a:lstStyle/>
          <a:p>
            <a:r>
              <a:rPr lang="en-US" sz="2600" b="1" baseline="30000" dirty="0">
                <a:latin typeface="Helvetica"/>
                <a:cs typeface="Helvetica"/>
              </a:rPr>
              <a:t>32</a:t>
            </a:r>
            <a:r>
              <a:rPr lang="en-US" sz="2600" b="1" dirty="0">
                <a:latin typeface="Helvetica"/>
                <a:cs typeface="Helvetica"/>
              </a:rPr>
              <a:t> </a:t>
            </a:r>
            <a:r>
              <a:rPr lang="en-US" sz="2600" dirty="0">
                <a:latin typeface="Helvetica"/>
                <a:cs typeface="Helvetica"/>
              </a:rPr>
              <a:t>Peter and his companions were very sleepy, but when they became fully awake, they saw his glory and the two men standing with him. </a:t>
            </a:r>
            <a:r>
              <a:rPr lang="en-US" sz="2600" b="1" baseline="30000" dirty="0" smtClean="0">
                <a:latin typeface="Helvetica"/>
                <a:cs typeface="Helvetica"/>
              </a:rPr>
              <a:t>33</a:t>
            </a:r>
            <a:r>
              <a:rPr lang="en-US" sz="2600" b="1" dirty="0">
                <a:latin typeface="Helvetica"/>
                <a:cs typeface="Helvetica"/>
              </a:rPr>
              <a:t> </a:t>
            </a:r>
            <a:r>
              <a:rPr lang="en-US" sz="2600" dirty="0">
                <a:latin typeface="Helvetica"/>
                <a:cs typeface="Helvetica"/>
              </a:rPr>
              <a:t>As the men were leaving Jesus, Peter said to him, “Master, it is good for us to be here. Let us put up three shelters—one for you, one for Moses and one for Elijah.” (He did not know what he was saying.</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15781145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700" y="676374"/>
            <a:ext cx="7349212" cy="5508526"/>
          </a:xfrm>
          <a:prstGeom prst="rect">
            <a:avLst/>
          </a:prstGeom>
        </p:spPr>
      </p:pic>
    </p:spTree>
    <p:extLst>
      <p:ext uri="{BB962C8B-B14F-4D97-AF65-F5344CB8AC3E}">
        <p14:creationId xmlns:p14="http://schemas.microsoft.com/office/powerpoint/2010/main" val="269889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446749"/>
            <a:ext cx="7569200" cy="4093428"/>
          </a:xfrm>
          <a:prstGeom prst="rect">
            <a:avLst/>
          </a:prstGeom>
        </p:spPr>
        <p:txBody>
          <a:bodyPr wrap="square">
            <a:spAutoFit/>
          </a:bodyPr>
          <a:lstStyle/>
          <a:p>
            <a:r>
              <a:rPr lang="en-US" sz="2600" b="1" baseline="30000" dirty="0" smtClean="0">
                <a:latin typeface="Helvetica"/>
                <a:cs typeface="Helvetica"/>
              </a:rPr>
              <a:t>34</a:t>
            </a:r>
            <a:r>
              <a:rPr lang="en-US" sz="2600" b="1" dirty="0">
                <a:latin typeface="Helvetica"/>
                <a:cs typeface="Helvetica"/>
              </a:rPr>
              <a:t> </a:t>
            </a:r>
            <a:r>
              <a:rPr lang="en-US" sz="2600" dirty="0">
                <a:latin typeface="Helvetica"/>
                <a:cs typeface="Helvetica"/>
              </a:rPr>
              <a:t>While he was speaking, a cloud appeared and covered them, and they were afraid as they entered the cloud. </a:t>
            </a:r>
            <a:r>
              <a:rPr lang="en-US" sz="2600" b="1" baseline="30000" dirty="0">
                <a:latin typeface="Helvetica"/>
                <a:cs typeface="Helvetica"/>
              </a:rPr>
              <a:t>35</a:t>
            </a:r>
            <a:r>
              <a:rPr lang="en-US" sz="2600" b="1" dirty="0">
                <a:latin typeface="Helvetica"/>
                <a:cs typeface="Helvetica"/>
              </a:rPr>
              <a:t> </a:t>
            </a:r>
            <a:r>
              <a:rPr lang="en-US" sz="2600" dirty="0">
                <a:latin typeface="Helvetica"/>
                <a:cs typeface="Helvetica"/>
              </a:rPr>
              <a:t>A voice came from the cloud, saying, </a:t>
            </a:r>
            <a:r>
              <a:rPr lang="en-US" sz="2600" dirty="0">
                <a:solidFill>
                  <a:srgbClr val="FFFF00"/>
                </a:solidFill>
                <a:latin typeface="Helvetica"/>
                <a:cs typeface="Helvetica"/>
              </a:rPr>
              <a:t>“This is my Son, whom I have chosen; listen to him.” </a:t>
            </a:r>
            <a:r>
              <a:rPr lang="en-US" sz="2600" b="1" baseline="30000" dirty="0">
                <a:latin typeface="Helvetica"/>
                <a:cs typeface="Helvetica"/>
              </a:rPr>
              <a:t>36</a:t>
            </a:r>
            <a:r>
              <a:rPr lang="en-US" sz="2600" b="1" dirty="0">
                <a:latin typeface="Helvetica"/>
                <a:cs typeface="Helvetica"/>
              </a:rPr>
              <a:t> </a:t>
            </a:r>
            <a:r>
              <a:rPr lang="en-US" sz="2600" dirty="0">
                <a:latin typeface="Helvetica"/>
                <a:cs typeface="Helvetica"/>
              </a:rPr>
              <a:t>When the voice had spoken, they found that Jesus was alone. The disciples kept this to themselves and did not tell anyone at that time what they had seen</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Luke 9:28-36</a:t>
            </a:r>
            <a:endParaRPr lang="en-US" sz="2600" dirty="0">
              <a:latin typeface="Helvetica"/>
              <a:cs typeface="Helvetica"/>
            </a:endParaRPr>
          </a:p>
        </p:txBody>
      </p:sp>
    </p:spTree>
    <p:extLst>
      <p:ext uri="{BB962C8B-B14F-4D97-AF65-F5344CB8AC3E}">
        <p14:creationId xmlns:p14="http://schemas.microsoft.com/office/powerpoint/2010/main" val="13985061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72188"/>
          </a:xfrm>
          <a:prstGeom prst="rect">
            <a:avLst/>
          </a:prstGeom>
        </p:spPr>
      </p:pic>
    </p:spTree>
    <p:extLst>
      <p:ext uri="{BB962C8B-B14F-4D97-AF65-F5344CB8AC3E}">
        <p14:creationId xmlns:p14="http://schemas.microsoft.com/office/powerpoint/2010/main" val="2853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4239111" cy="646331"/>
          </a:xfrm>
          <a:prstGeom prst="rect">
            <a:avLst/>
          </a:prstGeom>
          <a:noFill/>
        </p:spPr>
        <p:txBody>
          <a:bodyPr wrap="none" rtlCol="0">
            <a:spAutoFit/>
          </a:bodyPr>
          <a:lstStyle/>
          <a:p>
            <a:r>
              <a:rPr lang="en-US" sz="3600" dirty="0" smtClean="0">
                <a:latin typeface="Helvetica"/>
                <a:cs typeface="Helvetica"/>
              </a:rPr>
              <a:t>Lesson for disciples</a:t>
            </a:r>
            <a:endParaRPr lang="en-US" sz="3600" dirty="0">
              <a:latin typeface="Helvetica"/>
              <a:cs typeface="Helvetica"/>
            </a:endParaRPr>
          </a:p>
        </p:txBody>
      </p:sp>
    </p:spTree>
    <p:extLst>
      <p:ext uri="{BB962C8B-B14F-4D97-AF65-F5344CB8AC3E}">
        <p14:creationId xmlns:p14="http://schemas.microsoft.com/office/powerpoint/2010/main" val="136119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941310"/>
            <a:ext cx="7226300" cy="523220"/>
          </a:xfrm>
          <a:prstGeom prst="rect">
            <a:avLst/>
          </a:prstGeom>
          <a:noFill/>
        </p:spPr>
        <p:txBody>
          <a:bodyPr wrap="square" rtlCol="0">
            <a:spAutoFit/>
          </a:bodyPr>
          <a:lstStyle/>
          <a:p>
            <a:r>
              <a:rPr lang="en-US" sz="2800" dirty="0" smtClean="0">
                <a:latin typeface="Helvetica"/>
                <a:cs typeface="Helvetica"/>
              </a:rPr>
              <a:t>Renew our </a:t>
            </a:r>
            <a:r>
              <a:rPr lang="en-US" sz="2800" dirty="0" smtClean="0">
                <a:latin typeface="Helvetica"/>
                <a:cs typeface="Helvetica"/>
              </a:rPr>
              <a:t>orientation of Jesus’ person</a:t>
            </a:r>
            <a:endParaRPr lang="en-US" sz="2800" dirty="0">
              <a:latin typeface="Helvetica"/>
              <a:cs typeface="Helvetica"/>
            </a:endParaRPr>
          </a:p>
        </p:txBody>
      </p:sp>
    </p:spTree>
    <p:extLst>
      <p:ext uri="{BB962C8B-B14F-4D97-AF65-F5344CB8AC3E}">
        <p14:creationId xmlns:p14="http://schemas.microsoft.com/office/powerpoint/2010/main" val="321798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55948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422069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7788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679700"/>
            <a:ext cx="7226300" cy="954107"/>
          </a:xfrm>
          <a:prstGeom prst="rect">
            <a:avLst/>
          </a:prstGeom>
          <a:noFill/>
        </p:spPr>
        <p:txBody>
          <a:bodyPr wrap="square" rtlCol="0">
            <a:spAutoFit/>
          </a:bodyPr>
          <a:lstStyle/>
          <a:p>
            <a:r>
              <a:rPr lang="en-US" sz="2800" dirty="0" smtClean="0">
                <a:latin typeface="Helvetica"/>
                <a:cs typeface="Helvetica"/>
              </a:rPr>
              <a:t>Renew our walk with God through various spiritual practices </a:t>
            </a:r>
            <a:endParaRPr lang="en-US" sz="2800" dirty="0">
              <a:latin typeface="Helvetica"/>
              <a:cs typeface="Helvetica"/>
            </a:endParaRPr>
          </a:p>
        </p:txBody>
      </p:sp>
    </p:spTree>
    <p:extLst>
      <p:ext uri="{BB962C8B-B14F-4D97-AF65-F5344CB8AC3E}">
        <p14:creationId xmlns:p14="http://schemas.microsoft.com/office/powerpoint/2010/main" val="288473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7981"/>
            <a:ext cx="9144000" cy="6129338"/>
          </a:xfrm>
          <a:prstGeom prst="rect">
            <a:avLst/>
          </a:prstGeom>
        </p:spPr>
      </p:pic>
    </p:spTree>
    <p:extLst>
      <p:ext uri="{BB962C8B-B14F-4D97-AF65-F5344CB8AC3E}">
        <p14:creationId xmlns:p14="http://schemas.microsoft.com/office/powerpoint/2010/main" val="424137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1446749"/>
            <a:ext cx="7886700" cy="3693318"/>
          </a:xfrm>
          <a:prstGeom prst="rect">
            <a:avLst/>
          </a:prstGeom>
        </p:spPr>
        <p:txBody>
          <a:bodyPr wrap="square">
            <a:spAutoFit/>
          </a:bodyPr>
          <a:lstStyle/>
          <a:p>
            <a:r>
              <a:rPr lang="en-US" sz="2600" b="1" baseline="30000" dirty="0">
                <a:latin typeface="Helvetica"/>
                <a:cs typeface="Helvetica"/>
              </a:rPr>
              <a:t>28</a:t>
            </a:r>
            <a:r>
              <a:rPr lang="en-US" sz="2600" b="1" dirty="0">
                <a:latin typeface="Helvetica"/>
                <a:cs typeface="Helvetica"/>
              </a:rPr>
              <a:t> </a:t>
            </a:r>
            <a:r>
              <a:rPr lang="en-US" sz="2600" dirty="0">
                <a:latin typeface="Helvetica"/>
                <a:cs typeface="Helvetica"/>
              </a:rPr>
              <a:t>About eight days after Jesus said this, he took Peter, John and James with him and went up onto a mountain to pray. </a:t>
            </a:r>
            <a:r>
              <a:rPr lang="en-US" sz="2600" b="1" baseline="30000" dirty="0">
                <a:latin typeface="Helvetica"/>
                <a:cs typeface="Helvetica"/>
              </a:rPr>
              <a:t>29</a:t>
            </a:r>
            <a:r>
              <a:rPr lang="en-US" sz="2600" b="1" dirty="0">
                <a:latin typeface="Helvetica"/>
                <a:cs typeface="Helvetica"/>
              </a:rPr>
              <a:t> </a:t>
            </a:r>
            <a:r>
              <a:rPr lang="en-US" sz="2600" dirty="0">
                <a:latin typeface="Helvetica"/>
                <a:cs typeface="Helvetica"/>
              </a:rPr>
              <a:t>As he was praying, the appearance of his face changed, and his clothes became as bright as a flash of lightning. </a:t>
            </a:r>
            <a:r>
              <a:rPr lang="en-US" sz="2600" b="1" baseline="30000" dirty="0">
                <a:latin typeface="Helvetica"/>
                <a:cs typeface="Helvetica"/>
              </a:rPr>
              <a:t>30</a:t>
            </a:r>
            <a:r>
              <a:rPr lang="en-US" sz="2600" b="1" dirty="0">
                <a:latin typeface="Helvetica"/>
                <a:cs typeface="Helvetica"/>
              </a:rPr>
              <a:t> </a:t>
            </a:r>
            <a:r>
              <a:rPr lang="en-US" sz="2600" dirty="0">
                <a:latin typeface="Helvetica"/>
                <a:cs typeface="Helvetica"/>
              </a:rPr>
              <a:t>Two men, Moses and Elijah, appeared in glorious splendor, talking with Jesus. </a:t>
            </a:r>
            <a:r>
              <a:rPr lang="en-US" sz="2600" b="1" baseline="30000" dirty="0">
                <a:latin typeface="Helvetica"/>
                <a:cs typeface="Helvetica"/>
              </a:rPr>
              <a:t>31</a:t>
            </a:r>
            <a:r>
              <a:rPr lang="en-US" sz="2600" b="1" dirty="0">
                <a:latin typeface="Helvetica"/>
                <a:cs typeface="Helvetica"/>
              </a:rPr>
              <a:t> </a:t>
            </a:r>
            <a:r>
              <a:rPr lang="en-US" sz="2600" dirty="0">
                <a:latin typeface="Helvetica"/>
                <a:cs typeface="Helvetica"/>
              </a:rPr>
              <a:t>They spoke about his departure</a:t>
            </a:r>
            <a:r>
              <a:rPr lang="en-US" sz="2600" dirty="0" smtClean="0">
                <a:latin typeface="Helvetica"/>
                <a:cs typeface="Helvetica"/>
              </a:rPr>
              <a:t>, </a:t>
            </a:r>
            <a:r>
              <a:rPr lang="en-US" sz="2600" dirty="0">
                <a:latin typeface="Helvetica"/>
                <a:cs typeface="Helvetica"/>
              </a:rPr>
              <a:t>which he was about to bring to fulfillment at Jerusalem. </a:t>
            </a:r>
            <a:endParaRPr lang="en-US" sz="2600" dirty="0">
              <a:latin typeface="Helvetica"/>
              <a:cs typeface="Helvetica"/>
            </a:endParaRPr>
          </a:p>
        </p:txBody>
      </p:sp>
    </p:spTree>
    <p:extLst>
      <p:ext uri="{BB962C8B-B14F-4D97-AF65-F5344CB8AC3E}">
        <p14:creationId xmlns:p14="http://schemas.microsoft.com/office/powerpoint/2010/main" val="31551572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91249"/>
            <a:ext cx="7594600" cy="2893100"/>
          </a:xfrm>
          <a:prstGeom prst="rect">
            <a:avLst/>
          </a:prstGeom>
        </p:spPr>
        <p:txBody>
          <a:bodyPr wrap="square">
            <a:spAutoFit/>
          </a:bodyPr>
          <a:lstStyle/>
          <a:p>
            <a:r>
              <a:rPr lang="en-US" sz="2600" b="1" baseline="30000" dirty="0">
                <a:latin typeface="Helvetica"/>
                <a:cs typeface="Helvetica"/>
              </a:rPr>
              <a:t>32</a:t>
            </a:r>
            <a:r>
              <a:rPr lang="en-US" sz="2600" b="1" dirty="0">
                <a:latin typeface="Helvetica"/>
                <a:cs typeface="Helvetica"/>
              </a:rPr>
              <a:t> </a:t>
            </a:r>
            <a:r>
              <a:rPr lang="en-US" sz="2600" dirty="0">
                <a:latin typeface="Helvetica"/>
                <a:cs typeface="Helvetica"/>
              </a:rPr>
              <a:t>Peter and his companions were very sleepy, but when they became fully awake, they saw his glory and the two men standing with him. </a:t>
            </a:r>
            <a:r>
              <a:rPr lang="en-US" sz="2600" b="1" baseline="30000" dirty="0" smtClean="0">
                <a:latin typeface="Helvetica"/>
                <a:cs typeface="Helvetica"/>
              </a:rPr>
              <a:t>33</a:t>
            </a:r>
            <a:r>
              <a:rPr lang="en-US" sz="2600" b="1" dirty="0">
                <a:latin typeface="Helvetica"/>
                <a:cs typeface="Helvetica"/>
              </a:rPr>
              <a:t> </a:t>
            </a:r>
            <a:r>
              <a:rPr lang="en-US" sz="2600" dirty="0">
                <a:latin typeface="Helvetica"/>
                <a:cs typeface="Helvetica"/>
              </a:rPr>
              <a:t>As the men were leaving Jesus, Peter said to him, “Master, it is good for us to be here. Let us put up three shelters—one for you, one for Moses and one for Elijah.” (He did not know what he was saying.</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2378862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446749"/>
            <a:ext cx="7569200" cy="4093428"/>
          </a:xfrm>
          <a:prstGeom prst="rect">
            <a:avLst/>
          </a:prstGeom>
        </p:spPr>
        <p:txBody>
          <a:bodyPr wrap="square">
            <a:spAutoFit/>
          </a:bodyPr>
          <a:lstStyle/>
          <a:p>
            <a:r>
              <a:rPr lang="en-US" sz="2600" b="1" baseline="30000" dirty="0" smtClean="0">
                <a:latin typeface="Helvetica"/>
                <a:cs typeface="Helvetica"/>
              </a:rPr>
              <a:t>34</a:t>
            </a:r>
            <a:r>
              <a:rPr lang="en-US" sz="2600" b="1" dirty="0">
                <a:latin typeface="Helvetica"/>
                <a:cs typeface="Helvetica"/>
              </a:rPr>
              <a:t> </a:t>
            </a:r>
            <a:r>
              <a:rPr lang="en-US" sz="2600" dirty="0">
                <a:latin typeface="Helvetica"/>
                <a:cs typeface="Helvetica"/>
              </a:rPr>
              <a:t>While he was speaking, a cloud appeared and covered them, and they were afraid as they entered the cloud. </a:t>
            </a:r>
            <a:r>
              <a:rPr lang="en-US" sz="2600" b="1" baseline="30000" dirty="0">
                <a:latin typeface="Helvetica"/>
                <a:cs typeface="Helvetica"/>
              </a:rPr>
              <a:t>35</a:t>
            </a:r>
            <a:r>
              <a:rPr lang="en-US" sz="2600" b="1" dirty="0">
                <a:latin typeface="Helvetica"/>
                <a:cs typeface="Helvetica"/>
              </a:rPr>
              <a:t> </a:t>
            </a:r>
            <a:r>
              <a:rPr lang="en-US" sz="2600" dirty="0">
                <a:latin typeface="Helvetica"/>
                <a:cs typeface="Helvetica"/>
              </a:rPr>
              <a:t>A voice came from the cloud, saying, “This is my Son, whom I have chosen; listen to him.” </a:t>
            </a:r>
            <a:r>
              <a:rPr lang="en-US" sz="2600" b="1" baseline="30000" dirty="0">
                <a:latin typeface="Helvetica"/>
                <a:cs typeface="Helvetica"/>
              </a:rPr>
              <a:t>36</a:t>
            </a:r>
            <a:r>
              <a:rPr lang="en-US" sz="2600" b="1" dirty="0">
                <a:latin typeface="Helvetica"/>
                <a:cs typeface="Helvetica"/>
              </a:rPr>
              <a:t> </a:t>
            </a:r>
            <a:r>
              <a:rPr lang="en-US" sz="2600" dirty="0">
                <a:latin typeface="Helvetica"/>
                <a:cs typeface="Helvetica"/>
              </a:rPr>
              <a:t>When the voice had spoken, they found that Jesus was alone. The disciples kept this to themselves and did not tell anyone at that time what they had seen</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Luke 9:28-36</a:t>
            </a:r>
            <a:endParaRPr lang="en-US" sz="2600" dirty="0">
              <a:latin typeface="Helvetica"/>
              <a:cs typeface="Helvetica"/>
            </a:endParaRPr>
          </a:p>
        </p:txBody>
      </p:sp>
    </p:spTree>
    <p:extLst>
      <p:ext uri="{BB962C8B-B14F-4D97-AF65-F5344CB8AC3E}">
        <p14:creationId xmlns:p14="http://schemas.microsoft.com/office/powerpoint/2010/main" val="3933523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941310"/>
            <a:ext cx="7226300" cy="523220"/>
          </a:xfrm>
          <a:prstGeom prst="rect">
            <a:avLst/>
          </a:prstGeom>
          <a:noFill/>
        </p:spPr>
        <p:txBody>
          <a:bodyPr wrap="square" rtlCol="0">
            <a:spAutoFit/>
          </a:bodyPr>
          <a:lstStyle/>
          <a:p>
            <a:r>
              <a:rPr lang="en-US" sz="2800" dirty="0" smtClean="0">
                <a:latin typeface="Helvetica"/>
                <a:cs typeface="Helvetica"/>
              </a:rPr>
              <a:t>Renew our </a:t>
            </a:r>
            <a:r>
              <a:rPr lang="en-US" sz="2800" dirty="0" smtClean="0">
                <a:latin typeface="Helvetica"/>
                <a:cs typeface="Helvetica"/>
              </a:rPr>
              <a:t>orientation of Jesus’ person</a:t>
            </a:r>
            <a:endParaRPr lang="en-US" sz="2800" dirty="0">
              <a:latin typeface="Helvetica"/>
              <a:cs typeface="Helvetica"/>
            </a:endParaRPr>
          </a:p>
        </p:txBody>
      </p:sp>
    </p:spTree>
    <p:extLst>
      <p:ext uri="{BB962C8B-B14F-4D97-AF65-F5344CB8AC3E}">
        <p14:creationId xmlns:p14="http://schemas.microsoft.com/office/powerpoint/2010/main" val="2563815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62233</TotalTime>
  <Words>131</Words>
  <Application>Microsoft Macintosh PowerPoint</Application>
  <PresentationFormat>On-screen Show (4:3)</PresentationFormat>
  <Paragraphs>27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Elemental</vt:lpstr>
      <vt:lpstr>Journey to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911</cp:revision>
  <cp:lastPrinted>2019-02-03T04:32:27Z</cp:lastPrinted>
  <dcterms:created xsi:type="dcterms:W3CDTF">2013-11-03T00:06:16Z</dcterms:created>
  <dcterms:modified xsi:type="dcterms:W3CDTF">2019-03-17T13:54:21Z</dcterms:modified>
</cp:coreProperties>
</file>