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3"/>
  </p:notesMasterIdLst>
  <p:sldIdLst>
    <p:sldId id="256" r:id="rId2"/>
    <p:sldId id="266" r:id="rId3"/>
    <p:sldId id="278" r:id="rId4"/>
    <p:sldId id="259" r:id="rId5"/>
    <p:sldId id="261" r:id="rId6"/>
    <p:sldId id="272" r:id="rId7"/>
    <p:sldId id="273" r:id="rId8"/>
    <p:sldId id="276" r:id="rId9"/>
    <p:sldId id="263" r:id="rId10"/>
    <p:sldId id="279"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28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F823B-A632-F44F-9C36-9A3FD243B28F}" type="slidenum">
              <a:rPr lang="en-US" smtClean="0"/>
              <a:t>4</a:t>
            </a:fld>
            <a:endParaRPr lang="en-US"/>
          </a:p>
        </p:txBody>
      </p:sp>
    </p:spTree>
    <p:extLst>
      <p:ext uri="{BB962C8B-B14F-4D97-AF65-F5344CB8AC3E}">
        <p14:creationId xmlns:p14="http://schemas.microsoft.com/office/powerpoint/2010/main" val="317166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December 7, 13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December 7,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December 7, 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December 7, 13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December 7, 13</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December 7, 13</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December 7, 13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December 7, 13</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December 7, 13</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December 7, 13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December 7, 13</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December 7, 13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Romans</a:t>
            </a:r>
            <a:endParaRPr lang="en-US" sz="6600" dirty="0"/>
          </a:p>
        </p:txBody>
      </p:sp>
      <p:sp>
        <p:nvSpPr>
          <p:cNvPr id="3" name="Subtitle 2"/>
          <p:cNvSpPr>
            <a:spLocks noGrp="1"/>
          </p:cNvSpPr>
          <p:nvPr>
            <p:ph type="subTitle" idx="1"/>
          </p:nvPr>
        </p:nvSpPr>
        <p:spPr/>
        <p:txBody>
          <a:bodyPr>
            <a:normAutofit/>
          </a:bodyPr>
          <a:lstStyle/>
          <a:p>
            <a:r>
              <a:rPr lang="en-US" sz="3200" dirty="0" smtClean="0"/>
              <a:t>Our Hope</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104" y="700505"/>
            <a:ext cx="3769895" cy="461665"/>
          </a:xfrm>
          <a:prstGeom prst="rect">
            <a:avLst/>
          </a:prstGeom>
          <a:noFill/>
        </p:spPr>
        <p:txBody>
          <a:bodyPr wrap="square" rtlCol="0">
            <a:spAutoFit/>
          </a:bodyPr>
          <a:lstStyle/>
          <a:p>
            <a:r>
              <a:rPr lang="en-US" sz="2400" b="1" dirty="0" smtClean="0">
                <a:latin typeface="Helvetica Neue"/>
                <a:cs typeface="Helvetica Neue"/>
              </a:rPr>
              <a:t>Theology of Glory</a:t>
            </a:r>
            <a:endParaRPr lang="en-US" sz="2400" b="1" dirty="0">
              <a:latin typeface="Helvetica Neue"/>
              <a:cs typeface="Helvetica Neue"/>
            </a:endParaRPr>
          </a:p>
        </p:txBody>
      </p:sp>
      <p:sp>
        <p:nvSpPr>
          <p:cNvPr id="5" name="TextBox 4"/>
          <p:cNvSpPr txBox="1"/>
          <p:nvPr/>
        </p:nvSpPr>
        <p:spPr>
          <a:xfrm>
            <a:off x="5279951" y="673768"/>
            <a:ext cx="3769895" cy="461665"/>
          </a:xfrm>
          <a:prstGeom prst="rect">
            <a:avLst/>
          </a:prstGeom>
          <a:noFill/>
        </p:spPr>
        <p:txBody>
          <a:bodyPr wrap="square" rtlCol="0">
            <a:spAutoFit/>
          </a:bodyPr>
          <a:lstStyle/>
          <a:p>
            <a:r>
              <a:rPr lang="en-US" sz="2400" b="1" dirty="0" smtClean="0">
                <a:latin typeface="Helvetica Neue"/>
                <a:cs typeface="Helvetica Neue"/>
              </a:rPr>
              <a:t>Theology of the Cross</a:t>
            </a:r>
            <a:endParaRPr lang="en-US" sz="2400" b="1" dirty="0">
              <a:latin typeface="Helvetica Neue"/>
              <a:cs typeface="Helvetica Neue"/>
            </a:endParaRPr>
          </a:p>
        </p:txBody>
      </p:sp>
      <p:pic>
        <p:nvPicPr>
          <p:cNvPr id="8" name="Picture 7"/>
          <p:cNvPicPr>
            <a:picLocks noChangeAspect="1"/>
          </p:cNvPicPr>
          <p:nvPr/>
        </p:nvPicPr>
        <p:blipFill>
          <a:blip r:embed="rId2"/>
          <a:stretch>
            <a:fillRect/>
          </a:stretch>
        </p:blipFill>
        <p:spPr>
          <a:xfrm>
            <a:off x="5133473" y="1550737"/>
            <a:ext cx="3263472" cy="4812632"/>
          </a:xfrm>
          <a:prstGeom prst="rect">
            <a:avLst/>
          </a:prstGeom>
        </p:spPr>
      </p:pic>
      <p:pic>
        <p:nvPicPr>
          <p:cNvPr id="9" name="Picture 8"/>
          <p:cNvPicPr>
            <a:picLocks noChangeAspect="1"/>
          </p:cNvPicPr>
          <p:nvPr/>
        </p:nvPicPr>
        <p:blipFill>
          <a:blip r:embed="rId3"/>
          <a:stretch>
            <a:fillRect/>
          </a:stretch>
        </p:blipFill>
        <p:spPr>
          <a:xfrm>
            <a:off x="574841" y="1550737"/>
            <a:ext cx="3333193" cy="4812632"/>
          </a:xfrm>
          <a:prstGeom prst="rect">
            <a:avLst/>
          </a:prstGeom>
        </p:spPr>
      </p:pic>
    </p:spTree>
    <p:extLst>
      <p:ext uri="{BB962C8B-B14F-4D97-AF65-F5344CB8AC3E}">
        <p14:creationId xmlns:p14="http://schemas.microsoft.com/office/powerpoint/2010/main" val="89359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0500" y="1346200"/>
            <a:ext cx="6223000" cy="4152900"/>
          </a:xfrm>
          <a:prstGeom prst="rect">
            <a:avLst/>
          </a:prstGeom>
        </p:spPr>
      </p:pic>
    </p:spTree>
    <p:extLst>
      <p:ext uri="{BB962C8B-B14F-4D97-AF65-F5344CB8AC3E}">
        <p14:creationId xmlns:p14="http://schemas.microsoft.com/office/powerpoint/2010/main" val="206125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549230"/>
            <a:ext cx="7543800" cy="724569"/>
          </a:xfrm>
        </p:spPr>
        <p:txBody>
          <a:bodyPr/>
          <a:lstStyle/>
          <a:p>
            <a:r>
              <a:rPr lang="en-US" sz="3600" b="1" dirty="0" smtClean="0">
                <a:latin typeface="Helvetica Neue"/>
                <a:cs typeface="Helvetica Neue"/>
              </a:rPr>
              <a:t>Grief</a:t>
            </a:r>
            <a:r>
              <a:rPr lang="en-US" sz="3600" b="1" dirty="0" smtClean="0">
                <a:latin typeface="Helvetica Neue"/>
                <a:cs typeface="Helvetica Neue"/>
              </a:rPr>
              <a:t>. </a:t>
            </a:r>
            <a:r>
              <a:rPr lang="en-US" sz="3600" b="1" dirty="0" smtClean="0">
                <a:latin typeface="Helvetica Neue"/>
                <a:cs typeface="Helvetica Neue"/>
              </a:rPr>
              <a:t>. .</a:t>
            </a:r>
            <a:endParaRPr lang="en-US" sz="3600" b="1" dirty="0">
              <a:latin typeface="Helvetica Neue"/>
              <a:cs typeface="Helvetica Neue"/>
            </a:endParaRPr>
          </a:p>
        </p:txBody>
      </p:sp>
      <p:pic>
        <p:nvPicPr>
          <p:cNvPr id="4" name="Picture 3"/>
          <p:cNvPicPr>
            <a:picLocks noChangeAspect="1"/>
          </p:cNvPicPr>
          <p:nvPr/>
        </p:nvPicPr>
        <p:blipFill>
          <a:blip r:embed="rId2"/>
          <a:stretch>
            <a:fillRect/>
          </a:stretch>
        </p:blipFill>
        <p:spPr>
          <a:xfrm>
            <a:off x="1042737" y="542758"/>
            <a:ext cx="7165474" cy="4800868"/>
          </a:xfrm>
          <a:prstGeom prst="rect">
            <a:avLst/>
          </a:prstGeom>
        </p:spPr>
      </p:pic>
    </p:spTree>
    <p:extLst>
      <p:ext uri="{BB962C8B-B14F-4D97-AF65-F5344CB8AC3E}">
        <p14:creationId xmlns:p14="http://schemas.microsoft.com/office/powerpoint/2010/main" val="395448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le - trials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63" y="401495"/>
            <a:ext cx="8769684" cy="5705577"/>
          </a:xfrm>
          <a:prstGeom prst="rect">
            <a:avLst/>
          </a:prstGeom>
        </p:spPr>
      </p:pic>
    </p:spTree>
    <p:extLst>
      <p:ext uri="{BB962C8B-B14F-4D97-AF65-F5344CB8AC3E}">
        <p14:creationId xmlns:p14="http://schemas.microsoft.com/office/powerpoint/2010/main" val="73915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055905"/>
            <a:ext cx="7285789" cy="3323987"/>
          </a:xfrm>
          <a:prstGeom prst="rect">
            <a:avLst/>
          </a:prstGeom>
          <a:noFill/>
        </p:spPr>
        <p:txBody>
          <a:bodyPr wrap="square" rtlCol="0">
            <a:spAutoFit/>
          </a:bodyPr>
          <a:lstStyle/>
          <a:p>
            <a:r>
              <a:rPr lang="en-US" sz="2600" dirty="0">
                <a:latin typeface="Helvetica Neue"/>
                <a:cs typeface="Helvetica Neue"/>
              </a:rPr>
              <a:t>And we boast in the hope of the glory of God. Not only so, but we also glory in our sufferings, because we know that suffering produces perseverance; perseverance, character; and character, hope. And hope does not put us to shame, because God’s love has been poured out into our hearts through the Holy Spirit, who has been given to us</a:t>
            </a:r>
            <a:r>
              <a:rPr lang="en-US" sz="2800" dirty="0"/>
              <a:t>.</a:t>
            </a:r>
          </a:p>
        </p:txBody>
      </p:sp>
      <p:sp>
        <p:nvSpPr>
          <p:cNvPr id="3" name="TextBox 2"/>
          <p:cNvSpPr txBox="1"/>
          <p:nvPr/>
        </p:nvSpPr>
        <p:spPr>
          <a:xfrm>
            <a:off x="3328736" y="4793673"/>
            <a:ext cx="4852736" cy="492443"/>
          </a:xfrm>
          <a:prstGeom prst="rect">
            <a:avLst/>
          </a:prstGeom>
          <a:noFill/>
        </p:spPr>
        <p:txBody>
          <a:bodyPr wrap="square" rtlCol="0">
            <a:spAutoFit/>
          </a:bodyPr>
          <a:lstStyle/>
          <a:p>
            <a:pPr algn="r"/>
            <a:r>
              <a:rPr lang="en-US" sz="2600" dirty="0" smtClean="0">
                <a:latin typeface="Helvetica Neue"/>
                <a:cs typeface="Helvetica Neue"/>
              </a:rPr>
              <a:t>Romans 5</a:t>
            </a:r>
            <a:r>
              <a:rPr lang="en-US" sz="2600" dirty="0" smtClean="0">
                <a:latin typeface="Helvetica Neue"/>
                <a:cs typeface="Helvetica Neue"/>
              </a:rPr>
              <a:t>:2-5 </a:t>
            </a:r>
            <a:r>
              <a:rPr lang="en-US" sz="2600" dirty="0" smtClean="0">
                <a:latin typeface="Helvetica Neue"/>
                <a:cs typeface="Helvetica Neue"/>
              </a:rPr>
              <a:t>NIV</a:t>
            </a:r>
            <a:endParaRPr lang="en-US" sz="2600" dirty="0">
              <a:latin typeface="Helvetica Neue"/>
              <a:cs typeface="Helvetica Neue"/>
            </a:endParaRPr>
          </a:p>
        </p:txBody>
      </p:sp>
    </p:spTree>
    <p:extLst>
      <p:ext uri="{BB962C8B-B14F-4D97-AF65-F5344CB8AC3E}">
        <p14:creationId xmlns:p14="http://schemas.microsoft.com/office/powerpoint/2010/main" val="424620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1336840"/>
            <a:ext cx="5721684" cy="584776"/>
          </a:xfrm>
          <a:prstGeom prst="rect">
            <a:avLst/>
          </a:prstGeom>
          <a:noFill/>
        </p:spPr>
        <p:txBody>
          <a:bodyPr wrap="square" rtlCol="0">
            <a:spAutoFit/>
          </a:bodyPr>
          <a:lstStyle/>
          <a:p>
            <a:pPr>
              <a:spcAft>
                <a:spcPts val="1200"/>
              </a:spcAft>
            </a:pPr>
            <a:r>
              <a:rPr lang="en-US" sz="3200" b="1" dirty="0" smtClean="0">
                <a:latin typeface="+mj-lt"/>
                <a:cs typeface="Helvetica Neue"/>
              </a:rPr>
              <a:t>Definitions</a:t>
            </a:r>
            <a:endParaRPr lang="en-US" sz="3200" b="1" dirty="0" smtClean="0">
              <a:latin typeface="+mj-lt"/>
              <a:cs typeface="Helvetica Neue"/>
            </a:endParaRPr>
          </a:p>
        </p:txBody>
      </p:sp>
      <p:sp>
        <p:nvSpPr>
          <p:cNvPr id="4" name="Rectangle 3"/>
          <p:cNvSpPr/>
          <p:nvPr/>
        </p:nvSpPr>
        <p:spPr>
          <a:xfrm>
            <a:off x="1203157" y="2456552"/>
            <a:ext cx="6964947" cy="2246769"/>
          </a:xfrm>
          <a:prstGeom prst="rect">
            <a:avLst/>
          </a:prstGeom>
        </p:spPr>
        <p:txBody>
          <a:bodyPr wrap="square">
            <a:spAutoFit/>
          </a:bodyPr>
          <a:lstStyle/>
          <a:p>
            <a:r>
              <a:rPr lang="en-US" sz="2800" dirty="0" smtClean="0">
                <a:latin typeface="Helvetica Neue"/>
                <a:cs typeface="Helvetica Neue"/>
              </a:rPr>
              <a:t>Boast</a:t>
            </a:r>
            <a:r>
              <a:rPr lang="en-US" sz="2800" dirty="0" smtClean="0">
                <a:latin typeface="Helvetica Neue"/>
                <a:cs typeface="Helvetica Neue"/>
              </a:rPr>
              <a:t>:</a:t>
            </a:r>
            <a:endParaRPr lang="en-US" sz="2800" dirty="0" smtClean="0">
              <a:latin typeface="Helvetica Neue"/>
              <a:cs typeface="Helvetica Neue"/>
            </a:endParaRPr>
          </a:p>
          <a:p>
            <a:endParaRPr lang="en-US" sz="2800" dirty="0">
              <a:latin typeface="Helvetica Neue"/>
              <a:cs typeface="Helvetica Neue"/>
            </a:endParaRPr>
          </a:p>
          <a:p>
            <a:r>
              <a:rPr lang="en-US" sz="2800" dirty="0" smtClean="0">
                <a:latin typeface="Helvetica Neue"/>
                <a:cs typeface="Helvetica Neue"/>
              </a:rPr>
              <a:t>Hope:</a:t>
            </a:r>
            <a:endParaRPr lang="en-US" sz="2800" dirty="0" smtClean="0">
              <a:latin typeface="Helvetica Neue"/>
              <a:cs typeface="Helvetica Neue"/>
            </a:endParaRPr>
          </a:p>
          <a:p>
            <a:endParaRPr lang="en-US" sz="2800" dirty="0">
              <a:latin typeface="Helvetica Neue"/>
              <a:cs typeface="Helvetica Neue"/>
            </a:endParaRPr>
          </a:p>
          <a:p>
            <a:r>
              <a:rPr lang="en-US" sz="2800" dirty="0" smtClean="0">
                <a:latin typeface="Helvetica Neue"/>
                <a:cs typeface="Helvetica Neue"/>
              </a:rPr>
              <a:t>Glory:</a:t>
            </a:r>
            <a:endParaRPr lang="en-US" sz="2800" dirty="0">
              <a:latin typeface="Helvetica Neue"/>
              <a:cs typeface="Helvetica Neue"/>
            </a:endParaRPr>
          </a:p>
        </p:txBody>
      </p:sp>
    </p:spTree>
    <p:extLst>
      <p:ext uri="{BB962C8B-B14F-4D97-AF65-F5344CB8AC3E}">
        <p14:creationId xmlns:p14="http://schemas.microsoft.com/office/powerpoint/2010/main" val="71417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1999" y="585885"/>
            <a:ext cx="4083169" cy="584776"/>
          </a:xfrm>
          <a:prstGeom prst="rect">
            <a:avLst/>
          </a:prstGeom>
          <a:noFill/>
        </p:spPr>
        <p:txBody>
          <a:bodyPr wrap="none" rtlCol="0">
            <a:spAutoFit/>
          </a:bodyPr>
          <a:lstStyle/>
          <a:p>
            <a:r>
              <a:rPr lang="en-US" sz="3200" b="1" dirty="0" smtClean="0">
                <a:latin typeface="Helvetica Neue"/>
                <a:cs typeface="Helvetica Neue"/>
              </a:rPr>
              <a:t>Hope in God’s Glory</a:t>
            </a:r>
            <a:endParaRPr lang="en-US" sz="3200" b="1" dirty="0">
              <a:latin typeface="Helvetica Neue"/>
              <a:cs typeface="Helvetica Neue"/>
            </a:endParaRPr>
          </a:p>
        </p:txBody>
      </p:sp>
      <p:pic>
        <p:nvPicPr>
          <p:cNvPr id="3" name="Picture 2"/>
          <p:cNvPicPr>
            <a:picLocks noChangeAspect="1"/>
          </p:cNvPicPr>
          <p:nvPr/>
        </p:nvPicPr>
        <p:blipFill>
          <a:blip r:embed="rId2"/>
          <a:stretch>
            <a:fillRect/>
          </a:stretch>
        </p:blipFill>
        <p:spPr>
          <a:xfrm>
            <a:off x="1991893" y="1843844"/>
            <a:ext cx="5414211" cy="4182742"/>
          </a:xfrm>
          <a:prstGeom prst="rect">
            <a:avLst/>
          </a:prstGeom>
        </p:spPr>
      </p:pic>
    </p:spTree>
    <p:extLst>
      <p:ext uri="{BB962C8B-B14F-4D97-AF65-F5344CB8AC3E}">
        <p14:creationId xmlns:p14="http://schemas.microsoft.com/office/powerpoint/2010/main" val="92060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578" y="692832"/>
            <a:ext cx="4462690" cy="553998"/>
          </a:xfrm>
          <a:prstGeom prst="rect">
            <a:avLst/>
          </a:prstGeom>
          <a:noFill/>
        </p:spPr>
        <p:txBody>
          <a:bodyPr wrap="none" rtlCol="0">
            <a:spAutoFit/>
          </a:bodyPr>
          <a:lstStyle/>
          <a:p>
            <a:r>
              <a:rPr lang="en-US" sz="3000" b="1" dirty="0" smtClean="0">
                <a:latin typeface="Helvetica Neue"/>
                <a:cs typeface="Helvetica Neue"/>
              </a:rPr>
              <a:t>Hope through Suffering</a:t>
            </a:r>
            <a:endParaRPr lang="en-US" sz="3000" b="1" dirty="0">
              <a:latin typeface="Helvetica Neue"/>
              <a:cs typeface="Helvetica Neue"/>
            </a:endParaRPr>
          </a:p>
        </p:txBody>
      </p:sp>
      <p:sp>
        <p:nvSpPr>
          <p:cNvPr id="5" name="Rectangle 4"/>
          <p:cNvSpPr/>
          <p:nvPr/>
        </p:nvSpPr>
        <p:spPr>
          <a:xfrm>
            <a:off x="949157" y="1721288"/>
            <a:ext cx="6964947" cy="4185761"/>
          </a:xfrm>
          <a:prstGeom prst="rect">
            <a:avLst/>
          </a:prstGeom>
        </p:spPr>
        <p:txBody>
          <a:bodyPr wrap="square">
            <a:spAutoFit/>
          </a:bodyPr>
          <a:lstStyle/>
          <a:p>
            <a:pPr marL="457200" indent="-457200">
              <a:spcAft>
                <a:spcPts val="1800"/>
              </a:spcAft>
              <a:buFont typeface="+mj-lt"/>
              <a:buAutoNum type="arabicPeriod"/>
            </a:pPr>
            <a:r>
              <a:rPr lang="en-US" sz="2600" dirty="0" smtClean="0">
                <a:latin typeface="Helvetica Neue"/>
                <a:cs typeface="Helvetica Neue"/>
              </a:rPr>
              <a:t>Suffering</a:t>
            </a:r>
            <a:r>
              <a:rPr lang="en-US" sz="2600" dirty="0" smtClean="0">
                <a:latin typeface="Helvetica Neue"/>
                <a:cs typeface="Helvetica Neue"/>
              </a:rPr>
              <a:t> is a normal part of a consistent Christian life.</a:t>
            </a:r>
          </a:p>
          <a:p>
            <a:pPr marL="457200" indent="-457200">
              <a:spcAft>
                <a:spcPts val="1800"/>
              </a:spcAft>
              <a:buFont typeface="+mj-lt"/>
              <a:buAutoNum type="arabicPeriod"/>
            </a:pPr>
            <a:r>
              <a:rPr lang="en-US" sz="2600" dirty="0" smtClean="0">
                <a:latin typeface="Helvetica Neue"/>
                <a:cs typeface="Helvetica Neue"/>
              </a:rPr>
              <a:t>God uses suffering to accomplish His purposes.</a:t>
            </a:r>
          </a:p>
          <a:p>
            <a:pPr marL="457200" indent="-457200">
              <a:spcAft>
                <a:spcPts val="1800"/>
              </a:spcAft>
              <a:buFont typeface="+mj-lt"/>
              <a:buAutoNum type="arabicPeriod"/>
            </a:pPr>
            <a:r>
              <a:rPr lang="en-US" sz="2600" dirty="0" smtClean="0">
                <a:latin typeface="Helvetica Neue"/>
                <a:cs typeface="Helvetica Neue"/>
              </a:rPr>
              <a:t>We rejoice </a:t>
            </a:r>
            <a:r>
              <a:rPr lang="en-US" sz="2600" i="1" dirty="0" smtClean="0">
                <a:solidFill>
                  <a:srgbClr val="FFFF00"/>
                </a:solidFill>
                <a:latin typeface="Helvetica Neue"/>
                <a:cs typeface="Helvetica Neue"/>
              </a:rPr>
              <a:t>in the midst of </a:t>
            </a:r>
            <a:r>
              <a:rPr lang="en-US" sz="2600" dirty="0" smtClean="0">
                <a:latin typeface="Helvetica Neue"/>
                <a:cs typeface="Helvetica Neue"/>
              </a:rPr>
              <a:t>suffering, not </a:t>
            </a:r>
            <a:r>
              <a:rPr lang="en-US" sz="2600" i="1" dirty="0" smtClean="0">
                <a:solidFill>
                  <a:srgbClr val="FFFF00"/>
                </a:solidFill>
                <a:latin typeface="Helvetica Neue"/>
                <a:cs typeface="Helvetica Neue"/>
              </a:rPr>
              <a:t>in</a:t>
            </a:r>
            <a:r>
              <a:rPr lang="en-US" sz="2600" dirty="0" smtClean="0">
                <a:latin typeface="Helvetica Neue"/>
                <a:cs typeface="Helvetica Neue"/>
              </a:rPr>
              <a:t> suffering.</a:t>
            </a:r>
            <a:endParaRPr lang="en-US" sz="2600" dirty="0" smtClean="0">
              <a:latin typeface="Helvetica Neue"/>
              <a:cs typeface="Helvetica Neue"/>
            </a:endParaRPr>
          </a:p>
          <a:p>
            <a:pPr marL="457200" indent="-457200">
              <a:spcAft>
                <a:spcPts val="1800"/>
              </a:spcAft>
              <a:buFont typeface="+mj-lt"/>
              <a:buAutoNum type="arabicPeriod"/>
            </a:pPr>
            <a:r>
              <a:rPr lang="en-US" sz="2600" dirty="0" smtClean="0">
                <a:latin typeface="Helvetica Neue"/>
                <a:cs typeface="Helvetica Neue"/>
              </a:rPr>
              <a:t>Suffering includes all the d</a:t>
            </a:r>
            <a:r>
              <a:rPr lang="en-US" sz="2400" dirty="0" smtClean="0">
                <a:latin typeface="Helvetica Neue"/>
                <a:cs typeface="Helvetica Neue"/>
              </a:rPr>
              <a:t>ifficulties of life.</a:t>
            </a:r>
          </a:p>
          <a:p>
            <a:r>
              <a:rPr lang="en-US" sz="2400" dirty="0" smtClean="0">
                <a:latin typeface="Helvetica Neue"/>
                <a:cs typeface="Helvetica Neue"/>
              </a:rPr>
              <a:t>				        Dr</a:t>
            </a:r>
            <a:r>
              <a:rPr lang="en-US" sz="2400" dirty="0" smtClean="0">
                <a:latin typeface="Helvetica Neue"/>
                <a:cs typeface="Helvetica Neue"/>
              </a:rPr>
              <a:t>. Douglas Moo</a:t>
            </a:r>
            <a:endParaRPr lang="en-US" sz="2400" dirty="0">
              <a:latin typeface="Helvetica Neue"/>
              <a:cs typeface="Helvetica Neue"/>
            </a:endParaRPr>
          </a:p>
        </p:txBody>
      </p:sp>
    </p:spTree>
    <p:extLst>
      <p:ext uri="{BB962C8B-B14F-4D97-AF65-F5344CB8AC3E}">
        <p14:creationId xmlns:p14="http://schemas.microsoft.com/office/powerpoint/2010/main" val="424790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11" y="681785"/>
            <a:ext cx="5750292" cy="584776"/>
          </a:xfrm>
          <a:prstGeom prst="rect">
            <a:avLst/>
          </a:prstGeom>
          <a:noFill/>
        </p:spPr>
        <p:txBody>
          <a:bodyPr wrap="none" rtlCol="0">
            <a:spAutoFit/>
          </a:bodyPr>
          <a:lstStyle/>
          <a:p>
            <a:r>
              <a:rPr lang="en-US" sz="3200" b="1" dirty="0" smtClean="0">
                <a:latin typeface="Helvetica Neue"/>
                <a:cs typeface="Helvetica Neue"/>
              </a:rPr>
              <a:t>Hope through the Holy Spirit</a:t>
            </a:r>
            <a:endParaRPr lang="en-US" sz="3200" b="1" dirty="0">
              <a:latin typeface="Helvetica Neue"/>
              <a:cs typeface="Helvetica Neue"/>
            </a:endParaRPr>
          </a:p>
        </p:txBody>
      </p:sp>
      <p:pic>
        <p:nvPicPr>
          <p:cNvPr id="4" name="Picture 3"/>
          <p:cNvPicPr>
            <a:picLocks noChangeAspect="1"/>
          </p:cNvPicPr>
          <p:nvPr/>
        </p:nvPicPr>
        <p:blipFill>
          <a:blip r:embed="rId2"/>
          <a:stretch>
            <a:fillRect/>
          </a:stretch>
        </p:blipFill>
        <p:spPr>
          <a:xfrm>
            <a:off x="334211" y="1973179"/>
            <a:ext cx="8612332" cy="3868821"/>
          </a:xfrm>
          <a:prstGeom prst="rect">
            <a:avLst/>
          </a:prstGeom>
        </p:spPr>
      </p:pic>
    </p:spTree>
    <p:extLst>
      <p:ext uri="{BB962C8B-B14F-4D97-AF65-F5344CB8AC3E}">
        <p14:creationId xmlns:p14="http://schemas.microsoft.com/office/powerpoint/2010/main" val="305076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8948" y="2072105"/>
            <a:ext cx="7446210" cy="1138773"/>
          </a:xfrm>
          <a:prstGeom prst="rect">
            <a:avLst/>
          </a:prstGeom>
        </p:spPr>
        <p:txBody>
          <a:bodyPr wrap="square">
            <a:spAutoFit/>
          </a:bodyPr>
          <a:lstStyle/>
          <a:p>
            <a:r>
              <a:rPr lang="en-US" sz="3400" dirty="0" smtClean="0">
                <a:latin typeface="Helvetica Neue"/>
                <a:cs typeface="Helvetica Neue"/>
              </a:rPr>
              <a:t>Embrace trials as a means of growth resulting in hope.</a:t>
            </a:r>
            <a:endParaRPr lang="en-US" sz="3400" dirty="0">
              <a:latin typeface="Helvetica Neue"/>
              <a:cs typeface="Helvetica Neue"/>
            </a:endParaRPr>
          </a:p>
        </p:txBody>
      </p:sp>
    </p:spTree>
    <p:extLst>
      <p:ext uri="{BB962C8B-B14F-4D97-AF65-F5344CB8AC3E}">
        <p14:creationId xmlns:p14="http://schemas.microsoft.com/office/powerpoint/2010/main" val="4185501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3984</TotalTime>
  <Words>163</Words>
  <Application>Microsoft Macintosh PowerPoint</Application>
  <PresentationFormat>On-screen Show (4:3)</PresentationFormat>
  <Paragraphs>23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Elemental</vt:lpstr>
      <vt:lpstr>Romans</vt:lpstr>
      <vt:lpstr>Grief.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56</cp:revision>
  <dcterms:created xsi:type="dcterms:W3CDTF">2013-11-03T00:06:16Z</dcterms:created>
  <dcterms:modified xsi:type="dcterms:W3CDTF">2013-12-08T14:11:01Z</dcterms:modified>
</cp:coreProperties>
</file>