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
  </p:notesMasterIdLst>
  <p:sldIdLst>
    <p:sldId id="256" r:id="rId2"/>
    <p:sldId id="300" r:id="rId3"/>
    <p:sldId id="294" r:id="rId4"/>
    <p:sldId id="301" r:id="rId5"/>
    <p:sldId id="283" r:id="rId6"/>
    <p:sldId id="297" r:id="rId7"/>
    <p:sldId id="299" r:id="rId8"/>
    <p:sldId id="29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2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7/27/14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July 27,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July 27,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July 27,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July 27,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July 27,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July 27,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July 27,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July 27,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July 27,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July 27,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July 27,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July 27,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Romans</a:t>
            </a:r>
            <a:endParaRPr lang="en-US" sz="6600" dirty="0"/>
          </a:p>
        </p:txBody>
      </p:sp>
      <p:sp>
        <p:nvSpPr>
          <p:cNvPr id="3" name="Subtitle 2"/>
          <p:cNvSpPr>
            <a:spLocks noGrp="1"/>
          </p:cNvSpPr>
          <p:nvPr>
            <p:ph type="subTitle" idx="1"/>
          </p:nvPr>
        </p:nvSpPr>
        <p:spPr/>
        <p:txBody>
          <a:bodyPr>
            <a:normAutofit/>
          </a:bodyPr>
          <a:lstStyle/>
          <a:p>
            <a:r>
              <a:rPr lang="en-US" sz="3200" dirty="0" smtClean="0"/>
              <a:t>Paul’s Prayer</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047829"/>
            <a:ext cx="2697999" cy="523220"/>
          </a:xfrm>
          <a:prstGeom prst="rect">
            <a:avLst/>
          </a:prstGeom>
          <a:noFill/>
        </p:spPr>
        <p:txBody>
          <a:bodyPr wrap="none" rtlCol="0">
            <a:spAutoFit/>
          </a:bodyPr>
          <a:lstStyle/>
          <a:p>
            <a:r>
              <a:rPr lang="en-US" sz="2800" b="1" dirty="0" smtClean="0">
                <a:latin typeface="Helvetica"/>
                <a:cs typeface="Helvetica"/>
              </a:rPr>
              <a:t>Scot McKnight</a:t>
            </a:r>
            <a:endParaRPr lang="en-US" sz="2800" b="1" dirty="0">
              <a:latin typeface="Helvetica"/>
              <a:cs typeface="Helvetica"/>
            </a:endParaRPr>
          </a:p>
        </p:txBody>
      </p:sp>
      <p:sp>
        <p:nvSpPr>
          <p:cNvPr id="3" name="Rectangle 2"/>
          <p:cNvSpPr/>
          <p:nvPr/>
        </p:nvSpPr>
        <p:spPr>
          <a:xfrm>
            <a:off x="1143000" y="2274838"/>
            <a:ext cx="6674556" cy="3293209"/>
          </a:xfrm>
          <a:prstGeom prst="rect">
            <a:avLst/>
          </a:prstGeom>
        </p:spPr>
        <p:txBody>
          <a:bodyPr wrap="square">
            <a:spAutoFit/>
          </a:bodyPr>
          <a:lstStyle/>
          <a:p>
            <a:r>
              <a:rPr lang="en-US" sz="2600" dirty="0" smtClean="0">
                <a:latin typeface="Helvetica"/>
                <a:cs typeface="Helvetica"/>
              </a:rPr>
              <a:t>The biggest problem with prayer—the dirty secret in the prayer lives of so many Christians—is that we don’t pray. We read books about prayer. We study the prayers in the Bible. We avoid prayer by falling for the notion . . . that we are simply perhaps not one of those who “have influence with the throne.</a:t>
            </a:r>
            <a:endParaRPr lang="en-US" sz="2600" dirty="0">
              <a:latin typeface="Helvetica"/>
              <a:cs typeface="Helvetica"/>
            </a:endParaRPr>
          </a:p>
        </p:txBody>
      </p:sp>
    </p:spTree>
    <p:extLst>
      <p:ext uri="{BB962C8B-B14F-4D97-AF65-F5344CB8AC3E}">
        <p14:creationId xmlns:p14="http://schemas.microsoft.com/office/powerpoint/2010/main" val="254438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221" y="2503998"/>
            <a:ext cx="7027334" cy="2246769"/>
          </a:xfrm>
          <a:prstGeom prst="rect">
            <a:avLst/>
          </a:prstGeom>
        </p:spPr>
        <p:txBody>
          <a:bodyPr wrap="square">
            <a:spAutoFit/>
          </a:bodyPr>
          <a:lstStyle/>
          <a:p>
            <a:r>
              <a:rPr lang="en-US" sz="2800" baseline="30000" dirty="0">
                <a:latin typeface="Helvetica"/>
                <a:cs typeface="Helvetica"/>
              </a:rPr>
              <a:t>1</a:t>
            </a:r>
            <a:r>
              <a:rPr lang="en-US" sz="2800" dirty="0">
                <a:latin typeface="Helvetica"/>
                <a:cs typeface="Helvetica"/>
              </a:rPr>
              <a:t> Brothers and sisters, my heart’s desire and prayer to God for the Israelites is that they may be saved. </a:t>
            </a:r>
            <a:r>
              <a:rPr lang="en-US" sz="2800" baseline="30000" dirty="0">
                <a:latin typeface="Helvetica"/>
                <a:cs typeface="Helvetica"/>
              </a:rPr>
              <a:t>2</a:t>
            </a:r>
            <a:r>
              <a:rPr lang="en-US" sz="2800" dirty="0">
                <a:latin typeface="Helvetica"/>
                <a:cs typeface="Helvetica"/>
              </a:rPr>
              <a:t> For I can testify about them that they are zealous for God, but their zeal is not based on </a:t>
            </a:r>
            <a:r>
              <a:rPr lang="en-US" sz="2800" dirty="0" smtClean="0">
                <a:latin typeface="Helvetica"/>
                <a:cs typeface="Helvetica"/>
              </a:rPr>
              <a:t>knowledge</a:t>
            </a:r>
            <a:endParaRPr lang="en-US" sz="2800" dirty="0">
              <a:latin typeface="Helvetica"/>
              <a:cs typeface="Helvetica"/>
            </a:endParaRPr>
          </a:p>
        </p:txBody>
      </p:sp>
      <p:sp>
        <p:nvSpPr>
          <p:cNvPr id="3" name="TextBox 2"/>
          <p:cNvSpPr txBox="1"/>
          <p:nvPr/>
        </p:nvSpPr>
        <p:spPr>
          <a:xfrm>
            <a:off x="1044221" y="1361168"/>
            <a:ext cx="2100480" cy="523220"/>
          </a:xfrm>
          <a:prstGeom prst="rect">
            <a:avLst/>
          </a:prstGeom>
          <a:noFill/>
        </p:spPr>
        <p:txBody>
          <a:bodyPr wrap="none" rtlCol="0">
            <a:spAutoFit/>
          </a:bodyPr>
          <a:lstStyle/>
          <a:p>
            <a:r>
              <a:rPr lang="en-US" sz="2800" b="1" dirty="0" smtClean="0">
                <a:latin typeface="Helvetica"/>
                <a:cs typeface="Helvetica"/>
              </a:rPr>
              <a:t>Romans 10</a:t>
            </a:r>
            <a:endParaRPr lang="en-US" sz="2800" b="1" dirty="0">
              <a:latin typeface="Helvetica"/>
              <a:cs typeface="Helvetica"/>
            </a:endParaRPr>
          </a:p>
        </p:txBody>
      </p:sp>
    </p:spTree>
    <p:extLst>
      <p:ext uri="{BB962C8B-B14F-4D97-AF65-F5344CB8AC3E}">
        <p14:creationId xmlns:p14="http://schemas.microsoft.com/office/powerpoint/2010/main" val="201179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1860392"/>
            <a:ext cx="7027334" cy="2677656"/>
          </a:xfrm>
          <a:prstGeom prst="rect">
            <a:avLst/>
          </a:prstGeom>
        </p:spPr>
        <p:txBody>
          <a:bodyPr wrap="square">
            <a:spAutoFit/>
          </a:bodyPr>
          <a:lstStyle/>
          <a:p>
            <a:r>
              <a:rPr lang="en-US" sz="2800" baseline="30000" dirty="0" smtClean="0">
                <a:latin typeface="Helvetica"/>
                <a:cs typeface="Helvetica"/>
              </a:rPr>
              <a:t>3</a:t>
            </a:r>
            <a:r>
              <a:rPr lang="en-US" sz="2800" dirty="0" smtClean="0">
                <a:latin typeface="Helvetica"/>
                <a:cs typeface="Helvetica"/>
              </a:rPr>
              <a:t> </a:t>
            </a:r>
            <a:r>
              <a:rPr lang="en-US" sz="2800" dirty="0">
                <a:latin typeface="Helvetica"/>
                <a:cs typeface="Helvetica"/>
              </a:rPr>
              <a:t>Since they did not know the righteousness of God and sought to establish their own, they did not submit to God’s righteousness. </a:t>
            </a:r>
            <a:r>
              <a:rPr lang="en-US" sz="2800" baseline="30000" dirty="0">
                <a:latin typeface="Helvetica"/>
                <a:cs typeface="Helvetica"/>
              </a:rPr>
              <a:t>4 </a:t>
            </a:r>
            <a:r>
              <a:rPr lang="en-US" sz="2800" dirty="0">
                <a:latin typeface="Helvetica"/>
                <a:cs typeface="Helvetica"/>
              </a:rPr>
              <a:t>Christ is the culmination of the law so that there may be righteousness for everyone who believes.</a:t>
            </a:r>
          </a:p>
        </p:txBody>
      </p:sp>
    </p:spTree>
    <p:extLst>
      <p:ext uri="{BB962C8B-B14F-4D97-AF65-F5344CB8AC3E}">
        <p14:creationId xmlns:p14="http://schemas.microsoft.com/office/powerpoint/2010/main" val="415033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1336" y="705555"/>
            <a:ext cx="5475108" cy="523220"/>
          </a:xfrm>
          <a:prstGeom prst="rect">
            <a:avLst/>
          </a:prstGeom>
          <a:noFill/>
        </p:spPr>
        <p:txBody>
          <a:bodyPr wrap="square" rtlCol="0">
            <a:spAutoFit/>
          </a:bodyPr>
          <a:lstStyle/>
          <a:p>
            <a:r>
              <a:rPr lang="en-US" sz="2800" b="1" dirty="0" smtClean="0">
                <a:latin typeface="Helvetica"/>
                <a:cs typeface="Helvetica"/>
              </a:rPr>
              <a:t>He realized their </a:t>
            </a:r>
            <a:r>
              <a:rPr lang="en-US" sz="2800" b="1" dirty="0">
                <a:latin typeface="Helvetica"/>
                <a:cs typeface="Helvetica"/>
              </a:rPr>
              <a:t>c</a:t>
            </a:r>
            <a:r>
              <a:rPr lang="en-US" sz="2800" b="1" dirty="0" smtClean="0">
                <a:latin typeface="Helvetica"/>
                <a:cs typeface="Helvetica"/>
              </a:rPr>
              <a:t>ondition</a:t>
            </a:r>
            <a:endParaRPr lang="en-US" sz="2800" b="1" dirty="0">
              <a:latin typeface="Helvetica"/>
              <a:cs typeface="Helvetica"/>
            </a:endParaRPr>
          </a:p>
        </p:txBody>
      </p:sp>
      <p:pic>
        <p:nvPicPr>
          <p:cNvPr id="2" name="Picture 1"/>
          <p:cNvPicPr>
            <a:picLocks noChangeAspect="1"/>
          </p:cNvPicPr>
          <p:nvPr/>
        </p:nvPicPr>
        <p:blipFill>
          <a:blip r:embed="rId2"/>
          <a:stretch>
            <a:fillRect/>
          </a:stretch>
        </p:blipFill>
        <p:spPr>
          <a:xfrm>
            <a:off x="2158999" y="1728611"/>
            <a:ext cx="5740947" cy="4296833"/>
          </a:xfrm>
          <a:prstGeom prst="rect">
            <a:avLst/>
          </a:prstGeom>
        </p:spPr>
      </p:pic>
    </p:spTree>
    <p:extLst>
      <p:ext uri="{BB962C8B-B14F-4D97-AF65-F5344CB8AC3E}">
        <p14:creationId xmlns:p14="http://schemas.microsoft.com/office/powerpoint/2010/main" val="155173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112" y="924831"/>
            <a:ext cx="6110111" cy="523220"/>
          </a:xfrm>
          <a:prstGeom prst="rect">
            <a:avLst/>
          </a:prstGeom>
          <a:noFill/>
        </p:spPr>
        <p:txBody>
          <a:bodyPr wrap="square" rtlCol="0">
            <a:spAutoFit/>
          </a:bodyPr>
          <a:lstStyle/>
          <a:p>
            <a:r>
              <a:rPr lang="en-US" sz="2800" b="1" dirty="0" smtClean="0">
                <a:latin typeface="Helvetica"/>
                <a:cs typeface="Helvetica"/>
              </a:rPr>
              <a:t>He had a burden to pray</a:t>
            </a:r>
            <a:endParaRPr lang="en-US" sz="2800" b="1" dirty="0">
              <a:latin typeface="Helvetica"/>
              <a:cs typeface="Helvetica"/>
            </a:endParaRPr>
          </a:p>
        </p:txBody>
      </p:sp>
      <p:pic>
        <p:nvPicPr>
          <p:cNvPr id="4" name="Picture 3"/>
          <p:cNvPicPr>
            <a:picLocks noChangeAspect="1"/>
          </p:cNvPicPr>
          <p:nvPr/>
        </p:nvPicPr>
        <p:blipFill>
          <a:blip r:embed="rId2"/>
          <a:stretch>
            <a:fillRect/>
          </a:stretch>
        </p:blipFill>
        <p:spPr>
          <a:xfrm>
            <a:off x="522112" y="2401369"/>
            <a:ext cx="7944556" cy="2531782"/>
          </a:xfrm>
          <a:prstGeom prst="rect">
            <a:avLst/>
          </a:prstGeom>
        </p:spPr>
      </p:pic>
    </p:spTree>
    <p:extLst>
      <p:ext uri="{BB962C8B-B14F-4D97-AF65-F5344CB8AC3E}">
        <p14:creationId xmlns:p14="http://schemas.microsoft.com/office/powerpoint/2010/main" val="397218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668" y="939995"/>
            <a:ext cx="7111999" cy="954107"/>
          </a:xfrm>
          <a:prstGeom prst="rect">
            <a:avLst/>
          </a:prstGeom>
          <a:noFill/>
        </p:spPr>
        <p:txBody>
          <a:bodyPr wrap="square" rtlCol="0">
            <a:spAutoFit/>
          </a:bodyPr>
          <a:lstStyle/>
          <a:p>
            <a:r>
              <a:rPr lang="en-US" sz="2800" b="1" dirty="0" smtClean="0">
                <a:latin typeface="Helvetica"/>
                <a:cs typeface="Helvetica"/>
              </a:rPr>
              <a:t>He understood that prayer makes a difference</a:t>
            </a:r>
          </a:p>
        </p:txBody>
      </p:sp>
      <p:pic>
        <p:nvPicPr>
          <p:cNvPr id="2" name="Picture 1"/>
          <p:cNvPicPr>
            <a:picLocks noChangeAspect="1"/>
          </p:cNvPicPr>
          <p:nvPr/>
        </p:nvPicPr>
        <p:blipFill>
          <a:blip r:embed="rId2"/>
          <a:stretch>
            <a:fillRect/>
          </a:stretch>
        </p:blipFill>
        <p:spPr>
          <a:xfrm>
            <a:off x="2159000" y="2370667"/>
            <a:ext cx="5467170" cy="3626556"/>
          </a:xfrm>
          <a:prstGeom prst="rect">
            <a:avLst/>
          </a:prstGeom>
        </p:spPr>
      </p:pic>
    </p:spTree>
    <p:extLst>
      <p:ext uri="{BB962C8B-B14F-4D97-AF65-F5344CB8AC3E}">
        <p14:creationId xmlns:p14="http://schemas.microsoft.com/office/powerpoint/2010/main" val="384515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7555" y="2250989"/>
            <a:ext cx="6223000" cy="1892826"/>
          </a:xfrm>
          <a:prstGeom prst="rect">
            <a:avLst/>
          </a:prstGeom>
          <a:noFill/>
        </p:spPr>
        <p:txBody>
          <a:bodyPr wrap="square" rtlCol="0">
            <a:spAutoFit/>
          </a:bodyPr>
          <a:lstStyle/>
          <a:p>
            <a:pPr>
              <a:spcAft>
                <a:spcPts val="600"/>
              </a:spcAft>
            </a:pPr>
            <a:r>
              <a:rPr lang="en-US" sz="2800" dirty="0" smtClean="0">
                <a:latin typeface="Helvetica Neue"/>
                <a:cs typeface="Helvetica Neue"/>
              </a:rPr>
              <a:t>“God is still on the throne, and prayer changes things.”</a:t>
            </a:r>
          </a:p>
          <a:p>
            <a:r>
              <a:rPr lang="en-US" sz="2800" dirty="0" smtClean="0">
                <a:latin typeface="Helvetica"/>
                <a:cs typeface="Helvetica"/>
              </a:rPr>
              <a:t>			Dr</a:t>
            </a:r>
            <a:r>
              <a:rPr lang="en-US" sz="2800" dirty="0">
                <a:latin typeface="Helvetica"/>
                <a:cs typeface="Helvetica"/>
              </a:rPr>
              <a:t>. Noah Hutchings</a:t>
            </a:r>
          </a:p>
          <a:p>
            <a:r>
              <a:rPr lang="en-US" sz="2800" dirty="0" smtClean="0">
                <a:latin typeface="Helvetica"/>
                <a:cs typeface="Helvetica"/>
              </a:rPr>
              <a:t> </a:t>
            </a:r>
            <a:endParaRPr lang="en-US" sz="2800" dirty="0">
              <a:latin typeface="Helvetica"/>
              <a:cs typeface="Helvetica"/>
            </a:endParaRPr>
          </a:p>
        </p:txBody>
      </p:sp>
    </p:spTree>
    <p:extLst>
      <p:ext uri="{BB962C8B-B14F-4D97-AF65-F5344CB8AC3E}">
        <p14:creationId xmlns:p14="http://schemas.microsoft.com/office/powerpoint/2010/main" val="3088336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13782</TotalTime>
  <Words>192</Words>
  <Application>Microsoft Macintosh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Elemental</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84</cp:revision>
  <dcterms:created xsi:type="dcterms:W3CDTF">2013-11-03T00:06:16Z</dcterms:created>
  <dcterms:modified xsi:type="dcterms:W3CDTF">2014-08-03T05:14:13Z</dcterms:modified>
</cp:coreProperties>
</file>