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27"/>
  </p:notesMasterIdLst>
  <p:sldIdLst>
    <p:sldId id="256" r:id="rId2"/>
    <p:sldId id="1006" r:id="rId3"/>
    <p:sldId id="1034" r:id="rId4"/>
    <p:sldId id="1036" r:id="rId5"/>
    <p:sldId id="1046" r:id="rId6"/>
    <p:sldId id="1039" r:id="rId7"/>
    <p:sldId id="836" r:id="rId8"/>
    <p:sldId id="1047" r:id="rId9"/>
    <p:sldId id="1049" r:id="rId10"/>
    <p:sldId id="1050" r:id="rId11"/>
    <p:sldId id="1048" r:id="rId12"/>
    <p:sldId id="1009" r:id="rId13"/>
    <p:sldId id="971" r:id="rId14"/>
    <p:sldId id="1051" r:id="rId15"/>
    <p:sldId id="1042" r:id="rId16"/>
    <p:sldId id="1043" r:id="rId17"/>
    <p:sldId id="1054" r:id="rId18"/>
    <p:sldId id="979" r:id="rId19"/>
    <p:sldId id="1052" r:id="rId20"/>
    <p:sldId id="1025" r:id="rId21"/>
    <p:sldId id="1045" r:id="rId22"/>
    <p:sldId id="1053" r:id="rId23"/>
    <p:sldId id="972" r:id="rId24"/>
    <p:sldId id="1031" r:id="rId25"/>
    <p:sldId id="105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840A"/>
    <a:srgbClr val="505E08"/>
    <a:srgbClr val="242B04"/>
    <a:srgbClr val="313A06"/>
    <a:srgbClr val="0A4452"/>
    <a:srgbClr val="2252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autoAdjust="0"/>
    <p:restoredTop sz="94703" autoAdjust="0"/>
  </p:normalViewPr>
  <p:slideViewPr>
    <p:cSldViewPr snapToGrid="0" snapToObjects="1">
      <p:cViewPr>
        <p:scale>
          <a:sx n="100" d="100"/>
          <a:sy n="100" d="100"/>
        </p:scale>
        <p:origin x="-176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6FE64F-718D-834F-BDFC-B940820A2267}" type="datetimeFigureOut">
              <a:rPr lang="en-US" smtClean="0"/>
              <a:t>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4F823B-A632-F44F-9C36-9A3FD243B28F}" type="slidenum">
              <a:rPr lang="en-US" smtClean="0"/>
              <a:t>‹#›</a:t>
            </a:fld>
            <a:endParaRPr lang="en-US"/>
          </a:p>
        </p:txBody>
      </p:sp>
    </p:spTree>
    <p:extLst>
      <p:ext uri="{BB962C8B-B14F-4D97-AF65-F5344CB8AC3E}">
        <p14:creationId xmlns:p14="http://schemas.microsoft.com/office/powerpoint/2010/main" val="120245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2069C06D-4ED8-42C6-905D-CA84CA1B6CBF}" type="datetime2">
              <a:rPr lang="en-US" smtClean="0"/>
              <a:t>Sunday, January 6, 19</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EEE0E-EDB0-4D84-86B0-50833DF22902}" type="datetime2">
              <a:rPr lang="en-US" smtClean="0"/>
              <a:t>Sunday, January 6, 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14372C-B5AB-4C39-B273-B99224EB4DD5}" type="datetime2">
              <a:rPr lang="en-US" smtClean="0"/>
              <a:t>Sunday, January 6, 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14CB1CAA-32CD-4B55-B92A-B8F0843CACF4}" type="datetime2">
              <a:rPr lang="en-US" smtClean="0"/>
              <a:t>Sunday, January 6, 19</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3AD8CDC4-3D19-4983-B478-82F6B8E5AB66}" type="datetime2">
              <a:rPr lang="en-US" smtClean="0"/>
              <a:t>Sunday, January 6, 19</a:t>
            </a:fld>
            <a:endParaRPr lang="en-US" dirty="0"/>
          </a:p>
        </p:txBody>
      </p:sp>
      <p:sp>
        <p:nvSpPr>
          <p:cNvPr id="13" name="Slide Number Placeholder 12"/>
          <p:cNvSpPr>
            <a:spLocks noGrp="1"/>
          </p:cNvSpPr>
          <p:nvPr>
            <p:ph type="sldNum" sz="quarter" idx="11"/>
          </p:nvPr>
        </p:nvSpPr>
        <p:spPr/>
        <p:txBody>
          <a:bodyPr/>
          <a:lstStyle/>
          <a:p>
            <a:fld id="{1789C0F2-17E0-497A-9BBE-0C73201AAFE3}"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4B82477-D5D3-4181-8C11-75D0F2433A87}" type="datetime2">
              <a:rPr lang="en-US" smtClean="0"/>
              <a:t>Sunday, January 6, 19</a:t>
            </a:fld>
            <a:endParaRPr lang="en-US" dirty="0"/>
          </a:p>
        </p:txBody>
      </p:sp>
      <p:sp>
        <p:nvSpPr>
          <p:cNvPr id="9" name="Slide Number Placeholder 8"/>
          <p:cNvSpPr>
            <a:spLocks noGrp="1"/>
          </p:cNvSpPr>
          <p:nvPr>
            <p:ph type="sldNum" sz="quarter" idx="11"/>
          </p:nvPr>
        </p:nvSpPr>
        <p:spPr/>
        <p:txBody>
          <a:bodyPr/>
          <a:lstStyle/>
          <a:p>
            <a:fld id="{1789C0F2-17E0-497A-9BBE-0C73201AAFE3}"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213E253B-1893-4367-8BAE-DF4BC10DC578}" type="datetime2">
              <a:rPr lang="en-US" smtClean="0"/>
              <a:t>Sunday, January 6, 19</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8B62300D-25B3-4603-86C9-4CB776489F00}" type="datetime2">
              <a:rPr lang="en-US" smtClean="0"/>
              <a:t>Sunday, January 6, 19</a:t>
            </a:fld>
            <a:endParaRPr lang="en-US" dirty="0"/>
          </a:p>
        </p:txBody>
      </p:sp>
      <p:sp>
        <p:nvSpPr>
          <p:cNvPr id="8" name="Slide Number Placeholder 7"/>
          <p:cNvSpPr>
            <a:spLocks noGrp="1"/>
          </p:cNvSpPr>
          <p:nvPr>
            <p:ph type="sldNum" sz="quarter" idx="11"/>
          </p:nvPr>
        </p:nvSpPr>
        <p:spPr/>
        <p:txBody>
          <a:bodyPr/>
          <a:lstStyle/>
          <a:p>
            <a:fld id="{1789C0F2-17E0-497A-9BBE-0C73201AAFE3}"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6314AD9-FCC8-48B7-B85B-012A91320DFF}" type="datetime2">
              <a:rPr lang="en-US" smtClean="0"/>
              <a:t>Sunday, January 6, 19</a:t>
            </a:fld>
            <a:endParaRPr lang="en-US" dirty="0"/>
          </a:p>
        </p:txBody>
      </p:sp>
      <p:sp>
        <p:nvSpPr>
          <p:cNvPr id="6" name="Slide Number Placeholder 5"/>
          <p:cNvSpPr>
            <a:spLocks noGrp="1"/>
          </p:cNvSpPr>
          <p:nvPr>
            <p:ph type="sldNum" sz="quarter" idx="11"/>
          </p:nvPr>
        </p:nvSpPr>
        <p:spPr/>
        <p:txBody>
          <a:bodyPr/>
          <a:lstStyle/>
          <a:p>
            <a:fld id="{1789C0F2-17E0-497A-9BBE-0C73201AAFE3}"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3182DC50-D5DB-4F94-B367-9876CD2C4012}" type="datetime2">
              <a:rPr lang="en-US" smtClean="0"/>
              <a:t>Sunday, January 6, 19</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292EB412-E790-42EA-81FE-2925D3A43D91}" type="datetime2">
              <a:rPr lang="en-US" smtClean="0"/>
              <a:t>Sunday, January 6, 19</a:t>
            </a:fld>
            <a:endParaRPr lang="en-US" dirty="0"/>
          </a:p>
        </p:txBody>
      </p:sp>
      <p:sp>
        <p:nvSpPr>
          <p:cNvPr id="14" name="Slide Number Placeholder 13"/>
          <p:cNvSpPr>
            <a:spLocks noGrp="1"/>
          </p:cNvSpPr>
          <p:nvPr>
            <p:ph type="sldNum" sz="quarter" idx="11"/>
          </p:nvPr>
        </p:nvSpPr>
        <p:spPr/>
        <p:txBody>
          <a:bodyPr/>
          <a:lstStyle/>
          <a:p>
            <a:fld id="{1789C0F2-17E0-497A-9BBE-0C73201AAFE3}"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0B385921-A91A-409C-921C-0E0EC1E750EC}" type="datetime2">
              <a:rPr lang="en-US" smtClean="0"/>
              <a:t>Sunday, January 6, 19</a:t>
            </a:fld>
            <a:endParaRPr lang="en-US"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1789C0F2-17E0-497A-9BBE-0C73201AAFE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b="1" dirty="0" smtClean="0"/>
              <a:t>Renew</a:t>
            </a:r>
            <a:endParaRPr lang="en-US" sz="4000" b="1" dirty="0"/>
          </a:p>
        </p:txBody>
      </p:sp>
      <p:sp>
        <p:nvSpPr>
          <p:cNvPr id="3" name="Subtitle 2"/>
          <p:cNvSpPr>
            <a:spLocks noGrp="1"/>
          </p:cNvSpPr>
          <p:nvPr>
            <p:ph type="subTitle" idx="1"/>
          </p:nvPr>
        </p:nvSpPr>
        <p:spPr>
          <a:xfrm>
            <a:off x="2133600" y="3375490"/>
            <a:ext cx="6172200" cy="879009"/>
          </a:xfrm>
        </p:spPr>
        <p:txBody>
          <a:bodyPr>
            <a:noAutofit/>
          </a:bodyPr>
          <a:lstStyle/>
          <a:p>
            <a:r>
              <a:rPr lang="en-US" sz="3200" dirty="0" smtClean="0"/>
              <a:t>An Offering of Worship</a:t>
            </a:r>
            <a:endParaRPr lang="en-US" sz="3200" dirty="0">
              <a:effectLst/>
            </a:endParaRPr>
          </a:p>
        </p:txBody>
      </p:sp>
    </p:spTree>
    <p:extLst>
      <p:ext uri="{BB962C8B-B14F-4D97-AF65-F5344CB8AC3E}">
        <p14:creationId xmlns:p14="http://schemas.microsoft.com/office/powerpoint/2010/main" val="71178314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55700" y="2471985"/>
            <a:ext cx="6781800" cy="1692771"/>
          </a:xfrm>
          <a:prstGeom prst="rect">
            <a:avLst/>
          </a:prstGeom>
        </p:spPr>
        <p:txBody>
          <a:bodyPr wrap="square">
            <a:spAutoFit/>
          </a:bodyPr>
          <a:lstStyle/>
          <a:p>
            <a:r>
              <a:rPr lang="en-US" sz="2600" dirty="0" smtClean="0">
                <a:solidFill>
                  <a:srgbClr val="FFFF00"/>
                </a:solidFill>
                <a:latin typeface="Helvetica"/>
                <a:cs typeface="Helvetica"/>
              </a:rPr>
              <a:t>Therefore</a:t>
            </a:r>
            <a:r>
              <a:rPr lang="en-US" sz="2600" dirty="0">
                <a:latin typeface="Helvetica"/>
                <a:cs typeface="Helvetica"/>
              </a:rPr>
              <a:t>, </a:t>
            </a:r>
            <a:r>
              <a:rPr lang="en-US" sz="2600" dirty="0">
                <a:solidFill>
                  <a:srgbClr val="FFFFFF"/>
                </a:solidFill>
                <a:latin typeface="Helvetica"/>
                <a:cs typeface="Helvetica"/>
              </a:rPr>
              <a:t>I urge you</a:t>
            </a:r>
            <a:r>
              <a:rPr lang="en-US" sz="2600" dirty="0">
                <a:latin typeface="Helvetica"/>
                <a:cs typeface="Helvetica"/>
              </a:rPr>
              <a:t>, brothers and sisters, </a:t>
            </a:r>
            <a:r>
              <a:rPr lang="en-US" sz="2600" dirty="0">
                <a:solidFill>
                  <a:srgbClr val="FFFF00"/>
                </a:solidFill>
                <a:latin typeface="Helvetica"/>
                <a:cs typeface="Helvetica"/>
              </a:rPr>
              <a:t>in view of God’s mercy</a:t>
            </a:r>
            <a:r>
              <a:rPr lang="en-US" sz="2600" dirty="0">
                <a:latin typeface="Helvetica"/>
                <a:cs typeface="Helvetica"/>
              </a:rPr>
              <a:t>, to offer your bodies as a living sacrifice, holy and pleasing to God—this is your true and proper worship</a:t>
            </a:r>
            <a:r>
              <a:rPr lang="en-US" sz="2600" dirty="0" smtClean="0">
                <a:latin typeface="Helvetica"/>
                <a:cs typeface="Helvetica"/>
              </a:rPr>
              <a:t>.</a:t>
            </a:r>
            <a:endParaRPr lang="en-US" sz="2600" dirty="0">
              <a:latin typeface="Helvetica"/>
              <a:cs typeface="Helvetica"/>
            </a:endParaRPr>
          </a:p>
        </p:txBody>
      </p:sp>
    </p:spTree>
    <p:extLst>
      <p:ext uri="{BB962C8B-B14F-4D97-AF65-F5344CB8AC3E}">
        <p14:creationId xmlns:p14="http://schemas.microsoft.com/office/powerpoint/2010/main" val="8703871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12951" y="1155906"/>
            <a:ext cx="2450165" cy="2158794"/>
          </a:xfrm>
          <a:prstGeom prst="rect">
            <a:avLst/>
          </a:prstGeom>
        </p:spPr>
      </p:pic>
      <p:pic>
        <p:nvPicPr>
          <p:cNvPr id="4" name="Picture 3"/>
          <p:cNvPicPr>
            <a:picLocks noChangeAspect="1"/>
          </p:cNvPicPr>
          <p:nvPr/>
        </p:nvPicPr>
        <p:blipFill>
          <a:blip r:embed="rId3"/>
          <a:stretch>
            <a:fillRect/>
          </a:stretch>
        </p:blipFill>
        <p:spPr>
          <a:xfrm>
            <a:off x="952500" y="4127500"/>
            <a:ext cx="7429500" cy="1587500"/>
          </a:xfrm>
          <a:prstGeom prst="rect">
            <a:avLst/>
          </a:prstGeom>
        </p:spPr>
      </p:pic>
    </p:spTree>
    <p:extLst>
      <p:ext uri="{BB962C8B-B14F-4D97-AF65-F5344CB8AC3E}">
        <p14:creationId xmlns:p14="http://schemas.microsoft.com/office/powerpoint/2010/main" val="2976266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8500" y="1117600"/>
            <a:ext cx="7835900" cy="4601259"/>
          </a:xfrm>
          <a:prstGeom prst="rect">
            <a:avLst/>
          </a:prstGeom>
          <a:noFill/>
        </p:spPr>
        <p:txBody>
          <a:bodyPr wrap="square" rtlCol="0">
            <a:spAutoFit/>
          </a:bodyPr>
          <a:lstStyle/>
          <a:p>
            <a:pPr marL="457200" indent="-457200">
              <a:buFont typeface="Wingdings" charset="2"/>
              <a:buChar char="Ø"/>
            </a:pPr>
            <a:r>
              <a:rPr lang="en-US" sz="2400" dirty="0" smtClean="0">
                <a:latin typeface="Helvetica"/>
                <a:cs typeface="Helvetica"/>
              </a:rPr>
              <a:t>For I am not ashamed of the gospel. . . (Rm. 1:16)</a:t>
            </a:r>
          </a:p>
          <a:p>
            <a:endParaRPr lang="en-US" sz="2400" dirty="0" smtClean="0">
              <a:latin typeface="Helvetica"/>
              <a:cs typeface="Helvetica"/>
            </a:endParaRPr>
          </a:p>
          <a:p>
            <a:pPr marL="457200" indent="-457200">
              <a:buFont typeface="Wingdings" charset="2"/>
              <a:buChar char="Ø"/>
            </a:pPr>
            <a:r>
              <a:rPr lang="en-US" sz="2400" dirty="0" smtClean="0">
                <a:latin typeface="Helvetica"/>
                <a:cs typeface="Helvetica"/>
              </a:rPr>
              <a:t>For the wages of sin is death. . . (Rm. 6:23)</a:t>
            </a:r>
            <a:endParaRPr lang="en-US" sz="2400" dirty="0">
              <a:latin typeface="Helvetica"/>
              <a:cs typeface="Helvetica"/>
            </a:endParaRPr>
          </a:p>
          <a:p>
            <a:pPr>
              <a:spcAft>
                <a:spcPts val="600"/>
              </a:spcAft>
            </a:pPr>
            <a:endParaRPr lang="en-US" sz="2400" dirty="0" smtClean="0">
              <a:latin typeface="Helvetica"/>
              <a:cs typeface="Helvetica"/>
            </a:endParaRPr>
          </a:p>
          <a:p>
            <a:pPr marL="457200" indent="-457200">
              <a:buFont typeface="Wingdings" charset="2"/>
              <a:buChar char="Ø"/>
            </a:pPr>
            <a:r>
              <a:rPr lang="en-US" sz="2400" dirty="0" smtClean="0">
                <a:latin typeface="Helvetica"/>
                <a:cs typeface="Helvetica"/>
              </a:rPr>
              <a:t>But God demonstrates His own love for us. . . (Rm. 5:8)</a:t>
            </a:r>
          </a:p>
          <a:p>
            <a:endParaRPr lang="en-US" sz="2400" dirty="0">
              <a:latin typeface="Helvetica"/>
              <a:cs typeface="Helvetica"/>
            </a:endParaRPr>
          </a:p>
          <a:p>
            <a:pPr marL="457200" indent="-457200">
              <a:buFont typeface="Wingdings" charset="2"/>
              <a:buChar char="Ø"/>
            </a:pPr>
            <a:r>
              <a:rPr lang="en-US" sz="2400" dirty="0" smtClean="0">
                <a:latin typeface="Helvetica"/>
                <a:cs typeface="Helvetica"/>
              </a:rPr>
              <a:t>God </a:t>
            </a:r>
            <a:r>
              <a:rPr lang="en-US" sz="2400" dirty="0">
                <a:latin typeface="Helvetica"/>
                <a:cs typeface="Helvetica"/>
              </a:rPr>
              <a:t>works for the good of those who love </a:t>
            </a:r>
            <a:r>
              <a:rPr lang="en-US" sz="2400" dirty="0" smtClean="0">
                <a:latin typeface="Helvetica"/>
                <a:cs typeface="Helvetica"/>
              </a:rPr>
              <a:t>him (Rm. 8:28)</a:t>
            </a:r>
          </a:p>
          <a:p>
            <a:endParaRPr lang="en-US" sz="2400" dirty="0">
              <a:latin typeface="Helvetica"/>
              <a:cs typeface="Helvetica"/>
            </a:endParaRPr>
          </a:p>
          <a:p>
            <a:pPr marL="457200" indent="-457200">
              <a:buFont typeface="Wingdings" charset="2"/>
              <a:buChar char="Ø"/>
            </a:pPr>
            <a:r>
              <a:rPr lang="en-US" sz="2400" dirty="0" smtClean="0">
                <a:latin typeface="Helvetica"/>
                <a:cs typeface="Helvetica"/>
              </a:rPr>
              <a:t>Everyone who calls on the name of the Lord will be saved. (Rm. 10:13)</a:t>
            </a:r>
          </a:p>
        </p:txBody>
      </p:sp>
    </p:spTree>
    <p:extLst>
      <p:ext uri="{BB962C8B-B14F-4D97-AF65-F5344CB8AC3E}">
        <p14:creationId xmlns:p14="http://schemas.microsoft.com/office/powerpoint/2010/main" val="15567711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5500" y="2857499"/>
            <a:ext cx="3207191" cy="615553"/>
          </a:xfrm>
          <a:prstGeom prst="rect">
            <a:avLst/>
          </a:prstGeom>
          <a:noFill/>
        </p:spPr>
        <p:txBody>
          <a:bodyPr wrap="none" rtlCol="0">
            <a:spAutoFit/>
          </a:bodyPr>
          <a:lstStyle/>
          <a:p>
            <a:r>
              <a:rPr lang="en-US" sz="3400" dirty="0" smtClean="0">
                <a:latin typeface="Helvetica"/>
                <a:cs typeface="Helvetica"/>
              </a:rPr>
              <a:t>A thank </a:t>
            </a:r>
            <a:r>
              <a:rPr lang="en-US" sz="3400" dirty="0">
                <a:latin typeface="Helvetica"/>
                <a:cs typeface="Helvetica"/>
              </a:rPr>
              <a:t>o</a:t>
            </a:r>
            <a:r>
              <a:rPr lang="en-US" sz="3400" dirty="0" smtClean="0">
                <a:latin typeface="Helvetica"/>
                <a:cs typeface="Helvetica"/>
              </a:rPr>
              <a:t>ffering</a:t>
            </a:r>
            <a:endParaRPr lang="en-US" sz="3400" dirty="0">
              <a:latin typeface="Helvetica"/>
              <a:cs typeface="Helvetica"/>
            </a:endParaRPr>
          </a:p>
        </p:txBody>
      </p:sp>
    </p:spTree>
    <p:extLst>
      <p:ext uri="{BB962C8B-B14F-4D97-AF65-F5344CB8AC3E}">
        <p14:creationId xmlns:p14="http://schemas.microsoft.com/office/powerpoint/2010/main" val="402927062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55700" y="2471985"/>
            <a:ext cx="6781800" cy="1692771"/>
          </a:xfrm>
          <a:prstGeom prst="rect">
            <a:avLst/>
          </a:prstGeom>
        </p:spPr>
        <p:txBody>
          <a:bodyPr wrap="square">
            <a:spAutoFit/>
          </a:bodyPr>
          <a:lstStyle/>
          <a:p>
            <a:r>
              <a:rPr lang="en-US" sz="2600" dirty="0" smtClean="0">
                <a:latin typeface="Helvetica"/>
                <a:cs typeface="Helvetica"/>
              </a:rPr>
              <a:t>Therefore</a:t>
            </a:r>
            <a:r>
              <a:rPr lang="en-US" sz="2600" dirty="0">
                <a:latin typeface="Helvetica"/>
                <a:cs typeface="Helvetica"/>
              </a:rPr>
              <a:t>, I urge you, brothers and sisters, in view of God’s mercy, </a:t>
            </a:r>
            <a:r>
              <a:rPr lang="en-US" sz="2600" dirty="0">
                <a:solidFill>
                  <a:srgbClr val="FFFF00"/>
                </a:solidFill>
                <a:latin typeface="Helvetica"/>
                <a:cs typeface="Helvetica"/>
              </a:rPr>
              <a:t>to offer your bodies as a living sacrifice</a:t>
            </a:r>
            <a:r>
              <a:rPr lang="en-US" sz="2600" dirty="0">
                <a:latin typeface="Helvetica"/>
                <a:cs typeface="Helvetica"/>
              </a:rPr>
              <a:t>, holy and pleasing to God—this is your true and proper worship</a:t>
            </a:r>
            <a:r>
              <a:rPr lang="en-US" sz="2600" dirty="0" smtClean="0">
                <a:latin typeface="Helvetica"/>
                <a:cs typeface="Helvetica"/>
              </a:rPr>
              <a:t>.</a:t>
            </a:r>
            <a:endParaRPr lang="en-US" sz="2600" dirty="0">
              <a:latin typeface="Helvetica"/>
              <a:cs typeface="Helvetica"/>
            </a:endParaRPr>
          </a:p>
        </p:txBody>
      </p:sp>
    </p:spTree>
    <p:extLst>
      <p:ext uri="{BB962C8B-B14F-4D97-AF65-F5344CB8AC3E}">
        <p14:creationId xmlns:p14="http://schemas.microsoft.com/office/powerpoint/2010/main" val="348615271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25164634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92300" y="0"/>
            <a:ext cx="5355137" cy="6858000"/>
          </a:xfrm>
          <a:prstGeom prst="rect">
            <a:avLst/>
          </a:prstGeom>
        </p:spPr>
      </p:pic>
    </p:spTree>
    <p:extLst>
      <p:ext uri="{BB962C8B-B14F-4D97-AF65-F5344CB8AC3E}">
        <p14:creationId xmlns:p14="http://schemas.microsoft.com/office/powerpoint/2010/main" val="291512851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8499" y="1435847"/>
            <a:ext cx="7735749" cy="3987053"/>
          </a:xfrm>
          <a:prstGeom prst="rect">
            <a:avLst/>
          </a:prstGeom>
        </p:spPr>
      </p:pic>
    </p:spTree>
    <p:extLst>
      <p:ext uri="{BB962C8B-B14F-4D97-AF65-F5344CB8AC3E}">
        <p14:creationId xmlns:p14="http://schemas.microsoft.com/office/powerpoint/2010/main" val="261262370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5500" y="2857499"/>
            <a:ext cx="2940428" cy="615553"/>
          </a:xfrm>
          <a:prstGeom prst="rect">
            <a:avLst/>
          </a:prstGeom>
          <a:noFill/>
        </p:spPr>
        <p:txBody>
          <a:bodyPr wrap="none" rtlCol="0">
            <a:spAutoFit/>
          </a:bodyPr>
          <a:lstStyle/>
          <a:p>
            <a:r>
              <a:rPr lang="en-US" sz="3400" dirty="0" smtClean="0">
                <a:latin typeface="Helvetica"/>
                <a:cs typeface="Helvetica"/>
              </a:rPr>
              <a:t>A holy offering</a:t>
            </a:r>
            <a:endParaRPr lang="en-US" sz="3400" dirty="0">
              <a:latin typeface="Helvetica"/>
              <a:cs typeface="Helvetica"/>
            </a:endParaRPr>
          </a:p>
        </p:txBody>
      </p:sp>
    </p:spTree>
    <p:extLst>
      <p:ext uri="{BB962C8B-B14F-4D97-AF65-F5344CB8AC3E}">
        <p14:creationId xmlns:p14="http://schemas.microsoft.com/office/powerpoint/2010/main" val="90528284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55700" y="2471985"/>
            <a:ext cx="6781800" cy="1692771"/>
          </a:xfrm>
          <a:prstGeom prst="rect">
            <a:avLst/>
          </a:prstGeom>
        </p:spPr>
        <p:txBody>
          <a:bodyPr wrap="square">
            <a:spAutoFit/>
          </a:bodyPr>
          <a:lstStyle/>
          <a:p>
            <a:r>
              <a:rPr lang="en-US" sz="2600" dirty="0" smtClean="0">
                <a:latin typeface="Helvetica"/>
                <a:cs typeface="Helvetica"/>
              </a:rPr>
              <a:t>Therefore</a:t>
            </a:r>
            <a:r>
              <a:rPr lang="en-US" sz="2600" dirty="0">
                <a:latin typeface="Helvetica"/>
                <a:cs typeface="Helvetica"/>
              </a:rPr>
              <a:t>, I urge you, brothers and sisters, in view of God’s mercy, to offer your bodies as a living sacrifice, </a:t>
            </a:r>
            <a:r>
              <a:rPr lang="en-US" sz="2600" dirty="0">
                <a:solidFill>
                  <a:srgbClr val="FFFF00"/>
                </a:solidFill>
                <a:latin typeface="Helvetica"/>
                <a:cs typeface="Helvetica"/>
              </a:rPr>
              <a:t>holy and pleasing to God</a:t>
            </a:r>
            <a:r>
              <a:rPr lang="en-US" sz="2600" dirty="0">
                <a:latin typeface="Helvetica"/>
                <a:cs typeface="Helvetica"/>
              </a:rPr>
              <a:t>—this is your true and proper worship</a:t>
            </a:r>
            <a:r>
              <a:rPr lang="en-US" sz="2600" dirty="0" smtClean="0">
                <a:latin typeface="Helvetica"/>
                <a:cs typeface="Helvetica"/>
              </a:rPr>
              <a:t>.</a:t>
            </a:r>
            <a:endParaRPr lang="en-US" sz="2600" dirty="0">
              <a:latin typeface="Helvetica"/>
              <a:cs typeface="Helvetica"/>
            </a:endParaRPr>
          </a:p>
        </p:txBody>
      </p:sp>
    </p:spTree>
    <p:extLst>
      <p:ext uri="{BB962C8B-B14F-4D97-AF65-F5344CB8AC3E}">
        <p14:creationId xmlns:p14="http://schemas.microsoft.com/office/powerpoint/2010/main" val="121445370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7000" y="1462958"/>
            <a:ext cx="8838464" cy="3934542"/>
          </a:xfrm>
          <a:prstGeom prst="rect">
            <a:avLst/>
          </a:prstGeom>
        </p:spPr>
      </p:pic>
    </p:spTree>
    <p:extLst>
      <p:ext uri="{BB962C8B-B14F-4D97-AF65-F5344CB8AC3E}">
        <p14:creationId xmlns:p14="http://schemas.microsoft.com/office/powerpoint/2010/main" val="343896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6700" y="1147191"/>
            <a:ext cx="8666432" cy="4593209"/>
          </a:xfrm>
          <a:prstGeom prst="rect">
            <a:avLst/>
          </a:prstGeom>
        </p:spPr>
      </p:pic>
    </p:spTree>
    <p:extLst>
      <p:ext uri="{BB962C8B-B14F-4D97-AF65-F5344CB8AC3E}">
        <p14:creationId xmlns:p14="http://schemas.microsoft.com/office/powerpoint/2010/main" val="32655077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1600" y="444500"/>
            <a:ext cx="8940800" cy="5956300"/>
          </a:xfrm>
          <a:prstGeom prst="rect">
            <a:avLst/>
          </a:prstGeom>
        </p:spPr>
      </p:pic>
    </p:spTree>
    <p:extLst>
      <p:ext uri="{BB962C8B-B14F-4D97-AF65-F5344CB8AC3E}">
        <p14:creationId xmlns:p14="http://schemas.microsoft.com/office/powerpoint/2010/main" val="99366873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3900" y="800100"/>
            <a:ext cx="7696200" cy="5257800"/>
          </a:xfrm>
          <a:prstGeom prst="rect">
            <a:avLst/>
          </a:prstGeom>
        </p:spPr>
      </p:pic>
    </p:spTree>
    <p:extLst>
      <p:ext uri="{BB962C8B-B14F-4D97-AF65-F5344CB8AC3E}">
        <p14:creationId xmlns:p14="http://schemas.microsoft.com/office/powerpoint/2010/main" val="48212598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5500" y="2857499"/>
            <a:ext cx="4469944" cy="646331"/>
          </a:xfrm>
          <a:prstGeom prst="rect">
            <a:avLst/>
          </a:prstGeom>
          <a:noFill/>
        </p:spPr>
        <p:txBody>
          <a:bodyPr wrap="none" rtlCol="0">
            <a:spAutoFit/>
          </a:bodyPr>
          <a:lstStyle/>
          <a:p>
            <a:r>
              <a:rPr lang="en-US" sz="3600" dirty="0" smtClean="0">
                <a:latin typeface="Helvetica"/>
                <a:cs typeface="Helvetica"/>
              </a:rPr>
              <a:t>Lessons for disciples</a:t>
            </a:r>
            <a:endParaRPr lang="en-US" sz="3600" dirty="0">
              <a:latin typeface="Helvetica"/>
              <a:cs typeface="Helvetica"/>
            </a:endParaRPr>
          </a:p>
        </p:txBody>
      </p:sp>
    </p:spTree>
    <p:extLst>
      <p:ext uri="{BB962C8B-B14F-4D97-AF65-F5344CB8AC3E}">
        <p14:creationId xmlns:p14="http://schemas.microsoft.com/office/powerpoint/2010/main" val="13611914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7000" y="1954937"/>
            <a:ext cx="6578600" cy="2677656"/>
          </a:xfrm>
          <a:prstGeom prst="rect">
            <a:avLst/>
          </a:prstGeom>
        </p:spPr>
        <p:txBody>
          <a:bodyPr wrap="square">
            <a:spAutoFit/>
          </a:bodyPr>
          <a:lstStyle/>
          <a:p>
            <a:pPr marL="342900" lvl="0" indent="-342900">
              <a:buFont typeface="Wingdings" charset="2"/>
              <a:buChar char="Ø"/>
            </a:pPr>
            <a:r>
              <a:rPr lang="en-US" sz="2400" dirty="0" smtClean="0">
                <a:latin typeface="Helvetica"/>
                <a:cs typeface="Helvetica"/>
              </a:rPr>
              <a:t>Present yourself an offering to God</a:t>
            </a:r>
          </a:p>
          <a:p>
            <a:endParaRPr lang="en-US" sz="2400" dirty="0" smtClean="0">
              <a:latin typeface="Helvetica"/>
              <a:cs typeface="Helvetica"/>
            </a:endParaRPr>
          </a:p>
          <a:p>
            <a:endParaRPr lang="en-US" sz="2400" dirty="0" smtClean="0">
              <a:latin typeface="Helvetica"/>
              <a:cs typeface="Helvetica"/>
            </a:endParaRPr>
          </a:p>
          <a:p>
            <a:pPr marL="342900" lvl="0" indent="-342900">
              <a:buFont typeface="Wingdings" charset="2"/>
              <a:buChar char="Ø"/>
            </a:pPr>
            <a:r>
              <a:rPr lang="en-US" sz="2400" dirty="0" smtClean="0">
                <a:latin typeface="Helvetica"/>
                <a:cs typeface="Helvetica"/>
              </a:rPr>
              <a:t>Ask God to empower your life</a:t>
            </a:r>
          </a:p>
          <a:p>
            <a:endParaRPr lang="en-US" sz="2400" dirty="0">
              <a:latin typeface="Helvetica"/>
              <a:cs typeface="Helvetica"/>
            </a:endParaRPr>
          </a:p>
          <a:p>
            <a:endParaRPr lang="en-US" sz="2400" dirty="0" smtClean="0">
              <a:latin typeface="Helvetica"/>
              <a:cs typeface="Helvetica"/>
            </a:endParaRPr>
          </a:p>
          <a:p>
            <a:pPr marL="342900" lvl="0" indent="-342900">
              <a:buFont typeface="Wingdings" charset="2"/>
              <a:buChar char="Ø"/>
            </a:pPr>
            <a:r>
              <a:rPr lang="en-US" sz="2400" dirty="0" smtClean="0">
                <a:latin typeface="Helvetica"/>
                <a:cs typeface="Helvetica"/>
              </a:rPr>
              <a:t>Consider how you may grow closer to God</a:t>
            </a:r>
            <a:endParaRPr lang="en-US" sz="2400" dirty="0">
              <a:latin typeface="Helvetica"/>
              <a:cs typeface="Helvetica"/>
            </a:endParaRPr>
          </a:p>
        </p:txBody>
      </p:sp>
    </p:spTree>
    <p:extLst>
      <p:ext uri="{BB962C8B-B14F-4D97-AF65-F5344CB8AC3E}">
        <p14:creationId xmlns:p14="http://schemas.microsoft.com/office/powerpoint/2010/main" val="2626104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6199043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8000" y="635000"/>
            <a:ext cx="8128000" cy="5575300"/>
          </a:xfrm>
          <a:prstGeom prst="rect">
            <a:avLst/>
          </a:prstGeom>
        </p:spPr>
      </p:pic>
    </p:spTree>
    <p:extLst>
      <p:ext uri="{BB962C8B-B14F-4D97-AF65-F5344CB8AC3E}">
        <p14:creationId xmlns:p14="http://schemas.microsoft.com/office/powerpoint/2010/main" val="210271342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02078" y="825500"/>
            <a:ext cx="5098821" cy="5266684"/>
          </a:xfrm>
          <a:prstGeom prst="rect">
            <a:avLst/>
          </a:prstGeom>
        </p:spPr>
      </p:pic>
    </p:spTree>
    <p:extLst>
      <p:ext uri="{BB962C8B-B14F-4D97-AF65-F5344CB8AC3E}">
        <p14:creationId xmlns:p14="http://schemas.microsoft.com/office/powerpoint/2010/main" val="66256650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9400" y="1790700"/>
            <a:ext cx="6032500" cy="3416320"/>
          </a:xfrm>
          <a:prstGeom prst="rect">
            <a:avLst/>
          </a:prstGeom>
        </p:spPr>
        <p:txBody>
          <a:bodyPr wrap="square">
            <a:spAutoFit/>
          </a:bodyPr>
          <a:lstStyle/>
          <a:p>
            <a:r>
              <a:rPr lang="en-US" sz="2400" dirty="0">
                <a:latin typeface="Helvetica"/>
                <a:cs typeface="Helvetica"/>
              </a:rPr>
              <a:t>While a lot of people who make New Year's resolutions generally find them hard to keep, research shows that making resolutions can be useful. People who make resolutions are 10 times more likely to attain their goals than people who don't make any</a:t>
            </a:r>
            <a:r>
              <a:rPr lang="en-US" sz="2400" dirty="0" smtClean="0">
                <a:latin typeface="Helvetica"/>
                <a:cs typeface="Helvetica"/>
              </a:rPr>
              <a:t>.</a:t>
            </a:r>
          </a:p>
          <a:p>
            <a:endParaRPr lang="en-US" sz="2400" dirty="0">
              <a:latin typeface="Helvetica"/>
              <a:cs typeface="Helvetica"/>
            </a:endParaRPr>
          </a:p>
          <a:p>
            <a:r>
              <a:rPr lang="en-US" sz="2400" dirty="0" smtClean="0">
                <a:latin typeface="Helvetica"/>
                <a:cs typeface="Helvetica"/>
              </a:rPr>
              <a:t>		  	Deborah </a:t>
            </a:r>
            <a:r>
              <a:rPr lang="en-US" sz="2400" dirty="0" err="1" smtClean="0">
                <a:latin typeface="Helvetica"/>
                <a:cs typeface="Helvetica"/>
              </a:rPr>
              <a:t>Serani</a:t>
            </a:r>
            <a:r>
              <a:rPr lang="en-US" sz="2400" dirty="0" smtClean="0">
                <a:latin typeface="Helvetica"/>
                <a:cs typeface="Helvetica"/>
              </a:rPr>
              <a:t>, </a:t>
            </a:r>
            <a:r>
              <a:rPr lang="en-US" sz="2400" dirty="0" err="1" smtClean="0">
                <a:latin typeface="Helvetica"/>
                <a:cs typeface="Helvetica"/>
              </a:rPr>
              <a:t>PsyD</a:t>
            </a:r>
            <a:endParaRPr lang="en-US" sz="2400" dirty="0">
              <a:latin typeface="Helvetica"/>
              <a:cs typeface="Helvetica"/>
            </a:endParaRPr>
          </a:p>
        </p:txBody>
      </p:sp>
    </p:spTree>
    <p:extLst>
      <p:ext uri="{BB962C8B-B14F-4D97-AF65-F5344CB8AC3E}">
        <p14:creationId xmlns:p14="http://schemas.microsoft.com/office/powerpoint/2010/main" val="2898496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95400" y="1625600"/>
            <a:ext cx="6781800" cy="4154983"/>
          </a:xfrm>
          <a:prstGeom prst="rect">
            <a:avLst/>
          </a:prstGeom>
        </p:spPr>
        <p:txBody>
          <a:bodyPr wrap="square">
            <a:spAutoFit/>
          </a:bodyPr>
          <a:lstStyle/>
          <a:p>
            <a:r>
              <a:rPr lang="en-US" sz="2400" baseline="30000" dirty="0" smtClean="0">
                <a:latin typeface="Helvetica"/>
                <a:cs typeface="Helvetica"/>
              </a:rPr>
              <a:t>1</a:t>
            </a:r>
            <a:r>
              <a:rPr lang="en-US" sz="2400" dirty="0" smtClean="0">
                <a:latin typeface="Helvetica"/>
                <a:cs typeface="Helvetica"/>
              </a:rPr>
              <a:t> Therefore</a:t>
            </a:r>
            <a:r>
              <a:rPr lang="en-US" sz="2400" dirty="0">
                <a:latin typeface="Helvetica"/>
                <a:cs typeface="Helvetica"/>
              </a:rPr>
              <a:t>, I urge you, brothers and sisters, in view of God’s mercy, to offer your bodies as a living sacrifice, holy and pleasing to God—this is your true and proper worship. </a:t>
            </a:r>
            <a:r>
              <a:rPr lang="en-US" sz="2400" b="1" baseline="30000" dirty="0">
                <a:latin typeface="Helvetica"/>
                <a:cs typeface="Helvetica"/>
              </a:rPr>
              <a:t>2</a:t>
            </a:r>
            <a:r>
              <a:rPr lang="en-US" sz="2400" b="1" dirty="0">
                <a:latin typeface="Helvetica"/>
                <a:cs typeface="Helvetica"/>
              </a:rPr>
              <a:t> </a:t>
            </a:r>
            <a:r>
              <a:rPr lang="en-US" sz="2400" dirty="0">
                <a:latin typeface="Helvetica"/>
                <a:cs typeface="Helvetica"/>
              </a:rPr>
              <a:t>Do not conform to the pattern of this world, but be transformed by the renewing of your mind. Then you will be able to test and approve what God’s will is—his good, pleasing and perfect will</a:t>
            </a:r>
            <a:r>
              <a:rPr lang="en-US" sz="2400" dirty="0" smtClean="0">
                <a:latin typeface="Helvetica"/>
                <a:cs typeface="Helvetica"/>
              </a:rPr>
              <a:t>.</a:t>
            </a:r>
          </a:p>
          <a:p>
            <a:endParaRPr lang="en-US" sz="2400" dirty="0" smtClean="0">
              <a:latin typeface="Helvetica"/>
              <a:cs typeface="Helvetica"/>
            </a:endParaRPr>
          </a:p>
          <a:p>
            <a:endParaRPr lang="en-US" sz="2400" dirty="0">
              <a:latin typeface="Helvetica"/>
              <a:cs typeface="Helvetica"/>
            </a:endParaRPr>
          </a:p>
          <a:p>
            <a:r>
              <a:rPr lang="en-US" sz="2400" dirty="0" smtClean="0">
                <a:latin typeface="Helvetica"/>
                <a:cs typeface="Helvetica"/>
              </a:rPr>
              <a:t>				       Romans 12:1-2</a:t>
            </a:r>
            <a:endParaRPr lang="en-US" sz="2400" dirty="0">
              <a:latin typeface="Helvetica"/>
              <a:cs typeface="Helvetica"/>
            </a:endParaRPr>
          </a:p>
        </p:txBody>
      </p:sp>
    </p:spTree>
    <p:extLst>
      <p:ext uri="{BB962C8B-B14F-4D97-AF65-F5344CB8AC3E}">
        <p14:creationId xmlns:p14="http://schemas.microsoft.com/office/powerpoint/2010/main" val="3249651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5500" y="2857499"/>
            <a:ext cx="3020904" cy="615553"/>
          </a:xfrm>
          <a:prstGeom prst="rect">
            <a:avLst/>
          </a:prstGeom>
          <a:noFill/>
        </p:spPr>
        <p:txBody>
          <a:bodyPr wrap="none" rtlCol="0">
            <a:spAutoFit/>
          </a:bodyPr>
          <a:lstStyle/>
          <a:p>
            <a:r>
              <a:rPr lang="en-US" sz="3400" dirty="0" smtClean="0">
                <a:latin typeface="Helvetica"/>
                <a:cs typeface="Helvetica"/>
              </a:rPr>
              <a:t>An urgent plea</a:t>
            </a:r>
            <a:endParaRPr lang="en-US" sz="3400" dirty="0">
              <a:latin typeface="Helvetica"/>
              <a:cs typeface="Helvetica"/>
            </a:endParaRPr>
          </a:p>
        </p:txBody>
      </p:sp>
    </p:spTree>
    <p:extLst>
      <p:ext uri="{BB962C8B-B14F-4D97-AF65-F5344CB8AC3E}">
        <p14:creationId xmlns:p14="http://schemas.microsoft.com/office/powerpoint/2010/main" val="13750609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55700" y="2471985"/>
            <a:ext cx="6781800" cy="1692771"/>
          </a:xfrm>
          <a:prstGeom prst="rect">
            <a:avLst/>
          </a:prstGeom>
        </p:spPr>
        <p:txBody>
          <a:bodyPr wrap="square">
            <a:spAutoFit/>
          </a:bodyPr>
          <a:lstStyle/>
          <a:p>
            <a:r>
              <a:rPr lang="en-US" sz="2600" dirty="0" smtClean="0">
                <a:latin typeface="Helvetica"/>
                <a:cs typeface="Helvetica"/>
              </a:rPr>
              <a:t>Therefore</a:t>
            </a:r>
            <a:r>
              <a:rPr lang="en-US" sz="2600" dirty="0">
                <a:latin typeface="Helvetica"/>
                <a:cs typeface="Helvetica"/>
              </a:rPr>
              <a:t>, </a:t>
            </a:r>
            <a:r>
              <a:rPr lang="en-US" sz="2600" dirty="0">
                <a:solidFill>
                  <a:srgbClr val="FFFF00"/>
                </a:solidFill>
                <a:latin typeface="Helvetica"/>
                <a:cs typeface="Helvetica"/>
              </a:rPr>
              <a:t>I urge you</a:t>
            </a:r>
            <a:r>
              <a:rPr lang="en-US" sz="2600" dirty="0">
                <a:latin typeface="Helvetica"/>
                <a:cs typeface="Helvetica"/>
              </a:rPr>
              <a:t>, brothers and sisters, in view of God’s mercy, to offer your bodies as a living sacrifice, holy and pleasing to God—this is your true and proper worship</a:t>
            </a:r>
            <a:r>
              <a:rPr lang="en-US" sz="2600" dirty="0" smtClean="0">
                <a:latin typeface="Helvetica"/>
                <a:cs typeface="Helvetica"/>
              </a:rPr>
              <a:t>.</a:t>
            </a:r>
            <a:endParaRPr lang="en-US" sz="2600" dirty="0">
              <a:latin typeface="Helvetica"/>
              <a:cs typeface="Helvetica"/>
            </a:endParaRPr>
          </a:p>
        </p:txBody>
      </p:sp>
    </p:spTree>
    <p:extLst>
      <p:ext uri="{BB962C8B-B14F-4D97-AF65-F5344CB8AC3E}">
        <p14:creationId xmlns:p14="http://schemas.microsoft.com/office/powerpoint/2010/main" val="5618341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4745240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Elemental.thmx</Template>
  <TotalTime>60328</TotalTime>
  <Words>370</Words>
  <Application>Microsoft Macintosh PowerPoint</Application>
  <PresentationFormat>On-screen Show (4:3)</PresentationFormat>
  <Paragraphs>33</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Elemental</vt:lpstr>
      <vt:lpstr>Renew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Romans</dc:title>
  <dc:creator>Tom Siwicki</dc:creator>
  <cp:lastModifiedBy>Tom Siwicki</cp:lastModifiedBy>
  <cp:revision>790</cp:revision>
  <dcterms:created xsi:type="dcterms:W3CDTF">2013-11-03T00:06:16Z</dcterms:created>
  <dcterms:modified xsi:type="dcterms:W3CDTF">2019-01-06T05:04:28Z</dcterms:modified>
</cp:coreProperties>
</file>