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258" r:id="rId3"/>
    <p:sldId id="257"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0" d="100"/>
          <a:sy n="70" d="100"/>
        </p:scale>
        <p:origin x="90" y="9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1/19/2019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1/19/2019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321363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6566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28265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35875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a:p>
        </p:txBody>
      </p:sp>
    </p:spTree>
    <p:extLst>
      <p:ext uri="{BB962C8B-B14F-4D97-AF65-F5344CB8AC3E}">
        <p14:creationId xmlns:p14="http://schemas.microsoft.com/office/powerpoint/2010/main" val="37608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205607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16</a:t>
            </a:fld>
            <a:endParaRPr lang="en-US"/>
          </a:p>
        </p:txBody>
      </p:sp>
    </p:spTree>
    <p:extLst>
      <p:ext uri="{BB962C8B-B14F-4D97-AF65-F5344CB8AC3E}">
        <p14:creationId xmlns:p14="http://schemas.microsoft.com/office/powerpoint/2010/main" val="330750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17</a:t>
            </a:fld>
            <a:endParaRPr lang="en-US"/>
          </a:p>
        </p:txBody>
      </p:sp>
    </p:spTree>
    <p:extLst>
      <p:ext uri="{BB962C8B-B14F-4D97-AF65-F5344CB8AC3E}">
        <p14:creationId xmlns:p14="http://schemas.microsoft.com/office/powerpoint/2010/main" val="4215084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18</a:t>
            </a:fld>
            <a:endParaRPr lang="en-US"/>
          </a:p>
        </p:txBody>
      </p:sp>
    </p:spTree>
    <p:extLst>
      <p:ext uri="{BB962C8B-B14F-4D97-AF65-F5344CB8AC3E}">
        <p14:creationId xmlns:p14="http://schemas.microsoft.com/office/powerpoint/2010/main" val="353868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19</a:t>
            </a:fld>
            <a:endParaRPr lang="en-US"/>
          </a:p>
        </p:txBody>
      </p:sp>
    </p:spTree>
    <p:extLst>
      <p:ext uri="{BB962C8B-B14F-4D97-AF65-F5344CB8AC3E}">
        <p14:creationId xmlns:p14="http://schemas.microsoft.com/office/powerpoint/2010/main" val="202169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20</a:t>
            </a:fld>
            <a:endParaRPr lang="en-US"/>
          </a:p>
        </p:txBody>
      </p:sp>
    </p:spTree>
    <p:extLst>
      <p:ext uri="{BB962C8B-B14F-4D97-AF65-F5344CB8AC3E}">
        <p14:creationId xmlns:p14="http://schemas.microsoft.com/office/powerpoint/2010/main" val="418518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21</a:t>
            </a:fld>
            <a:endParaRPr lang="en-US"/>
          </a:p>
        </p:txBody>
      </p:sp>
    </p:spTree>
    <p:extLst>
      <p:ext uri="{BB962C8B-B14F-4D97-AF65-F5344CB8AC3E}">
        <p14:creationId xmlns:p14="http://schemas.microsoft.com/office/powerpoint/2010/main" val="225373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22</a:t>
            </a:fld>
            <a:endParaRPr lang="en-US"/>
          </a:p>
        </p:txBody>
      </p:sp>
    </p:spTree>
    <p:extLst>
      <p:ext uri="{BB962C8B-B14F-4D97-AF65-F5344CB8AC3E}">
        <p14:creationId xmlns:p14="http://schemas.microsoft.com/office/powerpoint/2010/main" val="164694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23</a:t>
            </a:fld>
            <a:endParaRPr lang="en-US"/>
          </a:p>
        </p:txBody>
      </p:sp>
    </p:spTree>
    <p:extLst>
      <p:ext uri="{BB962C8B-B14F-4D97-AF65-F5344CB8AC3E}">
        <p14:creationId xmlns:p14="http://schemas.microsoft.com/office/powerpoint/2010/main" val="84511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24</a:t>
            </a:fld>
            <a:endParaRPr lang="en-US"/>
          </a:p>
        </p:txBody>
      </p:sp>
    </p:spTree>
    <p:extLst>
      <p:ext uri="{BB962C8B-B14F-4D97-AF65-F5344CB8AC3E}">
        <p14:creationId xmlns:p14="http://schemas.microsoft.com/office/powerpoint/2010/main" val="343727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25</a:t>
            </a:fld>
            <a:endParaRPr lang="en-US"/>
          </a:p>
        </p:txBody>
      </p:sp>
    </p:spTree>
    <p:extLst>
      <p:ext uri="{BB962C8B-B14F-4D97-AF65-F5344CB8AC3E}">
        <p14:creationId xmlns:p14="http://schemas.microsoft.com/office/powerpoint/2010/main" val="318087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26</a:t>
            </a:fld>
            <a:endParaRPr lang="en-US"/>
          </a:p>
        </p:txBody>
      </p:sp>
    </p:spTree>
    <p:extLst>
      <p:ext uri="{BB962C8B-B14F-4D97-AF65-F5344CB8AC3E}">
        <p14:creationId xmlns:p14="http://schemas.microsoft.com/office/powerpoint/2010/main" val="1213594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27</a:t>
            </a:fld>
            <a:endParaRPr lang="en-US"/>
          </a:p>
        </p:txBody>
      </p:sp>
    </p:spTree>
    <p:extLst>
      <p:ext uri="{BB962C8B-B14F-4D97-AF65-F5344CB8AC3E}">
        <p14:creationId xmlns:p14="http://schemas.microsoft.com/office/powerpoint/2010/main" val="3971311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a:p>
        </p:txBody>
      </p:sp>
    </p:spTree>
    <p:extLst>
      <p:ext uri="{BB962C8B-B14F-4D97-AF65-F5344CB8AC3E}">
        <p14:creationId xmlns:p14="http://schemas.microsoft.com/office/powerpoint/2010/main" val="302489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a:p>
        </p:txBody>
      </p:sp>
    </p:spTree>
    <p:extLst>
      <p:ext uri="{BB962C8B-B14F-4D97-AF65-F5344CB8AC3E}">
        <p14:creationId xmlns:p14="http://schemas.microsoft.com/office/powerpoint/2010/main" val="180563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30</a:t>
            </a:fld>
            <a:endParaRPr lang="en-US"/>
          </a:p>
        </p:txBody>
      </p:sp>
    </p:spTree>
    <p:extLst>
      <p:ext uri="{BB962C8B-B14F-4D97-AF65-F5344CB8AC3E}">
        <p14:creationId xmlns:p14="http://schemas.microsoft.com/office/powerpoint/2010/main" val="21636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302902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64217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270783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340407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51495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81136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71905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1/19/2019</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1/19/2019</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1/19/2019</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1/19/2019</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1/19/2019</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1/19/2019</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1/19/2019</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1/19/2019</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Matt+18%3A21-35&amp;version=NIV#fen-NIV-23752b"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biblegateway.com/passage/?search=Matt+18%3A21-35&amp;version=NIV#fen-NIV-23756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docs.google.com/forms/d/1zvBwLbbcC4WouTesWyizumIvnE6F04xsHwk5-38qmOk/edit#respons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4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3416320"/>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1200150" lvl="1" indent="-742950">
              <a:buAutoNum type="arabicPeriod"/>
            </a:pPr>
            <a:r>
              <a:rPr lang="en-US" sz="3600" dirty="0"/>
              <a:t>Every time someone apologizes to you.</a:t>
            </a:r>
          </a:p>
          <a:p>
            <a:pPr marL="1657350" lvl="2" indent="-742950">
              <a:buFont typeface="+mj-lt"/>
              <a:buAutoNum type="alphaLcPeriod"/>
            </a:pPr>
            <a:r>
              <a:rPr lang="en-US" sz="3600" dirty="0"/>
              <a:t>How many times?  Seven times.</a:t>
            </a:r>
          </a:p>
          <a:p>
            <a:pPr marL="1200150" lvl="1" indent="-742950">
              <a:buFont typeface="+mj-lt"/>
              <a:buAutoNum type="arabicPeriod"/>
            </a:pPr>
            <a:r>
              <a:rPr lang="en-US" sz="3600" dirty="0"/>
              <a:t>Every time! 7 x 70.  Completely!</a:t>
            </a:r>
          </a:p>
          <a:p>
            <a:pPr marL="1200150" lvl="1" indent="-742950">
              <a:buFont typeface="+mj-lt"/>
              <a:buAutoNum type="arabicPeriod"/>
            </a:pPr>
            <a:r>
              <a:rPr lang="en-US" sz="3600" dirty="0"/>
              <a:t>Whenever you pray and it comes to mind.</a:t>
            </a:r>
          </a:p>
          <a:p>
            <a:endParaRPr lang="en-US" sz="3600" dirty="0"/>
          </a:p>
        </p:txBody>
      </p:sp>
      <p:sp>
        <p:nvSpPr>
          <p:cNvPr id="5" name="TextBox 4">
            <a:extLst>
              <a:ext uri="{FF2B5EF4-FFF2-40B4-BE49-F238E27FC236}">
                <a16:creationId xmlns:a16="http://schemas.microsoft.com/office/drawing/2014/main" id="{F9DFB08E-ED10-4190-8D91-A39833FD4DDD}"/>
              </a:ext>
            </a:extLst>
          </p:cNvPr>
          <p:cNvSpPr txBox="1"/>
          <p:nvPr/>
        </p:nvSpPr>
        <p:spPr>
          <a:xfrm>
            <a:off x="6742112" y="4640894"/>
            <a:ext cx="5210176" cy="2092881"/>
          </a:xfrm>
          <a:prstGeom prst="rect">
            <a:avLst/>
          </a:prstGeom>
          <a:noFill/>
        </p:spPr>
        <p:txBody>
          <a:bodyPr wrap="square" rtlCol="0">
            <a:spAutoFit/>
          </a:bodyPr>
          <a:lstStyle/>
          <a:p>
            <a:r>
              <a:rPr lang="en-US" sz="2600" i="1" dirty="0"/>
              <a:t>Mark 11:25</a:t>
            </a:r>
          </a:p>
          <a:p>
            <a:r>
              <a:rPr lang="en-US" sz="2600" i="1" dirty="0"/>
              <a:t>25 And when you stand praying, if you hold anything against anyone, forgive them, so that your Father in heaven may forgive you your sins.”</a:t>
            </a:r>
            <a:endParaRPr lang="en-US" sz="2600" dirty="0"/>
          </a:p>
        </p:txBody>
      </p:sp>
      <p:sp>
        <p:nvSpPr>
          <p:cNvPr id="6" name="TextBox 5">
            <a:extLst>
              <a:ext uri="{FF2B5EF4-FFF2-40B4-BE49-F238E27FC236}">
                <a16:creationId xmlns:a16="http://schemas.microsoft.com/office/drawing/2014/main" id="{444D9C1F-CF44-408C-A356-A436262DF182}"/>
              </a:ext>
            </a:extLst>
          </p:cNvPr>
          <p:cNvSpPr txBox="1"/>
          <p:nvPr/>
        </p:nvSpPr>
        <p:spPr>
          <a:xfrm>
            <a:off x="531812" y="4669923"/>
            <a:ext cx="5943601" cy="2092881"/>
          </a:xfrm>
          <a:prstGeom prst="rect">
            <a:avLst/>
          </a:prstGeom>
          <a:noFill/>
        </p:spPr>
        <p:txBody>
          <a:bodyPr wrap="square" rtlCol="0">
            <a:spAutoFit/>
          </a:bodyPr>
          <a:lstStyle/>
          <a:p>
            <a:r>
              <a:rPr lang="zh-TW" altLang="en-US" sz="2600" dirty="0"/>
              <a:t>馬 可 福 音 </a:t>
            </a:r>
            <a:r>
              <a:rPr lang="en-US" altLang="zh-TW" sz="2600" dirty="0"/>
              <a:t>11:25</a:t>
            </a:r>
          </a:p>
          <a:p>
            <a:r>
              <a:rPr lang="en-US" altLang="zh-CN" sz="2600" b="1" baseline="30000" dirty="0"/>
              <a:t>25 </a:t>
            </a:r>
            <a:r>
              <a:rPr lang="zh-CN" altLang="en-US" sz="2600" dirty="0"/>
              <a:t>你 们 站 着 祷 告 的 时 候 ， 若 想 起 有 人 得 罪 你 们 ， 就 当 饶 恕 他 ， 好 叫 你 们 在 天 上 的 父 也 饶 恕 你 们 的 过 犯 。</a:t>
            </a:r>
          </a:p>
        </p:txBody>
      </p:sp>
    </p:spTree>
    <p:extLst>
      <p:ext uri="{BB962C8B-B14F-4D97-AF65-F5344CB8AC3E}">
        <p14:creationId xmlns:p14="http://schemas.microsoft.com/office/powerpoint/2010/main" val="34231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3416320"/>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1200150" lvl="1" indent="-742950">
              <a:buAutoNum type="arabicPeriod"/>
            </a:pPr>
            <a:r>
              <a:rPr lang="en-US" sz="3600" dirty="0"/>
              <a:t>Every time someone apologizes to you.</a:t>
            </a:r>
          </a:p>
          <a:p>
            <a:pPr marL="1657350" lvl="2" indent="-742950">
              <a:buFont typeface="+mj-lt"/>
              <a:buAutoNum type="alphaLcPeriod"/>
            </a:pPr>
            <a:r>
              <a:rPr lang="en-US" sz="3600" dirty="0"/>
              <a:t>How many times?  Seven times.</a:t>
            </a:r>
          </a:p>
          <a:p>
            <a:pPr marL="1200150" lvl="1" indent="-742950">
              <a:buFont typeface="+mj-lt"/>
              <a:buAutoNum type="arabicPeriod"/>
            </a:pPr>
            <a:r>
              <a:rPr lang="en-US" sz="3600" dirty="0"/>
              <a:t>Every time! 7 x 70.  Completely!</a:t>
            </a:r>
          </a:p>
          <a:p>
            <a:pPr marL="1200150" lvl="1" indent="-742950">
              <a:buFont typeface="+mj-lt"/>
              <a:buAutoNum type="arabicPeriod"/>
            </a:pPr>
            <a:r>
              <a:rPr lang="en-US" sz="3600" dirty="0"/>
              <a:t>Whenever you pray and it comes to mind.</a:t>
            </a:r>
          </a:p>
          <a:p>
            <a:endParaRPr lang="en-US" sz="3600" dirty="0"/>
          </a:p>
        </p:txBody>
      </p:sp>
      <p:sp>
        <p:nvSpPr>
          <p:cNvPr id="5" name="TextBox 4">
            <a:extLst>
              <a:ext uri="{FF2B5EF4-FFF2-40B4-BE49-F238E27FC236}">
                <a16:creationId xmlns:a16="http://schemas.microsoft.com/office/drawing/2014/main" id="{F9DFB08E-ED10-4190-8D91-A39833FD4DDD}"/>
              </a:ext>
            </a:extLst>
          </p:cNvPr>
          <p:cNvSpPr txBox="1"/>
          <p:nvPr/>
        </p:nvSpPr>
        <p:spPr>
          <a:xfrm>
            <a:off x="6742112" y="4640894"/>
            <a:ext cx="5210176" cy="1384995"/>
          </a:xfrm>
          <a:prstGeom prst="rect">
            <a:avLst/>
          </a:prstGeom>
          <a:noFill/>
        </p:spPr>
        <p:txBody>
          <a:bodyPr wrap="square" rtlCol="0">
            <a:spAutoFit/>
          </a:bodyPr>
          <a:lstStyle/>
          <a:p>
            <a:r>
              <a:rPr lang="en-US" sz="2800" i="1" dirty="0"/>
              <a:t>Luke 23:34</a:t>
            </a:r>
          </a:p>
          <a:p>
            <a:r>
              <a:rPr lang="en-US" sz="2800" i="1" dirty="0"/>
              <a:t>“Father, forgive them, for they do not know what they are doing.”</a:t>
            </a:r>
            <a:endParaRPr lang="en-US" sz="2800" dirty="0"/>
          </a:p>
        </p:txBody>
      </p:sp>
      <p:sp>
        <p:nvSpPr>
          <p:cNvPr id="6" name="TextBox 5">
            <a:extLst>
              <a:ext uri="{FF2B5EF4-FFF2-40B4-BE49-F238E27FC236}">
                <a16:creationId xmlns:a16="http://schemas.microsoft.com/office/drawing/2014/main" id="{444D9C1F-CF44-408C-A356-A436262DF182}"/>
              </a:ext>
            </a:extLst>
          </p:cNvPr>
          <p:cNvSpPr txBox="1"/>
          <p:nvPr/>
        </p:nvSpPr>
        <p:spPr>
          <a:xfrm>
            <a:off x="531812" y="4669923"/>
            <a:ext cx="5943601" cy="1815882"/>
          </a:xfrm>
          <a:prstGeom prst="rect">
            <a:avLst/>
          </a:prstGeom>
          <a:noFill/>
        </p:spPr>
        <p:txBody>
          <a:bodyPr wrap="square" rtlCol="0">
            <a:spAutoFit/>
          </a:bodyPr>
          <a:lstStyle/>
          <a:p>
            <a:r>
              <a:rPr lang="ja-JP" altLang="en-US" sz="2800" dirty="0"/>
              <a:t>路 加 福 音 </a:t>
            </a:r>
            <a:r>
              <a:rPr lang="en-US" altLang="ja-JP" sz="2800" dirty="0"/>
              <a:t>23:34</a:t>
            </a:r>
          </a:p>
          <a:p>
            <a:r>
              <a:rPr lang="en-US" altLang="zh-CN" sz="2800" b="1" baseline="30000" dirty="0"/>
              <a:t>34 </a:t>
            </a:r>
            <a:r>
              <a:rPr lang="zh-CN" altLang="en-US" sz="2800" dirty="0"/>
              <a:t>当 下 耶 稣 说 ： 父 阿 ！ 赦 免 他 们 ； 因 为 他 们 所 做 的 ， 他 们 不 晓 得 。</a:t>
            </a:r>
          </a:p>
        </p:txBody>
      </p:sp>
    </p:spTree>
    <p:extLst>
      <p:ext uri="{BB962C8B-B14F-4D97-AF65-F5344CB8AC3E}">
        <p14:creationId xmlns:p14="http://schemas.microsoft.com/office/powerpoint/2010/main" val="38446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646331"/>
          </a:xfrm>
          <a:prstGeom prst="rect">
            <a:avLst/>
          </a:prstGeom>
          <a:noFill/>
        </p:spPr>
        <p:txBody>
          <a:bodyPr wrap="square" rtlCol="0">
            <a:spAutoFit/>
          </a:bodyPr>
          <a:lstStyle/>
          <a:p>
            <a:pPr marL="742950" indent="-742950">
              <a:buFont typeface="+mj-lt"/>
              <a:buAutoNum type="alphaUcPeriod"/>
            </a:pPr>
            <a:r>
              <a:rPr lang="en-US" sz="3600" dirty="0"/>
              <a:t>When should we forgive?</a:t>
            </a:r>
          </a:p>
        </p:txBody>
      </p:sp>
      <p:sp>
        <p:nvSpPr>
          <p:cNvPr id="7" name="TextBox 6">
            <a:extLst>
              <a:ext uri="{FF2B5EF4-FFF2-40B4-BE49-F238E27FC236}">
                <a16:creationId xmlns:a16="http://schemas.microsoft.com/office/drawing/2014/main" id="{88CC063C-0645-467F-B5DA-05A811DC49A1}"/>
              </a:ext>
            </a:extLst>
          </p:cNvPr>
          <p:cNvSpPr txBox="1"/>
          <p:nvPr/>
        </p:nvSpPr>
        <p:spPr>
          <a:xfrm>
            <a:off x="531810" y="2308694"/>
            <a:ext cx="11125201" cy="1200329"/>
          </a:xfrm>
          <a:prstGeom prst="rect">
            <a:avLst/>
          </a:prstGeom>
          <a:noFill/>
        </p:spPr>
        <p:txBody>
          <a:bodyPr wrap="square" rtlCol="0">
            <a:spAutoFit/>
          </a:bodyPr>
          <a:lstStyle/>
          <a:p>
            <a:pPr marL="742950" indent="-742950">
              <a:buFont typeface="+mj-lt"/>
              <a:buAutoNum type="alphaUcPeriod" startAt="2"/>
            </a:pPr>
            <a:r>
              <a:rPr lang="en-US" sz="3600" dirty="0"/>
              <a:t>How should we forgive?</a:t>
            </a:r>
          </a:p>
          <a:p>
            <a:endParaRPr lang="en-US" sz="3600" dirty="0"/>
          </a:p>
        </p:txBody>
      </p:sp>
    </p:spTree>
    <p:extLst>
      <p:ext uri="{BB962C8B-B14F-4D97-AF65-F5344CB8AC3E}">
        <p14:creationId xmlns:p14="http://schemas.microsoft.com/office/powerpoint/2010/main" val="36760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0 -4.07407E-6 L 0 -0.07963 " pathEditMode="relative" rAng="0" ptsTypes="AA">
                                      <p:cBhvr>
                                        <p:cTn id="14" dur="2000" fill="hold"/>
                                        <p:tgtEl>
                                          <p:spTgt spid="7"/>
                                        </p:tgtEl>
                                        <p:attrNameLst>
                                          <p:attrName>ppt_x</p:attrName>
                                          <p:attrName>ppt_y</p:attrName>
                                        </p:attrNameLst>
                                      </p:cBhvr>
                                      <p:rCtr x="0"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1200329"/>
          </a:xfrm>
          <a:prstGeom prst="rect">
            <a:avLst/>
          </a:prstGeom>
          <a:noFill/>
        </p:spPr>
        <p:txBody>
          <a:bodyPr wrap="square" rtlCol="0">
            <a:spAutoFit/>
          </a:bodyPr>
          <a:lstStyle/>
          <a:p>
            <a:pPr marL="742950" indent="-742950">
              <a:buFont typeface="+mj-lt"/>
              <a:buAutoNum type="alphaUcPeriod" startAt="2"/>
            </a:pPr>
            <a:r>
              <a:rPr lang="en-US" sz="3600" dirty="0"/>
              <a:t>How should we forgive?</a:t>
            </a:r>
          </a:p>
          <a:p>
            <a:pPr marL="1200150" lvl="1" indent="-742950">
              <a:buFont typeface="+mj-lt"/>
              <a:buAutoNum type="arabicPeriod"/>
            </a:pPr>
            <a:r>
              <a:rPr lang="en-US" sz="3600" dirty="0"/>
              <a:t>He removes our sin from us far far away</a:t>
            </a:r>
          </a:p>
        </p:txBody>
      </p:sp>
      <p:sp>
        <p:nvSpPr>
          <p:cNvPr id="6" name="TextBox 5">
            <a:extLst>
              <a:ext uri="{FF2B5EF4-FFF2-40B4-BE49-F238E27FC236}">
                <a16:creationId xmlns:a16="http://schemas.microsoft.com/office/drawing/2014/main" id="{CB5D296A-0EE7-4464-9838-B85476FDFDCF}"/>
              </a:ext>
            </a:extLst>
          </p:cNvPr>
          <p:cNvSpPr txBox="1"/>
          <p:nvPr/>
        </p:nvSpPr>
        <p:spPr>
          <a:xfrm>
            <a:off x="6475412" y="1752600"/>
            <a:ext cx="5105400" cy="646331"/>
          </a:xfrm>
          <a:prstGeom prst="rect">
            <a:avLst/>
          </a:prstGeom>
          <a:noFill/>
        </p:spPr>
        <p:txBody>
          <a:bodyPr wrap="square" rtlCol="0">
            <a:spAutoFit/>
          </a:bodyPr>
          <a:lstStyle/>
          <a:p>
            <a:r>
              <a:rPr lang="en-US" sz="3600" dirty="0"/>
              <a:t>How does God forgive?</a:t>
            </a:r>
          </a:p>
        </p:txBody>
      </p:sp>
      <p:sp>
        <p:nvSpPr>
          <p:cNvPr id="10" name="TextBox 9">
            <a:extLst>
              <a:ext uri="{FF2B5EF4-FFF2-40B4-BE49-F238E27FC236}">
                <a16:creationId xmlns:a16="http://schemas.microsoft.com/office/drawing/2014/main" id="{004FC412-130C-4499-A5FE-080915FA5CF9}"/>
              </a:ext>
            </a:extLst>
          </p:cNvPr>
          <p:cNvSpPr txBox="1"/>
          <p:nvPr/>
        </p:nvSpPr>
        <p:spPr>
          <a:xfrm>
            <a:off x="6680815" y="3546797"/>
            <a:ext cx="5210176" cy="2062103"/>
          </a:xfrm>
          <a:prstGeom prst="rect">
            <a:avLst/>
          </a:prstGeom>
          <a:noFill/>
        </p:spPr>
        <p:txBody>
          <a:bodyPr wrap="square" rtlCol="0">
            <a:spAutoFit/>
          </a:bodyPr>
          <a:lstStyle/>
          <a:p>
            <a:r>
              <a:rPr lang="en-US" sz="3200" i="1" dirty="0"/>
              <a:t>Psalm 103:12</a:t>
            </a:r>
          </a:p>
          <a:p>
            <a:r>
              <a:rPr lang="en-US" sz="3200" i="1" dirty="0"/>
              <a:t>as far as the east is from the west, so far has he removed our transgressions from us.</a:t>
            </a:r>
            <a:endParaRPr lang="en-US" sz="3200" dirty="0"/>
          </a:p>
        </p:txBody>
      </p:sp>
      <p:sp>
        <p:nvSpPr>
          <p:cNvPr id="11" name="TextBox 10">
            <a:extLst>
              <a:ext uri="{FF2B5EF4-FFF2-40B4-BE49-F238E27FC236}">
                <a16:creationId xmlns:a16="http://schemas.microsoft.com/office/drawing/2014/main" id="{6388AB7B-F753-4F3E-948D-6B7B955E6D6A}"/>
              </a:ext>
            </a:extLst>
          </p:cNvPr>
          <p:cNvSpPr txBox="1"/>
          <p:nvPr/>
        </p:nvSpPr>
        <p:spPr>
          <a:xfrm>
            <a:off x="455611" y="3586119"/>
            <a:ext cx="5943601" cy="1569660"/>
          </a:xfrm>
          <a:prstGeom prst="rect">
            <a:avLst/>
          </a:prstGeom>
          <a:noFill/>
        </p:spPr>
        <p:txBody>
          <a:bodyPr wrap="square" rtlCol="0">
            <a:spAutoFit/>
          </a:bodyPr>
          <a:lstStyle/>
          <a:p>
            <a:r>
              <a:rPr lang="ja-JP" altLang="en-US" sz="3200" dirty="0"/>
              <a:t>詩 篇 </a:t>
            </a:r>
            <a:r>
              <a:rPr lang="en-US" altLang="ja-JP" sz="3200" dirty="0"/>
              <a:t>103:12</a:t>
            </a:r>
          </a:p>
          <a:p>
            <a:r>
              <a:rPr lang="en-US" altLang="zh-CN" sz="3200" b="1" baseline="30000" dirty="0"/>
              <a:t>12 </a:t>
            </a:r>
            <a:r>
              <a:rPr lang="zh-CN" altLang="en-US" sz="3200" dirty="0"/>
              <a:t>东 离 西 有 多 远 ， 他 叫 我 们 的 过 犯 离 我 们 也 有 多 远 ！</a:t>
            </a:r>
          </a:p>
        </p:txBody>
      </p:sp>
    </p:spTree>
    <p:extLst>
      <p:ext uri="{BB962C8B-B14F-4D97-AF65-F5344CB8AC3E}">
        <p14:creationId xmlns:p14="http://schemas.microsoft.com/office/powerpoint/2010/main" val="29893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1754326"/>
          </a:xfrm>
          <a:prstGeom prst="rect">
            <a:avLst/>
          </a:prstGeom>
          <a:noFill/>
        </p:spPr>
        <p:txBody>
          <a:bodyPr wrap="square" rtlCol="0">
            <a:spAutoFit/>
          </a:bodyPr>
          <a:lstStyle/>
          <a:p>
            <a:pPr marL="742950" indent="-742950">
              <a:buFont typeface="+mj-lt"/>
              <a:buAutoNum type="alphaUcPeriod" startAt="2"/>
            </a:pPr>
            <a:r>
              <a:rPr lang="en-US" sz="3600" dirty="0"/>
              <a:t>How should we forgive?</a:t>
            </a:r>
          </a:p>
          <a:p>
            <a:pPr marL="1200150" lvl="1" indent="-742950">
              <a:buFont typeface="+mj-lt"/>
              <a:buAutoNum type="arabicPeriod"/>
            </a:pPr>
            <a:r>
              <a:rPr lang="en-US" sz="3600" dirty="0"/>
              <a:t>He removes our sin from us far far away</a:t>
            </a:r>
          </a:p>
          <a:p>
            <a:pPr marL="1200150" lvl="1" indent="-742950">
              <a:buFont typeface="+mj-lt"/>
              <a:buAutoNum type="arabicPeriod"/>
            </a:pPr>
            <a:r>
              <a:rPr lang="en-US" sz="3600" dirty="0"/>
              <a:t>He remembers our sin no more!  </a:t>
            </a:r>
          </a:p>
        </p:txBody>
      </p:sp>
      <p:sp>
        <p:nvSpPr>
          <p:cNvPr id="6" name="TextBox 5">
            <a:extLst>
              <a:ext uri="{FF2B5EF4-FFF2-40B4-BE49-F238E27FC236}">
                <a16:creationId xmlns:a16="http://schemas.microsoft.com/office/drawing/2014/main" id="{CB5D296A-0EE7-4464-9838-B85476FDFDCF}"/>
              </a:ext>
            </a:extLst>
          </p:cNvPr>
          <p:cNvSpPr txBox="1"/>
          <p:nvPr/>
        </p:nvSpPr>
        <p:spPr>
          <a:xfrm>
            <a:off x="6475412" y="1752600"/>
            <a:ext cx="5105400" cy="646331"/>
          </a:xfrm>
          <a:prstGeom prst="rect">
            <a:avLst/>
          </a:prstGeom>
          <a:noFill/>
        </p:spPr>
        <p:txBody>
          <a:bodyPr wrap="square" rtlCol="0">
            <a:spAutoFit/>
          </a:bodyPr>
          <a:lstStyle/>
          <a:p>
            <a:r>
              <a:rPr lang="en-US" sz="3600" dirty="0"/>
              <a:t>How does God forgive?</a:t>
            </a:r>
          </a:p>
        </p:txBody>
      </p:sp>
      <p:sp>
        <p:nvSpPr>
          <p:cNvPr id="10" name="TextBox 9">
            <a:extLst>
              <a:ext uri="{FF2B5EF4-FFF2-40B4-BE49-F238E27FC236}">
                <a16:creationId xmlns:a16="http://schemas.microsoft.com/office/drawing/2014/main" id="{004FC412-130C-4499-A5FE-080915FA5CF9}"/>
              </a:ext>
            </a:extLst>
          </p:cNvPr>
          <p:cNvSpPr txBox="1"/>
          <p:nvPr/>
        </p:nvSpPr>
        <p:spPr>
          <a:xfrm>
            <a:off x="6680815" y="3546797"/>
            <a:ext cx="5210176" cy="2677656"/>
          </a:xfrm>
          <a:prstGeom prst="rect">
            <a:avLst/>
          </a:prstGeom>
          <a:noFill/>
        </p:spPr>
        <p:txBody>
          <a:bodyPr wrap="square" rtlCol="0">
            <a:spAutoFit/>
          </a:bodyPr>
          <a:lstStyle/>
          <a:p>
            <a:r>
              <a:rPr lang="en-US" sz="2800" i="1" dirty="0"/>
              <a:t>Psalm 103:12</a:t>
            </a:r>
          </a:p>
          <a:p>
            <a:r>
              <a:rPr lang="en-US" sz="2800" i="1" dirty="0"/>
              <a:t>as far as the east is from the west,</a:t>
            </a:r>
            <a:endParaRPr lang="en-US" sz="2800" dirty="0"/>
          </a:p>
          <a:p>
            <a:r>
              <a:rPr lang="en-US" sz="2800" i="1" dirty="0"/>
              <a:t>   so far has he removed our transgressions from us.</a:t>
            </a:r>
            <a:endParaRPr lang="en-US" sz="2800" dirty="0"/>
          </a:p>
          <a:p>
            <a:br>
              <a:rPr lang="en-US" sz="2800" dirty="0"/>
            </a:br>
            <a:endParaRPr lang="en-US" sz="2800" dirty="0"/>
          </a:p>
        </p:txBody>
      </p:sp>
      <p:sp>
        <p:nvSpPr>
          <p:cNvPr id="11" name="TextBox 10">
            <a:extLst>
              <a:ext uri="{FF2B5EF4-FFF2-40B4-BE49-F238E27FC236}">
                <a16:creationId xmlns:a16="http://schemas.microsoft.com/office/drawing/2014/main" id="{6388AB7B-F753-4F3E-948D-6B7B955E6D6A}"/>
              </a:ext>
            </a:extLst>
          </p:cNvPr>
          <p:cNvSpPr txBox="1"/>
          <p:nvPr/>
        </p:nvSpPr>
        <p:spPr>
          <a:xfrm>
            <a:off x="531811" y="3546797"/>
            <a:ext cx="5943601" cy="1384995"/>
          </a:xfrm>
          <a:prstGeom prst="rect">
            <a:avLst/>
          </a:prstGeom>
          <a:noFill/>
        </p:spPr>
        <p:txBody>
          <a:bodyPr wrap="square" rtlCol="0">
            <a:spAutoFit/>
          </a:bodyPr>
          <a:lstStyle/>
          <a:p>
            <a:r>
              <a:rPr lang="ja-JP" altLang="en-US" sz="2800" dirty="0"/>
              <a:t>詩 篇 </a:t>
            </a:r>
            <a:r>
              <a:rPr lang="en-US" altLang="ja-JP" sz="2800" dirty="0"/>
              <a:t>103:12</a:t>
            </a:r>
          </a:p>
          <a:p>
            <a:r>
              <a:rPr lang="en-US" altLang="zh-CN" sz="2800" b="1" baseline="30000" dirty="0"/>
              <a:t>12 </a:t>
            </a:r>
            <a:r>
              <a:rPr lang="zh-CN" altLang="en-US" sz="2800" dirty="0"/>
              <a:t>东 离 西 有 多 远 ， 他 叫 我 们 的 过 犯 离 我 们 也 有 多 远 ！</a:t>
            </a:r>
          </a:p>
        </p:txBody>
      </p:sp>
    </p:spTree>
    <p:extLst>
      <p:ext uri="{BB962C8B-B14F-4D97-AF65-F5344CB8AC3E}">
        <p14:creationId xmlns:p14="http://schemas.microsoft.com/office/powerpoint/2010/main" val="178357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2308324"/>
          </a:xfrm>
          <a:prstGeom prst="rect">
            <a:avLst/>
          </a:prstGeom>
          <a:noFill/>
        </p:spPr>
        <p:txBody>
          <a:bodyPr wrap="square" rtlCol="0">
            <a:spAutoFit/>
          </a:bodyPr>
          <a:lstStyle/>
          <a:p>
            <a:pPr marL="742950" indent="-742950">
              <a:buFont typeface="+mj-lt"/>
              <a:buAutoNum type="alphaUcPeriod" startAt="2"/>
            </a:pPr>
            <a:r>
              <a:rPr lang="en-US" sz="3600" dirty="0"/>
              <a:t>How should we forgive?</a:t>
            </a:r>
          </a:p>
          <a:p>
            <a:pPr marL="1200150" lvl="1" indent="-742950">
              <a:buFont typeface="+mj-lt"/>
              <a:buAutoNum type="arabicPeriod"/>
            </a:pPr>
            <a:r>
              <a:rPr lang="en-US" sz="3600" dirty="0"/>
              <a:t>He removes our sin from us far far away</a:t>
            </a:r>
          </a:p>
          <a:p>
            <a:pPr marL="1200150" lvl="1" indent="-742950">
              <a:buFont typeface="+mj-lt"/>
              <a:buAutoNum type="arabicPeriod"/>
            </a:pPr>
            <a:r>
              <a:rPr lang="en-US" sz="3600" dirty="0"/>
              <a:t>He remembers our sin no more! </a:t>
            </a:r>
          </a:p>
          <a:p>
            <a:pPr marL="1200150" lvl="1" indent="-742950">
              <a:buFont typeface="+mj-lt"/>
              <a:buAutoNum type="arabicPeriod"/>
            </a:pPr>
            <a:r>
              <a:rPr lang="en-US" sz="3600" dirty="0"/>
              <a:t>He keeps no record! </a:t>
            </a:r>
          </a:p>
        </p:txBody>
      </p:sp>
      <p:sp>
        <p:nvSpPr>
          <p:cNvPr id="6" name="TextBox 5">
            <a:extLst>
              <a:ext uri="{FF2B5EF4-FFF2-40B4-BE49-F238E27FC236}">
                <a16:creationId xmlns:a16="http://schemas.microsoft.com/office/drawing/2014/main" id="{CB5D296A-0EE7-4464-9838-B85476FDFDCF}"/>
              </a:ext>
            </a:extLst>
          </p:cNvPr>
          <p:cNvSpPr txBox="1"/>
          <p:nvPr/>
        </p:nvSpPr>
        <p:spPr>
          <a:xfrm>
            <a:off x="6475412" y="1752600"/>
            <a:ext cx="5105400" cy="646331"/>
          </a:xfrm>
          <a:prstGeom prst="rect">
            <a:avLst/>
          </a:prstGeom>
          <a:noFill/>
        </p:spPr>
        <p:txBody>
          <a:bodyPr wrap="square" rtlCol="0">
            <a:spAutoFit/>
          </a:bodyPr>
          <a:lstStyle/>
          <a:p>
            <a:r>
              <a:rPr lang="en-US" sz="3600" dirty="0"/>
              <a:t>How does God forgive?</a:t>
            </a:r>
          </a:p>
        </p:txBody>
      </p:sp>
      <p:sp>
        <p:nvSpPr>
          <p:cNvPr id="10" name="TextBox 9">
            <a:extLst>
              <a:ext uri="{FF2B5EF4-FFF2-40B4-BE49-F238E27FC236}">
                <a16:creationId xmlns:a16="http://schemas.microsoft.com/office/drawing/2014/main" id="{004FC412-130C-4499-A5FE-080915FA5CF9}"/>
              </a:ext>
            </a:extLst>
          </p:cNvPr>
          <p:cNvSpPr txBox="1"/>
          <p:nvPr/>
        </p:nvSpPr>
        <p:spPr>
          <a:xfrm>
            <a:off x="6742112" y="3506926"/>
            <a:ext cx="5210176" cy="3108543"/>
          </a:xfrm>
          <a:prstGeom prst="rect">
            <a:avLst/>
          </a:prstGeom>
          <a:noFill/>
        </p:spPr>
        <p:txBody>
          <a:bodyPr wrap="square" rtlCol="0">
            <a:spAutoFit/>
          </a:bodyPr>
          <a:lstStyle/>
          <a:p>
            <a:r>
              <a:rPr lang="en-US" sz="2800" i="1" dirty="0"/>
              <a:t>I Corinthians 13:4-5</a:t>
            </a:r>
          </a:p>
          <a:p>
            <a:r>
              <a:rPr lang="en-US" sz="2800" i="1" dirty="0"/>
              <a:t>4 Love is patient, love is kind. It does not envy, it does not boast, it is not proud. 5 It does not dishonor others, it is not self-seeking, it is not easily angered, </a:t>
            </a:r>
          </a:p>
          <a:p>
            <a:r>
              <a:rPr lang="en-US" sz="2800" i="1" dirty="0"/>
              <a:t>it keeps no record of wrongs.</a:t>
            </a:r>
            <a:endParaRPr lang="en-US" sz="2800" dirty="0"/>
          </a:p>
        </p:txBody>
      </p:sp>
      <p:sp>
        <p:nvSpPr>
          <p:cNvPr id="11" name="TextBox 10">
            <a:extLst>
              <a:ext uri="{FF2B5EF4-FFF2-40B4-BE49-F238E27FC236}">
                <a16:creationId xmlns:a16="http://schemas.microsoft.com/office/drawing/2014/main" id="{6388AB7B-F753-4F3E-948D-6B7B955E6D6A}"/>
              </a:ext>
            </a:extLst>
          </p:cNvPr>
          <p:cNvSpPr txBox="1"/>
          <p:nvPr/>
        </p:nvSpPr>
        <p:spPr>
          <a:xfrm>
            <a:off x="531811" y="4199423"/>
            <a:ext cx="5943601" cy="2400657"/>
          </a:xfrm>
          <a:prstGeom prst="rect">
            <a:avLst/>
          </a:prstGeom>
          <a:noFill/>
        </p:spPr>
        <p:txBody>
          <a:bodyPr wrap="square" rtlCol="0">
            <a:spAutoFit/>
          </a:bodyPr>
          <a:lstStyle/>
          <a:p>
            <a:r>
              <a:rPr lang="zh-TW" altLang="en-US" sz="2500" dirty="0"/>
              <a:t>歌 林 多 前 書 </a:t>
            </a:r>
            <a:r>
              <a:rPr lang="en-US" altLang="zh-TW" sz="2500" dirty="0"/>
              <a:t>13:4-5</a:t>
            </a:r>
          </a:p>
          <a:p>
            <a:r>
              <a:rPr lang="en-US" altLang="zh-CN" sz="2500" b="1" baseline="30000" dirty="0"/>
              <a:t>4 </a:t>
            </a:r>
            <a:r>
              <a:rPr lang="zh-CN" altLang="en-US" sz="2500" dirty="0"/>
              <a:t>爱 是 恒 久 忍 耐 ， 又 有 恩 慈 ； 爱 是 不 嫉 妒 ； 爱 是 不 自 夸 ， 不 张 狂 ，</a:t>
            </a:r>
          </a:p>
          <a:p>
            <a:r>
              <a:rPr lang="en-US" altLang="zh-CN" sz="2500" b="1" baseline="30000" dirty="0"/>
              <a:t>5 </a:t>
            </a:r>
            <a:r>
              <a:rPr lang="zh-CN" altLang="en-US" sz="2500" dirty="0"/>
              <a:t>不 做 害 羞 的 事 ， 不 求 自 己 的 益 处 ， 不 轻 易 发 怒 ， </a:t>
            </a:r>
            <a:endParaRPr lang="en-US" altLang="zh-CN" sz="2500" dirty="0"/>
          </a:p>
          <a:p>
            <a:r>
              <a:rPr lang="zh-CN" altLang="en-US" sz="2500" dirty="0"/>
              <a:t>不 计 算 人 的 恶 </a:t>
            </a:r>
            <a:r>
              <a:rPr lang="zh-CN" altLang="en-US" dirty="0"/>
              <a:t>，</a:t>
            </a:r>
          </a:p>
        </p:txBody>
      </p:sp>
    </p:spTree>
    <p:extLst>
      <p:ext uri="{BB962C8B-B14F-4D97-AF65-F5344CB8AC3E}">
        <p14:creationId xmlns:p14="http://schemas.microsoft.com/office/powerpoint/2010/main" val="278055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charRg st="21" end="190"/>
                                            </p:txEl>
                                          </p:spTgt>
                                        </p:tgtEl>
                                        <p:attrNameLst>
                                          <p:attrName>style.visibility</p:attrName>
                                        </p:attrNameLst>
                                      </p:cBhvr>
                                      <p:to>
                                        <p:strVal val="visible"/>
                                      </p:to>
                                    </p:set>
                                    <p:animEffect transition="in" filter="fade">
                                      <p:cBhvr>
                                        <p:cTn id="10" dur="500"/>
                                        <p:tgtEl>
                                          <p:spTgt spid="10">
                                            <p:txEl>
                                              <p:charRg st="21" end="19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charRg st="0" end="17"/>
                                            </p:txEl>
                                          </p:spTgt>
                                        </p:tgtEl>
                                        <p:attrNameLst>
                                          <p:attrName>style.visibility</p:attrName>
                                        </p:attrNameLst>
                                      </p:cBhvr>
                                      <p:to>
                                        <p:strVal val="visible"/>
                                      </p:to>
                                    </p:set>
                                    <p:animEffect transition="in" filter="fade">
                                      <p:cBhvr>
                                        <p:cTn id="13" dur="500"/>
                                        <p:tgtEl>
                                          <p:spTgt spid="11">
                                            <p:txEl>
                                              <p:charRg st="0" end="1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charRg st="17" end="75"/>
                                            </p:txEl>
                                          </p:spTgt>
                                        </p:tgtEl>
                                        <p:attrNameLst>
                                          <p:attrName>style.visibility</p:attrName>
                                        </p:attrNameLst>
                                      </p:cBhvr>
                                      <p:to>
                                        <p:strVal val="visible"/>
                                      </p:to>
                                    </p:set>
                                    <p:animEffect transition="in" filter="fade">
                                      <p:cBhvr>
                                        <p:cTn id="16" dur="500"/>
                                        <p:tgtEl>
                                          <p:spTgt spid="11">
                                            <p:txEl>
                                              <p:charRg st="17" end="7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charRg st="190" end="220"/>
                                            </p:txEl>
                                          </p:spTgt>
                                        </p:tgtEl>
                                        <p:attrNameLst>
                                          <p:attrName>style.visibility</p:attrName>
                                        </p:attrNameLst>
                                      </p:cBhvr>
                                      <p:to>
                                        <p:strVal val="visible"/>
                                      </p:to>
                                    </p:set>
                                    <p:animEffect transition="in" filter="fade">
                                      <p:cBhvr>
                                        <p:cTn id="24" dur="500"/>
                                        <p:tgtEl>
                                          <p:spTgt spid="10">
                                            <p:txEl>
                                              <p:charRg st="190" end="22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3416320"/>
          </a:xfrm>
          <a:prstGeom prst="rect">
            <a:avLst/>
          </a:prstGeom>
          <a:noFill/>
        </p:spPr>
        <p:txBody>
          <a:bodyPr wrap="square" rtlCol="0">
            <a:spAutoFit/>
          </a:bodyPr>
          <a:lstStyle/>
          <a:p>
            <a:pPr marL="742950" indent="-742950">
              <a:buFont typeface="+mj-lt"/>
              <a:buAutoNum type="alphaUcPeriod" startAt="2"/>
            </a:pPr>
            <a:r>
              <a:rPr lang="en-US" sz="3600" dirty="0"/>
              <a:t>How should we forgive?</a:t>
            </a:r>
          </a:p>
          <a:p>
            <a:pPr marL="1200150" lvl="1" indent="-742950">
              <a:buFont typeface="+mj-lt"/>
              <a:buAutoNum type="arabicPeriod"/>
            </a:pPr>
            <a:r>
              <a:rPr lang="en-US" sz="3600" dirty="0"/>
              <a:t>He removes our sin from us far far away</a:t>
            </a:r>
          </a:p>
          <a:p>
            <a:pPr marL="1200150" lvl="1" indent="-742950">
              <a:buFont typeface="+mj-lt"/>
              <a:buAutoNum type="arabicPeriod"/>
            </a:pPr>
            <a:r>
              <a:rPr lang="en-US" sz="3600" dirty="0"/>
              <a:t>He remembers our sin no more! </a:t>
            </a:r>
          </a:p>
          <a:p>
            <a:pPr marL="1200150" lvl="1" indent="-742950">
              <a:buFont typeface="+mj-lt"/>
              <a:buAutoNum type="arabicPeriod"/>
            </a:pPr>
            <a:r>
              <a:rPr lang="en-US" sz="3600" dirty="0"/>
              <a:t>He keeps no record! </a:t>
            </a:r>
          </a:p>
          <a:p>
            <a:pPr marL="1200150" lvl="1" indent="-742950">
              <a:buFont typeface="+mj-lt"/>
              <a:buAutoNum type="arabicPeriod"/>
            </a:pPr>
            <a:endParaRPr lang="en-US" sz="3600" dirty="0"/>
          </a:p>
          <a:p>
            <a:pPr lvl="1"/>
            <a:r>
              <a:rPr lang="en-US" sz="3600" dirty="0"/>
              <a:t>“We should only have to forgive a person once.”</a:t>
            </a:r>
          </a:p>
        </p:txBody>
      </p:sp>
      <p:sp>
        <p:nvSpPr>
          <p:cNvPr id="6" name="TextBox 5">
            <a:extLst>
              <a:ext uri="{FF2B5EF4-FFF2-40B4-BE49-F238E27FC236}">
                <a16:creationId xmlns:a16="http://schemas.microsoft.com/office/drawing/2014/main" id="{CB5D296A-0EE7-4464-9838-B85476FDFDCF}"/>
              </a:ext>
            </a:extLst>
          </p:cNvPr>
          <p:cNvSpPr txBox="1"/>
          <p:nvPr/>
        </p:nvSpPr>
        <p:spPr>
          <a:xfrm>
            <a:off x="6475412" y="1752600"/>
            <a:ext cx="5105400" cy="646331"/>
          </a:xfrm>
          <a:prstGeom prst="rect">
            <a:avLst/>
          </a:prstGeom>
          <a:noFill/>
        </p:spPr>
        <p:txBody>
          <a:bodyPr wrap="square" rtlCol="0">
            <a:spAutoFit/>
          </a:bodyPr>
          <a:lstStyle/>
          <a:p>
            <a:r>
              <a:rPr lang="en-US" sz="3600" dirty="0"/>
              <a:t>How does God forgive?</a:t>
            </a:r>
          </a:p>
        </p:txBody>
      </p:sp>
    </p:spTree>
    <p:extLst>
      <p:ext uri="{BB962C8B-B14F-4D97-AF65-F5344CB8AC3E}">
        <p14:creationId xmlns:p14="http://schemas.microsoft.com/office/powerpoint/2010/main" val="233777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1754326"/>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742950" indent="-742950">
              <a:buFont typeface="+mj-lt"/>
              <a:buAutoNum type="alphaUcPeriod"/>
            </a:pPr>
            <a:r>
              <a:rPr lang="en-US" sz="3600" dirty="0"/>
              <a:t>How should we forgive?</a:t>
            </a:r>
          </a:p>
          <a:p>
            <a:pPr marL="742950" indent="-742950">
              <a:buFont typeface="+mj-lt"/>
              <a:buAutoNum type="alphaUcPeriod"/>
            </a:pPr>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12026" y="2906761"/>
            <a:ext cx="11125201" cy="1200329"/>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endParaRPr lang="en-US" sz="3600" dirty="0"/>
          </a:p>
        </p:txBody>
      </p:sp>
    </p:spTree>
    <p:extLst>
      <p:ext uri="{BB962C8B-B14F-4D97-AF65-F5344CB8AC3E}">
        <p14:creationId xmlns:p14="http://schemas.microsoft.com/office/powerpoint/2010/main" val="124494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42" presetClass="path" presetSubtype="0" accel="50000" decel="50000" fill="hold" grpId="0" nodeType="withEffect">
                                  <p:stCondLst>
                                    <p:cond delay="0"/>
                                  </p:stCondLst>
                                  <p:childTnLst>
                                    <p:animMotion origin="layout" path="M 2.90701E-6 -2.59259E-6 L 0.00156 -0.1669 " pathEditMode="relative" rAng="0" ptsTypes="AA">
                                      <p:cBhvr>
                                        <p:cTn id="19" dur="2000" fill="hold"/>
                                        <p:tgtEl>
                                          <p:spTgt spid="7"/>
                                        </p:tgtEl>
                                        <p:attrNameLst>
                                          <p:attrName>ppt_x</p:attrName>
                                          <p:attrName>ppt_y</p:attrName>
                                        </p:attrNameLst>
                                      </p:cBhvr>
                                      <p:rCtr x="78" y="-8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0898189" cy="2308324"/>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pPr marL="1200150" lvl="1" indent="-742950">
              <a:buFont typeface="+mj-lt"/>
              <a:buAutoNum type="arabicPeriod"/>
            </a:pPr>
            <a:r>
              <a:rPr lang="en-US" sz="3600" dirty="0"/>
              <a:t>Because forgiveness was given to us first.</a:t>
            </a:r>
          </a:p>
          <a:p>
            <a:pPr lvl="1"/>
            <a:r>
              <a:rPr lang="en-US" sz="3600" dirty="0"/>
              <a:t>		You have experienced it!</a:t>
            </a:r>
          </a:p>
          <a:p>
            <a:endParaRPr lang="en-US" sz="3600" dirty="0"/>
          </a:p>
        </p:txBody>
      </p:sp>
      <p:sp>
        <p:nvSpPr>
          <p:cNvPr id="6" name="TextBox 5">
            <a:extLst>
              <a:ext uri="{FF2B5EF4-FFF2-40B4-BE49-F238E27FC236}">
                <a16:creationId xmlns:a16="http://schemas.microsoft.com/office/drawing/2014/main" id="{D5AB1AC8-433B-4142-AA18-0CFEBBA942E6}"/>
              </a:ext>
            </a:extLst>
          </p:cNvPr>
          <p:cNvSpPr txBox="1"/>
          <p:nvPr/>
        </p:nvSpPr>
        <p:spPr>
          <a:xfrm>
            <a:off x="6680815" y="3546797"/>
            <a:ext cx="5210176" cy="2677656"/>
          </a:xfrm>
          <a:prstGeom prst="rect">
            <a:avLst/>
          </a:prstGeom>
          <a:noFill/>
        </p:spPr>
        <p:txBody>
          <a:bodyPr wrap="square" rtlCol="0">
            <a:spAutoFit/>
          </a:bodyPr>
          <a:lstStyle/>
          <a:p>
            <a:r>
              <a:rPr lang="en-US" sz="2800" i="1" dirty="0"/>
              <a:t>Colossians 3:13</a:t>
            </a:r>
          </a:p>
          <a:p>
            <a:r>
              <a:rPr lang="en-US" sz="2800" i="1" dirty="0"/>
              <a:t>13 Bear with each other and forgive one another if any of you has a grievance against someone. Forgive as the Lord forgave you.</a:t>
            </a:r>
            <a:br>
              <a:rPr lang="en-US" sz="2800" dirty="0"/>
            </a:br>
            <a:endParaRPr lang="en-US" sz="2800" dirty="0"/>
          </a:p>
        </p:txBody>
      </p:sp>
      <p:sp>
        <p:nvSpPr>
          <p:cNvPr id="10" name="TextBox 9">
            <a:extLst>
              <a:ext uri="{FF2B5EF4-FFF2-40B4-BE49-F238E27FC236}">
                <a16:creationId xmlns:a16="http://schemas.microsoft.com/office/drawing/2014/main" id="{998C6F0A-6BE4-4416-8CEA-E8647B2497FD}"/>
              </a:ext>
            </a:extLst>
          </p:cNvPr>
          <p:cNvSpPr txBox="1"/>
          <p:nvPr/>
        </p:nvSpPr>
        <p:spPr>
          <a:xfrm>
            <a:off x="531811" y="3546797"/>
            <a:ext cx="5943601" cy="2246769"/>
          </a:xfrm>
          <a:prstGeom prst="rect">
            <a:avLst/>
          </a:prstGeom>
          <a:noFill/>
        </p:spPr>
        <p:txBody>
          <a:bodyPr wrap="square" rtlCol="0">
            <a:spAutoFit/>
          </a:bodyPr>
          <a:lstStyle/>
          <a:p>
            <a:r>
              <a:rPr lang="zh-TW" altLang="en-US" sz="2800" dirty="0"/>
              <a:t>歌 羅 西 書 </a:t>
            </a:r>
            <a:r>
              <a:rPr lang="en-US" altLang="zh-TW" sz="2800" dirty="0"/>
              <a:t>3:13</a:t>
            </a:r>
          </a:p>
          <a:p>
            <a:r>
              <a:rPr lang="en-US" altLang="zh-CN" sz="2800" b="1" baseline="30000" dirty="0"/>
              <a:t>13 </a:t>
            </a:r>
            <a:r>
              <a:rPr lang="zh-CN" altLang="en-US" sz="2800" dirty="0"/>
              <a:t>倘 若 这 人 与 那 人 有 嫌 隙 ， 总 要 彼 此 包 容 ， 彼 此 饶 恕 ； 主 怎 样 饶 恕 了 你 们 ， 你 们 也 要 怎 样 饶 恕 人 。</a:t>
            </a:r>
          </a:p>
        </p:txBody>
      </p:sp>
    </p:spTree>
    <p:extLst>
      <p:ext uri="{BB962C8B-B14F-4D97-AF65-F5344CB8AC3E}">
        <p14:creationId xmlns:p14="http://schemas.microsoft.com/office/powerpoint/2010/main" val="41941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xEl>
                                              <p:pRg st="2" end="2"/>
                                            </p:txEl>
                                          </p:spTgt>
                                        </p:tgtEl>
                                      </p:cBhvr>
                                    </p:animEffect>
                                    <p:set>
                                      <p:cBhvr>
                                        <p:cTn id="23"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1126791" cy="2308324"/>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pPr marL="1200150" lvl="1" indent="-742950">
              <a:buFont typeface="+mj-lt"/>
              <a:buAutoNum type="arabicPeriod"/>
            </a:pPr>
            <a:r>
              <a:rPr lang="en-US" sz="3600" dirty="0"/>
              <a:t>Because forgiveness was given to us first.</a:t>
            </a:r>
          </a:p>
          <a:p>
            <a:pPr marL="1200150" lvl="1" indent="-742950">
              <a:buFont typeface="+mj-lt"/>
              <a:buAutoNum type="arabicPeriod"/>
            </a:pPr>
            <a:r>
              <a:rPr lang="en-US" sz="3600" dirty="0"/>
              <a:t>Unforgiveness affects horizontal relationships.</a:t>
            </a:r>
          </a:p>
          <a:p>
            <a:pPr lvl="1"/>
            <a:endParaRPr lang="en-US" sz="3600" dirty="0"/>
          </a:p>
        </p:txBody>
      </p:sp>
      <p:sp>
        <p:nvSpPr>
          <p:cNvPr id="6" name="TextBox 5">
            <a:extLst>
              <a:ext uri="{FF2B5EF4-FFF2-40B4-BE49-F238E27FC236}">
                <a16:creationId xmlns:a16="http://schemas.microsoft.com/office/drawing/2014/main" id="{D5AB1AC8-433B-4142-AA18-0CFEBBA942E6}"/>
              </a:ext>
            </a:extLst>
          </p:cNvPr>
          <p:cNvSpPr txBox="1"/>
          <p:nvPr/>
        </p:nvSpPr>
        <p:spPr>
          <a:xfrm>
            <a:off x="6680815" y="3546797"/>
            <a:ext cx="5210176" cy="2677656"/>
          </a:xfrm>
          <a:prstGeom prst="rect">
            <a:avLst/>
          </a:prstGeom>
          <a:noFill/>
        </p:spPr>
        <p:txBody>
          <a:bodyPr wrap="square" rtlCol="0">
            <a:spAutoFit/>
          </a:bodyPr>
          <a:lstStyle/>
          <a:p>
            <a:r>
              <a:rPr lang="en-US" sz="2800" i="1" dirty="0"/>
              <a:t>Luke 6:37</a:t>
            </a:r>
          </a:p>
          <a:p>
            <a:r>
              <a:rPr lang="en-US" sz="2800" i="1" dirty="0"/>
              <a:t>37 “Do not judge, and you will not be judged. Do not condemn, and you will not be condemned. Forgive, and you will be forgiven.</a:t>
            </a:r>
            <a:br>
              <a:rPr lang="en-US" sz="2800" dirty="0"/>
            </a:br>
            <a:endParaRPr lang="en-US" sz="2800" dirty="0"/>
          </a:p>
        </p:txBody>
      </p:sp>
      <p:sp>
        <p:nvSpPr>
          <p:cNvPr id="10" name="TextBox 9">
            <a:extLst>
              <a:ext uri="{FF2B5EF4-FFF2-40B4-BE49-F238E27FC236}">
                <a16:creationId xmlns:a16="http://schemas.microsoft.com/office/drawing/2014/main" id="{998C6F0A-6BE4-4416-8CEA-E8647B2497FD}"/>
              </a:ext>
            </a:extLst>
          </p:cNvPr>
          <p:cNvSpPr txBox="1"/>
          <p:nvPr/>
        </p:nvSpPr>
        <p:spPr>
          <a:xfrm>
            <a:off x="531811" y="3546797"/>
            <a:ext cx="5943601" cy="2246769"/>
          </a:xfrm>
          <a:prstGeom prst="rect">
            <a:avLst/>
          </a:prstGeom>
          <a:noFill/>
        </p:spPr>
        <p:txBody>
          <a:bodyPr wrap="square" rtlCol="0">
            <a:spAutoFit/>
          </a:bodyPr>
          <a:lstStyle/>
          <a:p>
            <a:r>
              <a:rPr lang="ja-JP" altLang="en-US" sz="2800" dirty="0"/>
              <a:t>路 加 福 音 </a:t>
            </a:r>
            <a:r>
              <a:rPr lang="en-US" altLang="ja-JP" sz="2800" dirty="0"/>
              <a:t>6:37</a:t>
            </a:r>
          </a:p>
          <a:p>
            <a:r>
              <a:rPr lang="en-US" altLang="zh-CN" sz="2800" b="1" baseline="30000" dirty="0"/>
              <a:t>37 </a:t>
            </a:r>
            <a:r>
              <a:rPr lang="zh-CN" altLang="en-US" sz="2800" dirty="0"/>
              <a:t>你 们 不 要 论 断 人 ， 就 不 被 论 断 ； 你 们 不 要 定 人 的 罪 ， 就 不 被 定 罪 ； 你 们 要 饶 恕 人 ， 就 必 蒙 饶 恕</a:t>
            </a:r>
          </a:p>
        </p:txBody>
      </p:sp>
      <p:sp>
        <p:nvSpPr>
          <p:cNvPr id="11" name="TextBox 10">
            <a:extLst>
              <a:ext uri="{FF2B5EF4-FFF2-40B4-BE49-F238E27FC236}">
                <a16:creationId xmlns:a16="http://schemas.microsoft.com/office/drawing/2014/main" id="{F3A479BC-2C23-425D-964D-68B98A4094F9}"/>
              </a:ext>
            </a:extLst>
          </p:cNvPr>
          <p:cNvSpPr txBox="1"/>
          <p:nvPr/>
        </p:nvSpPr>
        <p:spPr>
          <a:xfrm>
            <a:off x="6680815" y="3546797"/>
            <a:ext cx="5210176" cy="1815882"/>
          </a:xfrm>
          <a:prstGeom prst="rect">
            <a:avLst/>
          </a:prstGeom>
          <a:noFill/>
        </p:spPr>
        <p:txBody>
          <a:bodyPr wrap="square" rtlCol="0">
            <a:spAutoFit/>
          </a:bodyPr>
          <a:lstStyle/>
          <a:p>
            <a:r>
              <a:rPr lang="en-US" sz="2800" i="1" dirty="0"/>
              <a:t>Matthew 7:12</a:t>
            </a:r>
          </a:p>
          <a:p>
            <a:r>
              <a:rPr lang="en-US" sz="2800" i="1" dirty="0"/>
              <a:t>So in everything, do to others what you would have them do to you,. . .</a:t>
            </a:r>
            <a:br>
              <a:rPr lang="en-US" sz="2800" dirty="0"/>
            </a:br>
            <a:endParaRPr lang="en-US" sz="2800" dirty="0"/>
          </a:p>
        </p:txBody>
      </p:sp>
      <p:sp>
        <p:nvSpPr>
          <p:cNvPr id="12" name="TextBox 11">
            <a:extLst>
              <a:ext uri="{FF2B5EF4-FFF2-40B4-BE49-F238E27FC236}">
                <a16:creationId xmlns:a16="http://schemas.microsoft.com/office/drawing/2014/main" id="{455FF305-B991-4A80-852E-ED327317E084}"/>
              </a:ext>
            </a:extLst>
          </p:cNvPr>
          <p:cNvSpPr txBox="1"/>
          <p:nvPr/>
        </p:nvSpPr>
        <p:spPr>
          <a:xfrm>
            <a:off x="531811" y="3546797"/>
            <a:ext cx="5943601" cy="2246769"/>
          </a:xfrm>
          <a:prstGeom prst="rect">
            <a:avLst/>
          </a:prstGeom>
          <a:noFill/>
        </p:spPr>
        <p:txBody>
          <a:bodyPr wrap="square" rtlCol="0">
            <a:spAutoFit/>
          </a:bodyPr>
          <a:lstStyle/>
          <a:p>
            <a:r>
              <a:rPr lang="zh-TW" altLang="en-US" sz="2800" dirty="0"/>
              <a:t>馬 太 福 音 </a:t>
            </a:r>
            <a:r>
              <a:rPr lang="en-US" altLang="zh-TW" sz="2800" dirty="0"/>
              <a:t>7:12</a:t>
            </a:r>
          </a:p>
          <a:p>
            <a:r>
              <a:rPr lang="en-US" altLang="zh-CN" sz="2800" b="1" baseline="30000" dirty="0"/>
              <a:t>12 </a:t>
            </a:r>
            <a:r>
              <a:rPr lang="zh-CN" altLang="en-US" sz="2800" dirty="0"/>
              <a:t>所 以 ， 无 论 何 事 ， 你 们 愿 意 人 怎 样 待 你 们 ， 你 们 也 要 怎 样 待 人 ， 因 为 这 就 是 律 法 和 先 知 的 道 理 。</a:t>
            </a:r>
          </a:p>
        </p:txBody>
      </p:sp>
    </p:spTree>
    <p:extLst>
      <p:ext uri="{BB962C8B-B14F-4D97-AF65-F5344CB8AC3E}">
        <p14:creationId xmlns:p14="http://schemas.microsoft.com/office/powerpoint/2010/main" val="31412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6812" y="990600"/>
            <a:ext cx="5600702" cy="4876800"/>
          </a:xfrm>
        </p:spPr>
        <p:txBody>
          <a:bodyPr anchor="t"/>
          <a:lstStyle/>
          <a:p>
            <a:r>
              <a:rPr lang="en-US" sz="4400" dirty="0"/>
              <a:t>Please take out your cell phones, and scan the QR code to take the online poll.</a:t>
            </a:r>
            <a:br>
              <a:rPr lang="en-US" sz="4400" dirty="0"/>
            </a:br>
            <a:br>
              <a:rPr lang="zh-CN" altLang="en-US" sz="4400" dirty="0"/>
            </a:br>
            <a:r>
              <a:rPr lang="zh-CN" altLang="en-US" sz="4400" dirty="0"/>
              <a:t>请拿出手机，扫描二维码进行在线调查</a:t>
            </a:r>
            <a:r>
              <a:rPr lang="zh-CN" altLang="en-US" dirty="0"/>
              <a:t>。</a:t>
            </a:r>
            <a:endParaRPr lang="en-US" sz="4400" dirty="0"/>
          </a:p>
        </p:txBody>
      </p:sp>
      <p:pic>
        <p:nvPicPr>
          <p:cNvPr id="5" name="Picture 4">
            <a:extLst>
              <a:ext uri="{FF2B5EF4-FFF2-40B4-BE49-F238E27FC236}">
                <a16:creationId xmlns:a16="http://schemas.microsoft.com/office/drawing/2014/main" id="{E5F38164-E80F-40EE-9ECB-7815D2FCA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0" y="457200"/>
            <a:ext cx="5600702" cy="5600702"/>
          </a:xfrm>
          <a:prstGeom prst="rect">
            <a:avLst/>
          </a:prstGeom>
        </p:spPr>
      </p:pic>
    </p:spTree>
    <p:extLst>
      <p:ext uri="{BB962C8B-B14F-4D97-AF65-F5344CB8AC3E}">
        <p14:creationId xmlns:p14="http://schemas.microsoft.com/office/powerpoint/2010/main" val="10231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1126791" cy="2308324"/>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pPr marL="1200150" lvl="1" indent="-742950">
              <a:buFont typeface="+mj-lt"/>
              <a:buAutoNum type="arabicPeriod"/>
            </a:pPr>
            <a:r>
              <a:rPr lang="en-US" sz="3600" dirty="0"/>
              <a:t>Because forgiveness was given to us first.</a:t>
            </a:r>
          </a:p>
          <a:p>
            <a:pPr marL="1200150" lvl="1" indent="-742950">
              <a:buFont typeface="+mj-lt"/>
              <a:buAutoNum type="arabicPeriod"/>
            </a:pPr>
            <a:r>
              <a:rPr lang="en-US" sz="3600" dirty="0"/>
              <a:t>Unforgiveness affects horizontal relationships.</a:t>
            </a:r>
          </a:p>
          <a:p>
            <a:pPr marL="1200150" lvl="1" indent="-742950">
              <a:buFont typeface="+mj-lt"/>
              <a:buAutoNum type="arabicPeriod"/>
            </a:pPr>
            <a:r>
              <a:rPr lang="en-US" sz="3600" dirty="0"/>
              <a:t>Unforgiveness affects our vertical relationship.</a:t>
            </a:r>
          </a:p>
        </p:txBody>
      </p:sp>
    </p:spTree>
    <p:extLst>
      <p:ext uri="{BB962C8B-B14F-4D97-AF65-F5344CB8AC3E}">
        <p14:creationId xmlns:p14="http://schemas.microsoft.com/office/powerpoint/2010/main" val="39017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551612" y="381000"/>
            <a:ext cx="4648200" cy="3429000"/>
          </a:xfrm>
          <a:prstGeom prst="rect">
            <a:avLst/>
          </a:prstGeom>
          <a:noFill/>
        </p:spPr>
        <p:txBody>
          <a:bodyPr wrap="square" rtlCol="0">
            <a:spAutoFit/>
          </a:bodyPr>
          <a:lstStyle/>
          <a:p>
            <a:r>
              <a:rPr lang="en-US" sz="2700" i="1" dirty="0"/>
              <a:t>Matthew 6:14-15</a:t>
            </a:r>
          </a:p>
          <a:p>
            <a:r>
              <a:rPr lang="en-US" sz="2600" i="1" dirty="0"/>
              <a:t>14 For if you forgive other people when they sin against you, your heavenly Father will also forgive you. </a:t>
            </a:r>
          </a:p>
          <a:p>
            <a:r>
              <a:rPr lang="en-US" sz="2600" i="1" dirty="0"/>
              <a:t>15 But if you do not forgive others their sins, your Father will not forgive your sins.</a:t>
            </a:r>
            <a:endParaRPr lang="en-US" sz="26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581024" y="379186"/>
            <a:ext cx="5720777" cy="2646878"/>
          </a:xfrm>
          <a:prstGeom prst="rect">
            <a:avLst/>
          </a:prstGeom>
          <a:noFill/>
        </p:spPr>
        <p:txBody>
          <a:bodyPr wrap="square" rtlCol="0">
            <a:spAutoFit/>
          </a:bodyPr>
          <a:lstStyle/>
          <a:p>
            <a:r>
              <a:rPr lang="zh-TW" altLang="en-US" sz="2600" dirty="0"/>
              <a:t>馬 太 福 音 </a:t>
            </a:r>
            <a:r>
              <a:rPr lang="en-US" altLang="zh-TW" sz="2600" dirty="0"/>
              <a:t>6:14-15</a:t>
            </a:r>
          </a:p>
          <a:p>
            <a:r>
              <a:rPr lang="en-US" altLang="zh-CN" sz="2800" b="1" baseline="30000" dirty="0"/>
              <a:t>14 </a:t>
            </a:r>
            <a:r>
              <a:rPr lang="zh-CN" altLang="en-US" sz="2800" dirty="0"/>
              <a:t>你 们 饶 恕 人 的 过 犯 ， 你 们 的 天 父 也 必 饶 恕 你 们 的 过 犯 ；</a:t>
            </a:r>
          </a:p>
          <a:p>
            <a:r>
              <a:rPr lang="en-US" altLang="zh-CN" sz="2800" b="1" baseline="30000" dirty="0"/>
              <a:t>15 </a:t>
            </a:r>
            <a:r>
              <a:rPr lang="zh-CN" altLang="en-US" sz="2800" dirty="0"/>
              <a:t>你 们 不 饶 恕 人 的 过 犯 ， 你 们 的 天 父 也 必 不 饶 恕 你 们 的 过 犯 。</a:t>
            </a:r>
          </a:p>
        </p:txBody>
      </p:sp>
      <p:sp>
        <p:nvSpPr>
          <p:cNvPr id="8" name="TextBox 7">
            <a:extLst>
              <a:ext uri="{FF2B5EF4-FFF2-40B4-BE49-F238E27FC236}">
                <a16:creationId xmlns:a16="http://schemas.microsoft.com/office/drawing/2014/main" id="{30FCB6AF-559A-47F0-B334-2A7D1FAD9232}"/>
              </a:ext>
            </a:extLst>
          </p:cNvPr>
          <p:cNvSpPr txBox="1"/>
          <p:nvPr/>
        </p:nvSpPr>
        <p:spPr>
          <a:xfrm>
            <a:off x="6551612" y="3831937"/>
            <a:ext cx="5210176" cy="2092881"/>
          </a:xfrm>
          <a:prstGeom prst="rect">
            <a:avLst/>
          </a:prstGeom>
          <a:noFill/>
        </p:spPr>
        <p:txBody>
          <a:bodyPr wrap="square" rtlCol="0">
            <a:spAutoFit/>
          </a:bodyPr>
          <a:lstStyle/>
          <a:p>
            <a:r>
              <a:rPr lang="en-US" sz="2600" i="1" dirty="0"/>
              <a:t>Mark 11:25</a:t>
            </a:r>
          </a:p>
          <a:p>
            <a:r>
              <a:rPr lang="en-US" sz="2600" i="1" dirty="0"/>
              <a:t>25 And when you stand praying, if you hold anything against anyone, forgive them, so that your Father in heaven may forgive you your sins.”</a:t>
            </a:r>
            <a:endParaRPr lang="en-US" sz="2600" dirty="0"/>
          </a:p>
        </p:txBody>
      </p:sp>
      <p:sp>
        <p:nvSpPr>
          <p:cNvPr id="10" name="TextBox 9">
            <a:extLst>
              <a:ext uri="{FF2B5EF4-FFF2-40B4-BE49-F238E27FC236}">
                <a16:creationId xmlns:a16="http://schemas.microsoft.com/office/drawing/2014/main" id="{78E303CB-C432-468D-871A-6A2FDE88C9DB}"/>
              </a:ext>
            </a:extLst>
          </p:cNvPr>
          <p:cNvSpPr txBox="1"/>
          <p:nvPr/>
        </p:nvSpPr>
        <p:spPr>
          <a:xfrm>
            <a:off x="581024" y="3831937"/>
            <a:ext cx="5753100" cy="2092881"/>
          </a:xfrm>
          <a:prstGeom prst="rect">
            <a:avLst/>
          </a:prstGeom>
          <a:noFill/>
        </p:spPr>
        <p:txBody>
          <a:bodyPr wrap="square" rtlCol="0">
            <a:spAutoFit/>
          </a:bodyPr>
          <a:lstStyle/>
          <a:p>
            <a:r>
              <a:rPr lang="zh-TW" altLang="en-US" sz="2600" dirty="0"/>
              <a:t>馬 可 福 音 </a:t>
            </a:r>
            <a:r>
              <a:rPr lang="en-US" altLang="zh-TW" sz="2600" dirty="0"/>
              <a:t>11:25</a:t>
            </a:r>
          </a:p>
          <a:p>
            <a:r>
              <a:rPr lang="en-US" altLang="zh-CN" sz="2600" b="1" baseline="30000" dirty="0"/>
              <a:t>25 </a:t>
            </a:r>
            <a:r>
              <a:rPr lang="zh-CN" altLang="en-US" sz="2600" dirty="0"/>
              <a:t>你 们 站 着 祷 告 的 时 候 ， 若 想 起 有 人 得 罪 你 们 ， 就 当 饶 恕 他 ， 好 叫 你 们 在 天 上 的 父 也 饶 恕 你 们 的 过 犯 。</a:t>
            </a:r>
          </a:p>
        </p:txBody>
      </p:sp>
    </p:spTree>
    <p:extLst>
      <p:ext uri="{BB962C8B-B14F-4D97-AF65-F5344CB8AC3E}">
        <p14:creationId xmlns:p14="http://schemas.microsoft.com/office/powerpoint/2010/main" val="117842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1126791" cy="3416320"/>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pPr marL="1200150" lvl="1" indent="-742950">
              <a:buFont typeface="+mj-lt"/>
              <a:buAutoNum type="arabicPeriod"/>
            </a:pPr>
            <a:r>
              <a:rPr lang="en-US" sz="3600" dirty="0"/>
              <a:t>Because forgiveness was given to us first.</a:t>
            </a:r>
          </a:p>
          <a:p>
            <a:pPr marL="1200150" lvl="1" indent="-742950">
              <a:buFont typeface="+mj-lt"/>
              <a:buAutoNum type="arabicPeriod"/>
            </a:pPr>
            <a:r>
              <a:rPr lang="en-US" sz="3600" dirty="0"/>
              <a:t>Unforgiveness affects horizontal relationships.</a:t>
            </a:r>
          </a:p>
          <a:p>
            <a:pPr marL="1200150" lvl="1" indent="-742950">
              <a:buFont typeface="+mj-lt"/>
              <a:buAutoNum type="arabicPeriod"/>
            </a:pPr>
            <a:r>
              <a:rPr lang="en-US" sz="3600" dirty="0"/>
              <a:t>Unforgiveness affects our vertical relationship.</a:t>
            </a:r>
          </a:p>
          <a:p>
            <a:pPr marL="1200150" lvl="1" indent="-742950">
              <a:buFont typeface="+mj-lt"/>
              <a:buAutoNum type="arabicPeriod"/>
            </a:pPr>
            <a:r>
              <a:rPr lang="en-US" sz="3600" dirty="0"/>
              <a:t>Unforgiveness gives room for our enemy to operate.</a:t>
            </a:r>
          </a:p>
        </p:txBody>
      </p:sp>
    </p:spTree>
    <p:extLst>
      <p:ext uri="{BB962C8B-B14F-4D97-AF65-F5344CB8AC3E}">
        <p14:creationId xmlns:p14="http://schemas.microsoft.com/office/powerpoint/2010/main" val="23315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551612" y="381000"/>
            <a:ext cx="4648200" cy="6247864"/>
          </a:xfrm>
          <a:prstGeom prst="rect">
            <a:avLst/>
          </a:prstGeom>
          <a:noFill/>
        </p:spPr>
        <p:txBody>
          <a:bodyPr wrap="square" rtlCol="0">
            <a:spAutoFit/>
          </a:bodyPr>
          <a:lstStyle/>
          <a:p>
            <a:r>
              <a:rPr lang="en-US" sz="2500" i="1" dirty="0"/>
              <a:t>2 Corinthians 2:6-10</a:t>
            </a:r>
          </a:p>
          <a:p>
            <a:r>
              <a:rPr lang="en-US" sz="2500" i="1" dirty="0"/>
              <a:t>6 The punishment inflicted on him by the majority is sufficient. 7 Now instead, you ought to forgive and comfort him, so that he will not be overwhelmed by excessive sorrow. 8 I urge you, therefore, to reaffirm your love for him. 9 Another reason I wrote you was to see if you would stand the test and be obedient in everything.</a:t>
            </a:r>
            <a:r>
              <a:rPr lang="en-US" sz="2500" dirty="0"/>
              <a:t> </a:t>
            </a:r>
            <a:r>
              <a:rPr lang="en-US" sz="2500" i="1" dirty="0"/>
              <a:t>10 Anyone you forgive, I also forgive. And what I have forgiven—if there was anything to forgive—I have forgiven in the sight of Christ for your sake, </a:t>
            </a:r>
            <a:endParaRPr lang="en-US" sz="25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581024" y="379186"/>
            <a:ext cx="5720777" cy="5693866"/>
          </a:xfrm>
          <a:prstGeom prst="rect">
            <a:avLst/>
          </a:prstGeom>
          <a:noFill/>
        </p:spPr>
        <p:txBody>
          <a:bodyPr wrap="square" rtlCol="0">
            <a:spAutoFit/>
          </a:bodyPr>
          <a:lstStyle/>
          <a:p>
            <a:r>
              <a:rPr lang="zh-TW" altLang="en-US" sz="2800" dirty="0"/>
              <a:t>歌 林 多 後 書 </a:t>
            </a:r>
            <a:r>
              <a:rPr lang="en-US" altLang="zh-TW" sz="2800" dirty="0"/>
              <a:t>2:6-10</a:t>
            </a:r>
          </a:p>
          <a:p>
            <a:r>
              <a:rPr lang="en-US" altLang="zh-CN" sz="2800" b="1" baseline="30000" dirty="0"/>
              <a:t>6 </a:t>
            </a:r>
            <a:r>
              <a:rPr lang="zh-CN" altLang="en-US" sz="2800" dirty="0"/>
              <a:t>这 样 的 人 受 了 众 人 的 责 罚 也 就 够 了 ，</a:t>
            </a:r>
          </a:p>
          <a:p>
            <a:r>
              <a:rPr lang="en-US" altLang="zh-CN" sz="2800" b="1" baseline="30000" dirty="0"/>
              <a:t>7 </a:t>
            </a:r>
            <a:r>
              <a:rPr lang="zh-CN" altLang="en-US" sz="2800" dirty="0"/>
              <a:t>倒 不 如 赦 免 他 ， 安 慰 他 ， 免 得 他 忧 愁 太 过 ， 甚 至 沉 沦 了 。</a:t>
            </a:r>
          </a:p>
          <a:p>
            <a:r>
              <a:rPr lang="en-US" altLang="zh-CN" sz="2800" b="1" baseline="30000" dirty="0"/>
              <a:t>8 </a:t>
            </a:r>
            <a:r>
              <a:rPr lang="zh-CN" altLang="en-US" sz="2800" dirty="0"/>
              <a:t>所 以 我 劝 你 们 ， 要 向 他 显 出 坚 定 不 移 的 爱 心 来 。</a:t>
            </a:r>
          </a:p>
          <a:p>
            <a:r>
              <a:rPr lang="en-US" altLang="zh-CN" sz="2800" b="1" baseline="30000" dirty="0"/>
              <a:t>9 </a:t>
            </a:r>
            <a:r>
              <a:rPr lang="zh-CN" altLang="en-US" sz="2800" dirty="0"/>
              <a:t>为 此 我 先 前 也 写 信 给 你 们 ， 要 试 验 你 们 ， 看 你 们 凡 事 顺 从 不 顺 从 。</a:t>
            </a:r>
          </a:p>
          <a:p>
            <a:r>
              <a:rPr lang="en-US" altLang="zh-CN" sz="2800" b="1" baseline="30000" dirty="0"/>
              <a:t>10 </a:t>
            </a:r>
            <a:r>
              <a:rPr lang="zh-CN" altLang="en-US" sz="2800" dirty="0"/>
              <a:t>你 们 赦 免 谁 ， 我 也 赦 免 谁 。 我 若 有 所 赦 免 的 ， 是 在 基 督 面 前 为 你 们 赦 免 的 ；</a:t>
            </a:r>
          </a:p>
        </p:txBody>
      </p:sp>
    </p:spTree>
    <p:extLst>
      <p:ext uri="{BB962C8B-B14F-4D97-AF65-F5344CB8AC3E}">
        <p14:creationId xmlns:p14="http://schemas.microsoft.com/office/powerpoint/2010/main" val="13832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551612" y="381000"/>
            <a:ext cx="4648200" cy="1631216"/>
          </a:xfrm>
          <a:prstGeom prst="rect">
            <a:avLst/>
          </a:prstGeom>
          <a:noFill/>
        </p:spPr>
        <p:txBody>
          <a:bodyPr wrap="square" rtlCol="0">
            <a:spAutoFit/>
          </a:bodyPr>
          <a:lstStyle/>
          <a:p>
            <a:r>
              <a:rPr lang="en-US" sz="2500" i="1" dirty="0"/>
              <a:t>2 Corinthians 2:11</a:t>
            </a:r>
          </a:p>
          <a:p>
            <a:r>
              <a:rPr lang="en-US" sz="2500" i="1" dirty="0"/>
              <a:t>11 in order that Satan might not outwit us. For we are not unaware of his schemes.</a:t>
            </a:r>
            <a:endParaRPr lang="en-US" sz="25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581024" y="379186"/>
            <a:ext cx="5720777" cy="1815882"/>
          </a:xfrm>
          <a:prstGeom prst="rect">
            <a:avLst/>
          </a:prstGeom>
          <a:noFill/>
        </p:spPr>
        <p:txBody>
          <a:bodyPr wrap="square" rtlCol="0">
            <a:spAutoFit/>
          </a:bodyPr>
          <a:lstStyle/>
          <a:p>
            <a:r>
              <a:rPr lang="zh-TW" altLang="en-US" sz="2800" dirty="0"/>
              <a:t>歌 林 多 後 書 </a:t>
            </a:r>
            <a:r>
              <a:rPr lang="en-US" altLang="zh-TW" sz="2800" dirty="0"/>
              <a:t>2:11</a:t>
            </a:r>
          </a:p>
          <a:p>
            <a:r>
              <a:rPr lang="en-US" altLang="zh-CN" sz="2800" b="1" baseline="30000" dirty="0"/>
              <a:t>11 </a:t>
            </a:r>
            <a:r>
              <a:rPr lang="zh-CN" altLang="en-US" sz="2800" dirty="0"/>
              <a:t>免 得 撒 但 趁 着 机 会 胜 过 我 们 ， 因 我 们 并 非 不 晓 得 他 的 诡 计 。</a:t>
            </a:r>
          </a:p>
        </p:txBody>
      </p:sp>
      <p:sp>
        <p:nvSpPr>
          <p:cNvPr id="5" name="TextBox 4">
            <a:extLst>
              <a:ext uri="{FF2B5EF4-FFF2-40B4-BE49-F238E27FC236}">
                <a16:creationId xmlns:a16="http://schemas.microsoft.com/office/drawing/2014/main" id="{A5C84643-DE3D-4FE7-B7A3-0EEFB45027DA}"/>
              </a:ext>
            </a:extLst>
          </p:cNvPr>
          <p:cNvSpPr txBox="1"/>
          <p:nvPr/>
        </p:nvSpPr>
        <p:spPr>
          <a:xfrm>
            <a:off x="6588124" y="2848865"/>
            <a:ext cx="4648200" cy="1815882"/>
          </a:xfrm>
          <a:prstGeom prst="rect">
            <a:avLst/>
          </a:prstGeom>
          <a:noFill/>
        </p:spPr>
        <p:txBody>
          <a:bodyPr wrap="square" rtlCol="0">
            <a:spAutoFit/>
          </a:bodyPr>
          <a:lstStyle/>
          <a:p>
            <a:r>
              <a:rPr lang="en-US" sz="2800" i="1" dirty="0"/>
              <a:t>Ephesians 4:26</a:t>
            </a:r>
          </a:p>
          <a:p>
            <a:r>
              <a:rPr lang="en-US" sz="2800" i="1" dirty="0"/>
              <a:t>26 “In your anger do not sin”: Do not let the sun go down while you are still angry,</a:t>
            </a:r>
            <a:endParaRPr lang="en-US" sz="2800" dirty="0"/>
          </a:p>
        </p:txBody>
      </p:sp>
      <p:sp>
        <p:nvSpPr>
          <p:cNvPr id="6" name="TextBox 5">
            <a:extLst>
              <a:ext uri="{FF2B5EF4-FFF2-40B4-BE49-F238E27FC236}">
                <a16:creationId xmlns:a16="http://schemas.microsoft.com/office/drawing/2014/main" id="{FA1B9F92-1D9E-4631-B318-60A99A30610B}"/>
              </a:ext>
            </a:extLst>
          </p:cNvPr>
          <p:cNvSpPr txBox="1"/>
          <p:nvPr/>
        </p:nvSpPr>
        <p:spPr>
          <a:xfrm>
            <a:off x="617536" y="2847051"/>
            <a:ext cx="5720777" cy="1384995"/>
          </a:xfrm>
          <a:prstGeom prst="rect">
            <a:avLst/>
          </a:prstGeom>
          <a:noFill/>
        </p:spPr>
        <p:txBody>
          <a:bodyPr wrap="square" rtlCol="0">
            <a:spAutoFit/>
          </a:bodyPr>
          <a:lstStyle/>
          <a:p>
            <a:r>
              <a:rPr lang="zh-TW" altLang="en-US" sz="2800" dirty="0"/>
              <a:t>以 弗 所 書 </a:t>
            </a:r>
            <a:r>
              <a:rPr lang="en-US" altLang="zh-TW" sz="2800" dirty="0"/>
              <a:t>4:26</a:t>
            </a:r>
          </a:p>
          <a:p>
            <a:r>
              <a:rPr lang="en-US" altLang="zh-CN" sz="2800" b="1" baseline="30000" dirty="0"/>
              <a:t>26 </a:t>
            </a:r>
            <a:r>
              <a:rPr lang="zh-CN" altLang="en-US" sz="2800" dirty="0"/>
              <a:t>生 气 却 不 要 犯 罪 ； 不 可 含 怒 到 日 落 ，</a:t>
            </a:r>
          </a:p>
        </p:txBody>
      </p:sp>
    </p:spTree>
    <p:extLst>
      <p:ext uri="{BB962C8B-B14F-4D97-AF65-F5344CB8AC3E}">
        <p14:creationId xmlns:p14="http://schemas.microsoft.com/office/powerpoint/2010/main" val="282183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1126791" cy="3416320"/>
          </a:xfrm>
          <a:prstGeom prst="rect">
            <a:avLst/>
          </a:prstGeom>
          <a:noFill/>
        </p:spPr>
        <p:txBody>
          <a:bodyPr wrap="square" rtlCol="0">
            <a:spAutoFit/>
          </a:bodyPr>
          <a:lstStyle/>
          <a:p>
            <a:pPr marL="742950" indent="-742950">
              <a:buFont typeface="+mj-lt"/>
              <a:buAutoNum type="alphaUcPeriod" startAt="3"/>
            </a:pPr>
            <a:r>
              <a:rPr lang="en-US" sz="3600" dirty="0"/>
              <a:t>Why should we forgive?</a:t>
            </a:r>
          </a:p>
          <a:p>
            <a:pPr marL="1200150" lvl="1" indent="-742950">
              <a:buFont typeface="+mj-lt"/>
              <a:buAutoNum type="arabicPeriod"/>
            </a:pPr>
            <a:r>
              <a:rPr lang="en-US" sz="3600" dirty="0"/>
              <a:t>Because forgiveness was given to us first.</a:t>
            </a:r>
          </a:p>
          <a:p>
            <a:pPr marL="1200150" lvl="1" indent="-742950">
              <a:buFont typeface="+mj-lt"/>
              <a:buAutoNum type="arabicPeriod"/>
            </a:pPr>
            <a:r>
              <a:rPr lang="en-US" sz="3600" dirty="0"/>
              <a:t>Unforgiveness affects horizontal relationships.</a:t>
            </a:r>
          </a:p>
          <a:p>
            <a:pPr marL="1200150" lvl="1" indent="-742950">
              <a:buFont typeface="+mj-lt"/>
              <a:buAutoNum type="arabicPeriod"/>
            </a:pPr>
            <a:r>
              <a:rPr lang="en-US" sz="3600" dirty="0"/>
              <a:t>Unforgiveness affects our vertical relationship.</a:t>
            </a:r>
          </a:p>
          <a:p>
            <a:pPr marL="1200150" lvl="1" indent="-742950">
              <a:buFont typeface="+mj-lt"/>
              <a:buAutoNum type="arabicPeriod"/>
            </a:pPr>
            <a:r>
              <a:rPr lang="en-US" sz="3600" dirty="0"/>
              <a:t>Unforgiveness gives room for our enemy to operate.</a:t>
            </a:r>
          </a:p>
        </p:txBody>
      </p:sp>
    </p:spTree>
    <p:extLst>
      <p:ext uri="{BB962C8B-B14F-4D97-AF65-F5344CB8AC3E}">
        <p14:creationId xmlns:p14="http://schemas.microsoft.com/office/powerpoint/2010/main" val="19330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531812" y="457200"/>
            <a:ext cx="10982260" cy="5586145"/>
          </a:xfrm>
          <a:prstGeom prst="rect">
            <a:avLst/>
          </a:prstGeom>
          <a:noFill/>
        </p:spPr>
        <p:txBody>
          <a:bodyPr wrap="square" rtlCol="0">
            <a:spAutoFit/>
          </a:bodyPr>
          <a:lstStyle/>
          <a:p>
            <a:r>
              <a:rPr lang="en-US" sz="2100" i="1" dirty="0"/>
              <a:t>Matthew 18:23-34  Parable of the Unmerciful Servant</a:t>
            </a:r>
          </a:p>
          <a:p>
            <a:r>
              <a:rPr lang="en-US" sz="2100" i="1" dirty="0"/>
              <a:t>23 “Therefore, the kingdom of heaven is like a king who wanted to settle accounts with his servants. 24 As he began the settlement, a man who owed him ten thousand bags of gold[</a:t>
            </a:r>
            <a:r>
              <a:rPr lang="en-US" sz="2100" i="1" dirty="0">
                <a:hlinkClick r:id="rId3"/>
              </a:rPr>
              <a:t>b</a:t>
            </a:r>
            <a:r>
              <a:rPr lang="en-US" sz="2100" i="1" dirty="0"/>
              <a:t>] was brought to him. 25 Since he was not able to pay, the master ordered that he and his wife and his children and all that he had be sold to repay the debt.</a:t>
            </a:r>
            <a:endParaRPr lang="en-US" sz="2100" dirty="0"/>
          </a:p>
          <a:p>
            <a:r>
              <a:rPr lang="en-US" sz="2100" i="1" dirty="0"/>
              <a:t>26 “At this the servant fell on his knees before him. ‘Be patient with me,’ he begged, ‘and I will pay back everything.’ 27 The servant’s master took pity on him, canceled the debt and let him go.</a:t>
            </a:r>
            <a:endParaRPr lang="en-US" sz="2100" dirty="0"/>
          </a:p>
          <a:p>
            <a:r>
              <a:rPr lang="en-US" sz="2100" i="1" dirty="0"/>
              <a:t>28 “But when that servant went out, he found one of his fellow servants who owed him a hundred silver coins.[</a:t>
            </a:r>
            <a:r>
              <a:rPr lang="en-US" sz="2100" i="1" dirty="0">
                <a:hlinkClick r:id="rId4"/>
              </a:rPr>
              <a:t>c</a:t>
            </a:r>
            <a:r>
              <a:rPr lang="en-US" sz="2100" i="1" dirty="0"/>
              <a:t>] He grabbed him and began to choke him. ‘Pay back what you owe me!’ he demanded.</a:t>
            </a:r>
            <a:endParaRPr lang="en-US" sz="2100" dirty="0"/>
          </a:p>
          <a:p>
            <a:r>
              <a:rPr lang="en-US" sz="2100" i="1" dirty="0"/>
              <a:t>29 “His fellow servant fell to his knees and begged him, ‘Be patient with me, and I will pay it back.’</a:t>
            </a:r>
            <a:endParaRPr lang="en-US" sz="2100" dirty="0"/>
          </a:p>
          <a:p>
            <a:r>
              <a:rPr lang="en-US" sz="2100" i="1" dirty="0"/>
              <a:t>30 “But he refused. Instead, he went off and had the man thrown into prison until he could pay the debt. 31 When the other servants saw what had happened, they were outraged and went and told their master everything that had happened.</a:t>
            </a:r>
            <a:endParaRPr lang="en-US" sz="2100" dirty="0"/>
          </a:p>
          <a:p>
            <a:r>
              <a:rPr lang="en-US" sz="2100" i="1" dirty="0"/>
              <a:t>32 “Then the master called the servant in. ‘You wicked servant,’ he said, ‘I canceled all that debt of yours because you begged me to. 33 Shouldn’t you have had mercy on your fellow servant just as I had on you?’ 34 In anger his master handed him over to the jailers to be tortured, until he should pay back all he owed.</a:t>
            </a:r>
            <a:endParaRPr lang="en-US" sz="2100" dirty="0"/>
          </a:p>
        </p:txBody>
      </p:sp>
    </p:spTree>
    <p:extLst>
      <p:ext uri="{BB962C8B-B14F-4D97-AF65-F5344CB8AC3E}">
        <p14:creationId xmlns:p14="http://schemas.microsoft.com/office/powerpoint/2010/main" val="7321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531812" y="457200"/>
            <a:ext cx="10982260" cy="6494085"/>
          </a:xfrm>
          <a:prstGeom prst="rect">
            <a:avLst/>
          </a:prstGeom>
          <a:noFill/>
        </p:spPr>
        <p:txBody>
          <a:bodyPr wrap="square" rtlCol="0">
            <a:spAutoFit/>
          </a:bodyPr>
          <a:lstStyle/>
          <a:p>
            <a:r>
              <a:rPr lang="zh-TW" altLang="en-US" sz="2500" dirty="0"/>
              <a:t>馬 太 福 音 </a:t>
            </a:r>
            <a:r>
              <a:rPr lang="en-US" altLang="zh-TW" sz="2500" dirty="0"/>
              <a:t>18:23-34  </a:t>
            </a:r>
            <a:r>
              <a:rPr lang="zh-CN" altLang="en-US" sz="2500" dirty="0"/>
              <a:t>无情仆人的寓言</a:t>
            </a:r>
            <a:endParaRPr lang="en-US" altLang="zh-TW" sz="2500" dirty="0"/>
          </a:p>
          <a:p>
            <a:r>
              <a:rPr lang="en-US" altLang="zh-CN" sz="2500" b="1" baseline="30000" dirty="0"/>
              <a:t>23 </a:t>
            </a:r>
            <a:r>
              <a:rPr lang="zh-CN" altLang="en-US" sz="2500" dirty="0"/>
              <a:t>天 国 好 像 一 个 王 要 和 他 仆 人 算 账 。</a:t>
            </a:r>
          </a:p>
          <a:p>
            <a:r>
              <a:rPr lang="en-US" altLang="zh-CN" sz="2500" b="1" baseline="30000" dirty="0"/>
              <a:t>24 </a:t>
            </a:r>
            <a:r>
              <a:rPr lang="zh-CN" altLang="en-US" sz="2500" dirty="0"/>
              <a:t>才 算 的 时 候 ， 有 人 带 了 一 个 欠 一 千 万 银 子 的 来 。</a:t>
            </a:r>
          </a:p>
          <a:p>
            <a:r>
              <a:rPr lang="en-US" altLang="zh-CN" sz="2500" b="1" baseline="30000" dirty="0"/>
              <a:t>25 </a:t>
            </a:r>
            <a:r>
              <a:rPr lang="zh-CN" altLang="en-US" sz="2500" dirty="0"/>
              <a:t>因 为 他 没 有 甚 麽 偿 还 之 物 ， 主 人 吩 咐 把 他 和 他 妻 子 儿 女 ， 并 一 切 所 有 的 都 卖 了 偿 还 。</a:t>
            </a:r>
          </a:p>
          <a:p>
            <a:r>
              <a:rPr lang="en-US" altLang="zh-CN" sz="2500" b="1" baseline="30000" dirty="0"/>
              <a:t>26 </a:t>
            </a:r>
            <a:r>
              <a:rPr lang="zh-CN" altLang="en-US" sz="2500" dirty="0"/>
              <a:t>那 仆 人 就 俯 伏 拜 他 ， 说 ： 主 阿 ， 宽 容 我 ， 将 来 我 都 要 还 清 。</a:t>
            </a:r>
          </a:p>
          <a:p>
            <a:r>
              <a:rPr lang="en-US" altLang="zh-CN" sz="2500" b="1" baseline="30000" dirty="0"/>
              <a:t>27 </a:t>
            </a:r>
            <a:r>
              <a:rPr lang="zh-CN" altLang="en-US" sz="2500" dirty="0"/>
              <a:t>那 仆 人 的 主 人 就 动 了 慈 心 ， 把 他 释 放 了 ， 并 且 免 了 他 的 债 。</a:t>
            </a:r>
          </a:p>
          <a:p>
            <a:r>
              <a:rPr lang="en-US" altLang="zh-CN" sz="2500" b="1" baseline="30000" dirty="0"/>
              <a:t>28 </a:t>
            </a:r>
            <a:r>
              <a:rPr lang="zh-CN" altLang="en-US" sz="2500" dirty="0"/>
              <a:t>那 仆 人 出 来 ， 遇 见 他 的 一 个 同 伴 欠 他 十 两 银 子 ， 便 揪 着 他 ， 掐 住 他 的 喉 咙 ， 说 ： 你 把 所 欠 的 还 我 ！</a:t>
            </a:r>
          </a:p>
          <a:p>
            <a:r>
              <a:rPr lang="en-US" altLang="zh-CN" sz="2500" b="1" baseline="30000" dirty="0"/>
              <a:t>29 </a:t>
            </a:r>
            <a:r>
              <a:rPr lang="zh-CN" altLang="en-US" sz="2500" dirty="0"/>
              <a:t>他 的 同 伴 就 俯 伏 央 求 他 ， 说 ： 宽 容 我 罢 ， 将 来 我 必 还 清 。</a:t>
            </a:r>
          </a:p>
          <a:p>
            <a:r>
              <a:rPr lang="en-US" altLang="zh-CN" sz="2500" b="1" baseline="30000" dirty="0"/>
              <a:t>30 </a:t>
            </a:r>
            <a:r>
              <a:rPr lang="zh-CN" altLang="en-US" sz="2500" dirty="0"/>
              <a:t>他 不 肯 ， 竟 去 把 他 下 在 监 里 ， 等 他 还 了 所 欠 的 债 。</a:t>
            </a:r>
          </a:p>
          <a:p>
            <a:r>
              <a:rPr lang="en-US" altLang="zh-CN" sz="2500" b="1" baseline="30000" dirty="0"/>
              <a:t>31 </a:t>
            </a:r>
            <a:r>
              <a:rPr lang="zh-CN" altLang="en-US" sz="2500" dirty="0"/>
              <a:t>众 同 伴 看 见 他 所 做 的 事 就 甚 忧 愁 ， 去 把 这 事 都 告 诉 了 主 人 。</a:t>
            </a:r>
          </a:p>
          <a:p>
            <a:r>
              <a:rPr lang="en-US" altLang="zh-CN" sz="2500" b="1" baseline="30000" dirty="0"/>
              <a:t>32 </a:t>
            </a:r>
            <a:r>
              <a:rPr lang="zh-CN" altLang="en-US" sz="2500" dirty="0"/>
              <a:t>於 是 主 人 叫 了 他 来 ， 对 他 说 ： 你 这 恶 奴 才 ！ 你 央 求 我 ， 我 就 把 你 所 欠 的 都 免 了 ，</a:t>
            </a:r>
          </a:p>
          <a:p>
            <a:r>
              <a:rPr lang="en-US" altLang="zh-CN" sz="2500" b="1" baseline="30000" dirty="0"/>
              <a:t>33 </a:t>
            </a:r>
            <a:r>
              <a:rPr lang="zh-CN" altLang="en-US" sz="2500" dirty="0"/>
              <a:t>你 不 应 当 怜 恤 你 的 同 伴 ， 像 我 怜 恤 你 麽 ？</a:t>
            </a:r>
          </a:p>
          <a:p>
            <a:r>
              <a:rPr lang="en-US" altLang="zh-CN" sz="2500" b="1" baseline="30000" dirty="0"/>
              <a:t>34 </a:t>
            </a:r>
            <a:r>
              <a:rPr lang="zh-CN" altLang="en-US" sz="2500" dirty="0"/>
              <a:t>主 人 就 大 怒 ， 把 他 交 给 掌 刑 的 ， 等 他 还 清 了 所 欠 的 债 。</a:t>
            </a:r>
          </a:p>
        </p:txBody>
      </p:sp>
    </p:spTree>
    <p:extLst>
      <p:ext uri="{BB962C8B-B14F-4D97-AF65-F5344CB8AC3E}">
        <p14:creationId xmlns:p14="http://schemas.microsoft.com/office/powerpoint/2010/main" val="19942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551612" y="381000"/>
            <a:ext cx="4648200" cy="1938992"/>
          </a:xfrm>
          <a:prstGeom prst="rect">
            <a:avLst/>
          </a:prstGeom>
          <a:noFill/>
        </p:spPr>
        <p:txBody>
          <a:bodyPr wrap="square" rtlCol="0">
            <a:spAutoFit/>
          </a:bodyPr>
          <a:lstStyle/>
          <a:p>
            <a:r>
              <a:rPr lang="en-US" sz="2400" i="1" dirty="0"/>
              <a:t>Matthew 18:35</a:t>
            </a:r>
          </a:p>
          <a:p>
            <a:r>
              <a:rPr lang="en-US" sz="2400" i="1" dirty="0"/>
              <a:t>35 “This is how my heavenly Father will treat each of you unless you forgive your brother or sister from your heart.”</a:t>
            </a:r>
            <a:endParaRPr lang="en-US" sz="24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581024" y="379186"/>
            <a:ext cx="5720777" cy="1815882"/>
          </a:xfrm>
          <a:prstGeom prst="rect">
            <a:avLst/>
          </a:prstGeom>
          <a:noFill/>
        </p:spPr>
        <p:txBody>
          <a:bodyPr wrap="square" rtlCol="0">
            <a:spAutoFit/>
          </a:bodyPr>
          <a:lstStyle/>
          <a:p>
            <a:r>
              <a:rPr lang="zh-TW" altLang="en-US" sz="2800" dirty="0"/>
              <a:t>馬 太 福 音 </a:t>
            </a:r>
            <a:r>
              <a:rPr lang="en-US" altLang="zh-TW" sz="2800" dirty="0"/>
              <a:t>18:35</a:t>
            </a:r>
          </a:p>
          <a:p>
            <a:r>
              <a:rPr lang="en-US" altLang="zh-CN" sz="2800" b="1" baseline="30000" dirty="0"/>
              <a:t>35 </a:t>
            </a:r>
            <a:r>
              <a:rPr lang="zh-CN" altLang="en-US" sz="2800" dirty="0"/>
              <a:t>你 们 各 人 若 不 从 心 里 饶 恕 你 的 弟 兄 ， 我 天 父 也 要 这 样 待 你 们 了 。</a:t>
            </a:r>
          </a:p>
        </p:txBody>
      </p:sp>
      <p:sp>
        <p:nvSpPr>
          <p:cNvPr id="7" name="TextBox 6">
            <a:extLst>
              <a:ext uri="{FF2B5EF4-FFF2-40B4-BE49-F238E27FC236}">
                <a16:creationId xmlns:a16="http://schemas.microsoft.com/office/drawing/2014/main" id="{6E76CA98-5EA9-4B6A-BBF8-92D64E2A26DF}"/>
              </a:ext>
            </a:extLst>
          </p:cNvPr>
          <p:cNvSpPr txBox="1"/>
          <p:nvPr/>
        </p:nvSpPr>
        <p:spPr>
          <a:xfrm>
            <a:off x="531016" y="2329091"/>
            <a:ext cx="11126791" cy="4401205"/>
          </a:xfrm>
          <a:prstGeom prst="rect">
            <a:avLst/>
          </a:prstGeom>
          <a:noFill/>
        </p:spPr>
        <p:txBody>
          <a:bodyPr wrap="square" rtlCol="0">
            <a:spAutoFit/>
          </a:bodyPr>
          <a:lstStyle/>
          <a:p>
            <a:r>
              <a:rPr lang="en-US" sz="2800" dirty="0"/>
              <a:t>Observations regarding this parable:</a:t>
            </a:r>
          </a:p>
          <a:p>
            <a:pPr marL="1200150" lvl="1" indent="-742950">
              <a:buFont typeface="+mj-lt"/>
              <a:buAutoNum type="arabicPeriod"/>
            </a:pPr>
            <a:r>
              <a:rPr lang="en-US" sz="2800" dirty="0"/>
              <a:t>Master forgave the first servant 20 years of debt.</a:t>
            </a:r>
          </a:p>
          <a:p>
            <a:pPr marL="1200150" lvl="1" indent="-742950">
              <a:buFont typeface="+mj-lt"/>
              <a:buAutoNum type="arabicPeriod"/>
            </a:pPr>
            <a:r>
              <a:rPr lang="en-US" sz="2800" dirty="0"/>
              <a:t>First servant did not extend the same mercy to a fellow servant for 100 days worth of work.</a:t>
            </a:r>
          </a:p>
          <a:p>
            <a:pPr marL="1200150" lvl="1" indent="-742950">
              <a:buFont typeface="+mj-lt"/>
              <a:buAutoNum type="arabicPeriod"/>
            </a:pPr>
            <a:r>
              <a:rPr lang="en-US" sz="2800" dirty="0"/>
              <a:t>The Master, not happy with the first servant, took back his forgiveness.</a:t>
            </a:r>
          </a:p>
          <a:p>
            <a:r>
              <a:rPr lang="en-US" sz="2800" dirty="0"/>
              <a:t>“If you cannot forgive others, then you do not understand, nor do you deserve my forgiveness.”</a:t>
            </a:r>
          </a:p>
          <a:p>
            <a:r>
              <a:rPr lang="en-US" sz="2800" dirty="0"/>
              <a:t>“You think you feel offended? I feel it 7 billion times more, and I still  forgive.” </a:t>
            </a:r>
          </a:p>
        </p:txBody>
      </p:sp>
    </p:spTree>
    <p:extLst>
      <p:ext uri="{BB962C8B-B14F-4D97-AF65-F5344CB8AC3E}">
        <p14:creationId xmlns:p14="http://schemas.microsoft.com/office/powerpoint/2010/main" val="7799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7" name="TextBox 6">
            <a:extLst>
              <a:ext uri="{FF2B5EF4-FFF2-40B4-BE49-F238E27FC236}">
                <a16:creationId xmlns:a16="http://schemas.microsoft.com/office/drawing/2014/main" id="{88CC063C-0645-467F-B5DA-05A811DC49A1}"/>
              </a:ext>
            </a:extLst>
          </p:cNvPr>
          <p:cNvSpPr txBox="1"/>
          <p:nvPr/>
        </p:nvSpPr>
        <p:spPr>
          <a:xfrm>
            <a:off x="530223" y="1752600"/>
            <a:ext cx="11126791" cy="4708981"/>
          </a:xfrm>
          <a:prstGeom prst="rect">
            <a:avLst/>
          </a:prstGeom>
          <a:noFill/>
        </p:spPr>
        <p:txBody>
          <a:bodyPr wrap="square" rtlCol="0">
            <a:spAutoFit/>
          </a:bodyPr>
          <a:lstStyle/>
          <a:p>
            <a:r>
              <a:rPr lang="en-US" sz="2000" dirty="0"/>
              <a:t>True or False: When a person offends another person, the offender should always apologize.</a:t>
            </a:r>
          </a:p>
          <a:p>
            <a:r>
              <a:rPr lang="ja-JP" altLang="en-US" sz="2000" dirty="0"/>
              <a:t>对错：当一个人冒犯他人时，冒犯者总是应该道歉。</a:t>
            </a:r>
            <a:endParaRPr lang="en-US" altLang="ja-JP" sz="2000" dirty="0"/>
          </a:p>
          <a:p>
            <a:endParaRPr lang="en-US" sz="2000" dirty="0"/>
          </a:p>
          <a:p>
            <a:r>
              <a:rPr lang="en-US" sz="2000" dirty="0"/>
              <a:t>True or False: When a person offends another person, the offended person should seek an apology. </a:t>
            </a:r>
          </a:p>
          <a:p>
            <a:r>
              <a:rPr lang="ja-JP" altLang="en-US" sz="2000" dirty="0"/>
              <a:t>对错：当一个人冒犯他人时，被冒犯者应该寻求道歉。</a:t>
            </a:r>
            <a:endParaRPr lang="en-US" altLang="ja-JP" sz="2000" dirty="0"/>
          </a:p>
          <a:p>
            <a:endParaRPr lang="en-US" altLang="ja-JP" sz="2000" dirty="0"/>
          </a:p>
          <a:p>
            <a:endParaRPr lang="en-US" altLang="ja-JP" sz="2000" dirty="0"/>
          </a:p>
          <a:p>
            <a:r>
              <a:rPr lang="en-US" altLang="ja-JP" sz="2000" dirty="0"/>
              <a:t>When someone offends you, when do you forgive them? </a:t>
            </a:r>
          </a:p>
          <a:p>
            <a:r>
              <a:rPr lang="ja-JP" altLang="en-US" sz="2000" dirty="0"/>
              <a:t>当有人冒犯你的时候你何时原谅他们？</a:t>
            </a:r>
            <a:endParaRPr lang="en-US" altLang="ja-JP" sz="2000" dirty="0"/>
          </a:p>
          <a:p>
            <a:endParaRPr lang="en-US" altLang="ja-JP" sz="2000" dirty="0"/>
          </a:p>
          <a:p>
            <a:r>
              <a:rPr lang="en-US" altLang="ja-JP" sz="2000" dirty="0"/>
              <a:t>a) After I see that they have changed. </a:t>
            </a:r>
            <a:r>
              <a:rPr lang="ja-JP" altLang="en-US" sz="2000" dirty="0"/>
              <a:t>我看到他们改变之后。</a:t>
            </a:r>
            <a:endParaRPr lang="en-US" altLang="ja-JP" sz="2000" dirty="0"/>
          </a:p>
          <a:p>
            <a:r>
              <a:rPr lang="en-US" altLang="ja-JP" sz="2000" dirty="0"/>
              <a:t>b) After they make a sincere apology to me. </a:t>
            </a:r>
            <a:r>
              <a:rPr lang="ja-JP" altLang="en-US" sz="2000" dirty="0"/>
              <a:t>他们向我致以诚挚的道歉之后。</a:t>
            </a:r>
            <a:endParaRPr lang="en-US" altLang="ja-JP" sz="2000" dirty="0"/>
          </a:p>
          <a:p>
            <a:r>
              <a:rPr lang="en-US" altLang="ja-JP" sz="2000" dirty="0"/>
              <a:t>c) I forgive them right away. </a:t>
            </a:r>
            <a:r>
              <a:rPr lang="ja-JP" altLang="en-US" sz="2000" dirty="0"/>
              <a:t>我马上原谅他们。</a:t>
            </a:r>
            <a:endParaRPr lang="en-US" altLang="ja-JP" sz="2000" dirty="0"/>
          </a:p>
          <a:p>
            <a:r>
              <a:rPr lang="en-US" altLang="ja-JP" sz="2000" dirty="0"/>
              <a:t>d) Never. </a:t>
            </a:r>
            <a:r>
              <a:rPr lang="ja-JP" altLang="en-US" sz="2000" dirty="0"/>
              <a:t>决不。</a:t>
            </a:r>
            <a:endParaRPr lang="en-US" altLang="ja-JP" sz="2000" dirty="0"/>
          </a:p>
        </p:txBody>
      </p:sp>
    </p:spTree>
    <p:extLst>
      <p:ext uri="{BB962C8B-B14F-4D97-AF65-F5344CB8AC3E}">
        <p14:creationId xmlns:p14="http://schemas.microsoft.com/office/powerpoint/2010/main" val="409083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500"/>
                                        <p:tgtEl>
                                          <p:spTgt spid="7">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500"/>
                                        <p:tgtEl>
                                          <p:spTgt spid="7">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Effect transition="in" filter="fade">
                                      <p:cBhvr>
                                        <p:cTn id="35" dur="500"/>
                                        <p:tgtEl>
                                          <p:spTgt spid="7">
                                            <p:txEl>
                                              <p:pRg st="11" end="11"/>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fade">
                                      <p:cBhvr>
                                        <p:cTn id="39" dur="500"/>
                                        <p:tgtEl>
                                          <p:spTgt spid="7">
                                            <p:txEl>
                                              <p:pRg st="12" end="12"/>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animEffect transition="in" filter="fade">
                                      <p:cBhvr>
                                        <p:cTn id="43"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152400"/>
            <a:ext cx="4724400" cy="2103120"/>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455612" y="1752600"/>
            <a:ext cx="10668000" cy="3970318"/>
          </a:xfrm>
          <a:prstGeom prst="rect">
            <a:avLst/>
          </a:prstGeom>
          <a:noFill/>
        </p:spPr>
        <p:txBody>
          <a:bodyPr wrap="square" rtlCol="0">
            <a:spAutoFit/>
          </a:bodyPr>
          <a:lstStyle/>
          <a:p>
            <a:r>
              <a:rPr lang="en-US" sz="3600" dirty="0"/>
              <a:t>Romans 12: 1-2</a:t>
            </a:r>
          </a:p>
          <a:p>
            <a:endParaRPr lang="en-US" sz="3600" dirty="0"/>
          </a:p>
          <a:p>
            <a:pPr marL="285750" indent="-285750">
              <a:buFont typeface="Arial" panose="020B0604020202020204" pitchFamily="34" charset="0"/>
              <a:buChar char="•"/>
            </a:pPr>
            <a:r>
              <a:rPr lang="en-US" sz="3600" dirty="0"/>
              <a:t>Jan 6 – Offer all of ourselves to God – work, study, relationships, play.</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Jan 13 – By renewing our minds, not following the “normal” thinking of this world, by transformed</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1" y="1752600"/>
            <a:ext cx="11125201" cy="1754326"/>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742950" indent="-742950">
              <a:buFont typeface="+mj-lt"/>
              <a:buAutoNum type="alphaUcPeriod"/>
            </a:pPr>
            <a:r>
              <a:rPr lang="en-US" sz="3600" dirty="0"/>
              <a:t>How should we forgive? </a:t>
            </a:r>
          </a:p>
          <a:p>
            <a:pPr marL="742950" indent="-742950">
              <a:buFont typeface="+mj-lt"/>
              <a:buAutoNum type="alphaUcPeriod"/>
            </a:pPr>
            <a:r>
              <a:rPr lang="en-US" sz="3600" dirty="0"/>
              <a:t>Why should we forgive?</a:t>
            </a:r>
          </a:p>
        </p:txBody>
      </p:sp>
      <p:sp>
        <p:nvSpPr>
          <p:cNvPr id="6" name="TextBox 5">
            <a:extLst>
              <a:ext uri="{FF2B5EF4-FFF2-40B4-BE49-F238E27FC236}">
                <a16:creationId xmlns:a16="http://schemas.microsoft.com/office/drawing/2014/main" id="{98E6DB0A-7680-402D-8A97-F401737A681A}"/>
              </a:ext>
            </a:extLst>
          </p:cNvPr>
          <p:cNvSpPr txBox="1"/>
          <p:nvPr/>
        </p:nvSpPr>
        <p:spPr>
          <a:xfrm>
            <a:off x="501790" y="3581400"/>
            <a:ext cx="11125201" cy="3108543"/>
          </a:xfrm>
          <a:prstGeom prst="rect">
            <a:avLst/>
          </a:prstGeom>
          <a:noFill/>
        </p:spPr>
        <p:txBody>
          <a:bodyPr wrap="square" rtlCol="0">
            <a:spAutoFit/>
          </a:bodyPr>
          <a:lstStyle/>
          <a:p>
            <a:r>
              <a:rPr lang="en-US" sz="2800" dirty="0"/>
              <a:t>Application:</a:t>
            </a:r>
          </a:p>
          <a:p>
            <a:r>
              <a:rPr lang="en-US" sz="2800" dirty="0"/>
              <a:t>How is your relationship with the Lord?  </a:t>
            </a:r>
          </a:p>
          <a:p>
            <a:r>
              <a:rPr lang="en-US" sz="2800" dirty="0"/>
              <a:t>Your prayer life? Your Bible reading?  </a:t>
            </a:r>
          </a:p>
          <a:p>
            <a:r>
              <a:rPr lang="en-US" sz="2800" dirty="0"/>
              <a:t>Is there anyone that you need to forgive?  It’s time to be renew your relationships, both vertical and horizontal.  </a:t>
            </a:r>
          </a:p>
          <a:p>
            <a:r>
              <a:rPr lang="en-US" sz="2800" dirty="0"/>
              <a:t>Forgive!  If you are going to call yourself a Christian you have no other choice.  FORGIVE!</a:t>
            </a:r>
          </a:p>
        </p:txBody>
      </p:sp>
    </p:spTree>
    <p:extLst>
      <p:ext uri="{BB962C8B-B14F-4D97-AF65-F5344CB8AC3E}">
        <p14:creationId xmlns:p14="http://schemas.microsoft.com/office/powerpoint/2010/main" val="345796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152400"/>
            <a:ext cx="4724400" cy="2103120"/>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1065212" y="2590800"/>
            <a:ext cx="10668000" cy="2923877"/>
          </a:xfrm>
          <a:prstGeom prst="rect">
            <a:avLst/>
          </a:prstGeom>
          <a:noFill/>
        </p:spPr>
        <p:txBody>
          <a:bodyPr wrap="square" rtlCol="0">
            <a:spAutoFit/>
          </a:bodyPr>
          <a:lstStyle/>
          <a:p>
            <a:r>
              <a:rPr lang="en-US" sz="3600" dirty="0"/>
              <a:t>Renewing Our Relationships: Forgiveness</a:t>
            </a:r>
          </a:p>
          <a:p>
            <a:endParaRPr lang="en-US" sz="3600" dirty="0"/>
          </a:p>
          <a:p>
            <a:r>
              <a:rPr lang="en-US" sz="3600" dirty="0"/>
              <a:t>Review the online poll. (Switch to poll results.)</a:t>
            </a:r>
          </a:p>
          <a:p>
            <a:r>
              <a:rPr lang="en-US" sz="2000" dirty="0">
                <a:solidFill>
                  <a:schemeClr val="accent3"/>
                </a:solidFill>
                <a:hlinkClick r:id="rId4">
                  <a:extLst>
                    <a:ext uri="{A12FA001-AC4F-418D-AE19-62706E023703}">
                      <ahyp:hlinkClr xmlns:ahyp="http://schemas.microsoft.com/office/drawing/2018/hyperlinkcolor" val="tx"/>
                    </a:ext>
                  </a:extLst>
                </a:hlinkClick>
              </a:rPr>
              <a:t>https://docs.google.com/forms/d/1zvBwLbbcC4WouTesWyizumIvnE6F04xsHwk5-38qmOk/edit#responses</a:t>
            </a:r>
            <a:endParaRPr lang="en-US" sz="2000" dirty="0">
              <a:solidFill>
                <a:schemeClr val="accent3"/>
              </a:solidFill>
            </a:endParaRPr>
          </a:p>
          <a:p>
            <a:endParaRPr lang="en-US" sz="3600" dirty="0"/>
          </a:p>
        </p:txBody>
      </p:sp>
    </p:spTree>
    <p:extLst>
      <p:ext uri="{BB962C8B-B14F-4D97-AF65-F5344CB8AC3E}">
        <p14:creationId xmlns:p14="http://schemas.microsoft.com/office/powerpoint/2010/main" val="16885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170613" y="685798"/>
            <a:ext cx="5486400" cy="5078313"/>
          </a:xfrm>
          <a:prstGeom prst="rect">
            <a:avLst/>
          </a:prstGeom>
          <a:noFill/>
        </p:spPr>
        <p:txBody>
          <a:bodyPr wrap="square" rtlCol="0">
            <a:spAutoFit/>
          </a:bodyPr>
          <a:lstStyle/>
          <a:p>
            <a:r>
              <a:rPr lang="en-US" sz="2700" i="1" dirty="0"/>
              <a:t>Matthew 6:9-13  The LORD’s Prayer</a:t>
            </a:r>
          </a:p>
          <a:p>
            <a:r>
              <a:rPr lang="en-US" sz="2700" i="1" dirty="0"/>
              <a:t>9 This, then, is how you should pray:</a:t>
            </a:r>
            <a:endParaRPr lang="en-US" sz="2700" dirty="0"/>
          </a:p>
          <a:p>
            <a:r>
              <a:rPr lang="en-US" sz="2700" i="1" dirty="0"/>
              <a:t>“Our Father in heaven,</a:t>
            </a:r>
            <a:endParaRPr lang="en-US" sz="2700" dirty="0"/>
          </a:p>
          <a:p>
            <a:r>
              <a:rPr lang="en-US" sz="2700" i="1" dirty="0"/>
              <a:t>hallowed be your name,</a:t>
            </a:r>
            <a:endParaRPr lang="en-US" sz="2700" dirty="0"/>
          </a:p>
          <a:p>
            <a:r>
              <a:rPr lang="en-US" sz="2700" i="1" dirty="0"/>
              <a:t>10 your kingdom come,</a:t>
            </a:r>
            <a:endParaRPr lang="en-US" sz="2700" dirty="0"/>
          </a:p>
          <a:p>
            <a:r>
              <a:rPr lang="en-US" sz="2700" i="1" dirty="0"/>
              <a:t>your will be done,</a:t>
            </a:r>
            <a:endParaRPr lang="en-US" sz="2700" dirty="0"/>
          </a:p>
          <a:p>
            <a:r>
              <a:rPr lang="en-US" sz="2700" i="1" dirty="0"/>
              <a:t>   on earth as it is in heaven.</a:t>
            </a:r>
            <a:endParaRPr lang="en-US" sz="2700" dirty="0"/>
          </a:p>
          <a:p>
            <a:r>
              <a:rPr lang="en-US" sz="2700" i="1" dirty="0"/>
              <a:t>11 Give us today our daily bread.</a:t>
            </a:r>
            <a:endParaRPr lang="en-US" sz="2700" dirty="0"/>
          </a:p>
          <a:p>
            <a:r>
              <a:rPr lang="en-US" sz="2700" i="1" dirty="0"/>
              <a:t>12 And forgive us our debts,</a:t>
            </a:r>
            <a:endParaRPr lang="en-US" sz="2700" dirty="0"/>
          </a:p>
          <a:p>
            <a:r>
              <a:rPr lang="en-US" sz="2700" i="1" dirty="0"/>
              <a:t>   as we also have forgiven our debtors.</a:t>
            </a:r>
            <a:endParaRPr lang="en-US" sz="2700" dirty="0"/>
          </a:p>
          <a:p>
            <a:r>
              <a:rPr lang="en-US" sz="2700" i="1" dirty="0"/>
              <a:t>13 And lead us not into temptation,</a:t>
            </a:r>
            <a:endParaRPr lang="en-US" sz="2700" dirty="0"/>
          </a:p>
          <a:p>
            <a:r>
              <a:rPr lang="en-US" sz="2700" i="1" dirty="0"/>
              <a:t>   but deliver us from the evil one.”</a:t>
            </a:r>
            <a:endParaRPr lang="en-US" sz="27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387122" y="685798"/>
            <a:ext cx="5814560" cy="4893647"/>
          </a:xfrm>
          <a:prstGeom prst="rect">
            <a:avLst/>
          </a:prstGeom>
          <a:noFill/>
        </p:spPr>
        <p:txBody>
          <a:bodyPr wrap="square" rtlCol="0">
            <a:spAutoFit/>
          </a:bodyPr>
          <a:lstStyle/>
          <a:p>
            <a:r>
              <a:rPr lang="zh-TW" altLang="en-US" sz="2600" dirty="0"/>
              <a:t>馬 太 福 音 </a:t>
            </a:r>
            <a:r>
              <a:rPr lang="en-US" altLang="zh-TW" sz="2600" dirty="0"/>
              <a:t>6:9-13  </a:t>
            </a:r>
            <a:r>
              <a:rPr lang="ja-JP" altLang="en-US" sz="2600" dirty="0"/>
              <a:t>主的祷告</a:t>
            </a:r>
            <a:endParaRPr lang="en-US" altLang="zh-TW" sz="2600" dirty="0"/>
          </a:p>
          <a:p>
            <a:r>
              <a:rPr lang="en-US" altLang="zh-CN" sz="2600" b="1" baseline="30000" dirty="0"/>
              <a:t>9 </a:t>
            </a:r>
            <a:r>
              <a:rPr lang="zh-CN" altLang="en-US" sz="2600" dirty="0"/>
              <a:t>所 以 ， 你 们 祷 告 要 这 样 说 ： 我 们 在 天 上 的 父 ： 愿 人 都 尊 你 的 名 为 圣 。</a:t>
            </a:r>
          </a:p>
          <a:p>
            <a:r>
              <a:rPr lang="en-US" altLang="zh-CN" sz="2600" b="1" baseline="30000" dirty="0"/>
              <a:t>10 </a:t>
            </a:r>
            <a:r>
              <a:rPr lang="zh-CN" altLang="en-US" sz="2600" dirty="0"/>
              <a:t>愿 你 的 国 降 临 ； 愿 你 的 旨 意 行 在 地 上 ， 如 同 行 在 天 上 。</a:t>
            </a:r>
          </a:p>
          <a:p>
            <a:r>
              <a:rPr lang="en-US" altLang="zh-CN" sz="2600" b="1" baseline="30000" dirty="0"/>
              <a:t>11 </a:t>
            </a:r>
            <a:r>
              <a:rPr lang="zh-CN" altLang="en-US" sz="2600" dirty="0"/>
              <a:t>我 们 日 用 的 饮 食 ， 今 日 赐 给 我 们 。</a:t>
            </a:r>
          </a:p>
          <a:p>
            <a:r>
              <a:rPr lang="en-US" altLang="zh-CN" sz="2600" b="1" baseline="30000" dirty="0"/>
              <a:t>12 </a:t>
            </a:r>
            <a:r>
              <a:rPr lang="zh-CN" altLang="en-US" sz="2600" dirty="0"/>
              <a:t>免 我 们 的 债 ， 如 同 我 们 免 了 人 的 债 。</a:t>
            </a:r>
          </a:p>
          <a:p>
            <a:r>
              <a:rPr lang="en-US" altLang="zh-CN" sz="2600" b="1" baseline="30000" dirty="0"/>
              <a:t>13 </a:t>
            </a:r>
            <a:r>
              <a:rPr lang="zh-CN" altLang="en-US" sz="2600" dirty="0"/>
              <a:t>不 叫 我 们 遇 见 试 探 ； 救 我 们 脱 离 凶 恶 。</a:t>
            </a:r>
          </a:p>
        </p:txBody>
      </p:sp>
    </p:spTree>
    <p:extLst>
      <p:ext uri="{BB962C8B-B14F-4D97-AF65-F5344CB8AC3E}">
        <p14:creationId xmlns:p14="http://schemas.microsoft.com/office/powerpoint/2010/main" val="7594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124FB3-25B1-401E-A1E9-3735271A0FFE}"/>
              </a:ext>
            </a:extLst>
          </p:cNvPr>
          <p:cNvSpPr txBox="1"/>
          <p:nvPr/>
        </p:nvSpPr>
        <p:spPr>
          <a:xfrm>
            <a:off x="6557281" y="1812636"/>
            <a:ext cx="4724400" cy="3429000"/>
          </a:xfrm>
          <a:prstGeom prst="rect">
            <a:avLst/>
          </a:prstGeom>
          <a:noFill/>
        </p:spPr>
        <p:txBody>
          <a:bodyPr wrap="square" rtlCol="0">
            <a:spAutoFit/>
          </a:bodyPr>
          <a:lstStyle/>
          <a:p>
            <a:r>
              <a:rPr lang="en-US" sz="2700" i="1" dirty="0"/>
              <a:t>Matthew 6:14-15</a:t>
            </a:r>
          </a:p>
          <a:p>
            <a:r>
              <a:rPr lang="en-US" sz="2600" i="1" dirty="0"/>
              <a:t>14 For if you forgive other people when they sin against you, your heavenly Father will also forgive you. </a:t>
            </a:r>
          </a:p>
          <a:p>
            <a:r>
              <a:rPr lang="en-US" sz="2600" i="1" dirty="0"/>
              <a:t>15 But if you do not forgive others their sins, your Father will not forgive your sins.</a:t>
            </a:r>
            <a:endParaRPr lang="en-US" sz="2600" dirty="0"/>
          </a:p>
        </p:txBody>
      </p:sp>
      <p:sp>
        <p:nvSpPr>
          <p:cNvPr id="4" name="TextBox 3">
            <a:extLst>
              <a:ext uri="{FF2B5EF4-FFF2-40B4-BE49-F238E27FC236}">
                <a16:creationId xmlns:a16="http://schemas.microsoft.com/office/drawing/2014/main" id="{80443233-FCCD-4F63-9931-C8092C3959D8}"/>
              </a:ext>
            </a:extLst>
          </p:cNvPr>
          <p:cNvSpPr txBox="1"/>
          <p:nvPr/>
        </p:nvSpPr>
        <p:spPr>
          <a:xfrm>
            <a:off x="586693" y="1810822"/>
            <a:ext cx="5814560" cy="2646878"/>
          </a:xfrm>
          <a:prstGeom prst="rect">
            <a:avLst/>
          </a:prstGeom>
          <a:noFill/>
        </p:spPr>
        <p:txBody>
          <a:bodyPr wrap="square" rtlCol="0">
            <a:spAutoFit/>
          </a:bodyPr>
          <a:lstStyle/>
          <a:p>
            <a:r>
              <a:rPr lang="zh-TW" altLang="en-US" sz="2600" dirty="0"/>
              <a:t>馬 太 福 音 </a:t>
            </a:r>
            <a:r>
              <a:rPr lang="en-US" altLang="zh-TW" sz="2600" dirty="0"/>
              <a:t>6:14-15</a:t>
            </a:r>
          </a:p>
          <a:p>
            <a:r>
              <a:rPr lang="en-US" altLang="zh-CN" sz="2800" b="1" baseline="30000" dirty="0"/>
              <a:t>14 </a:t>
            </a:r>
            <a:r>
              <a:rPr lang="zh-CN" altLang="en-US" sz="2800" dirty="0"/>
              <a:t>你 们 饶 恕 人 的 过 犯 ， 你 们 的 天 父 也 必 饶 恕 你 们 的 过 犯 ；</a:t>
            </a:r>
          </a:p>
          <a:p>
            <a:r>
              <a:rPr lang="en-US" altLang="zh-CN" sz="2800" b="1" baseline="30000" dirty="0"/>
              <a:t>15 </a:t>
            </a:r>
            <a:r>
              <a:rPr lang="zh-CN" altLang="en-US" sz="2800" dirty="0"/>
              <a:t>你 们 不 饶 恕 人 的 过 犯 ， 你 们 的 天 父 也 必 不 饶 恕 你 们 的 过 犯 。</a:t>
            </a:r>
          </a:p>
        </p:txBody>
      </p:sp>
      <p:sp>
        <p:nvSpPr>
          <p:cNvPr id="5" name="TextBox 4">
            <a:extLst>
              <a:ext uri="{FF2B5EF4-FFF2-40B4-BE49-F238E27FC236}">
                <a16:creationId xmlns:a16="http://schemas.microsoft.com/office/drawing/2014/main" id="{51AF7B69-AD51-4EF3-BE47-284A7637B073}"/>
              </a:ext>
            </a:extLst>
          </p:cNvPr>
          <p:cNvSpPr txBox="1"/>
          <p:nvPr/>
        </p:nvSpPr>
        <p:spPr>
          <a:xfrm>
            <a:off x="613681" y="685800"/>
            <a:ext cx="10668000" cy="646331"/>
          </a:xfrm>
          <a:prstGeom prst="rect">
            <a:avLst/>
          </a:prstGeom>
          <a:noFill/>
        </p:spPr>
        <p:txBody>
          <a:bodyPr wrap="square" rtlCol="0">
            <a:spAutoFit/>
          </a:bodyPr>
          <a:lstStyle/>
          <a:p>
            <a:r>
              <a:rPr lang="en-US" sz="3600" dirty="0"/>
              <a:t>Very first thing Jesus highlights: Forgiveness</a:t>
            </a:r>
          </a:p>
        </p:txBody>
      </p:sp>
    </p:spTree>
    <p:extLst>
      <p:ext uri="{BB962C8B-B14F-4D97-AF65-F5344CB8AC3E}">
        <p14:creationId xmlns:p14="http://schemas.microsoft.com/office/powerpoint/2010/main" val="25490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2" y="1752600"/>
            <a:ext cx="6629400" cy="2308324"/>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742950" indent="-742950">
              <a:buFont typeface="+mj-lt"/>
              <a:buAutoNum type="alphaUcPeriod"/>
            </a:pPr>
            <a:r>
              <a:rPr lang="en-US" sz="3600" dirty="0"/>
              <a:t>How should we forgive?</a:t>
            </a:r>
          </a:p>
          <a:p>
            <a:pPr marL="742950" indent="-742950">
              <a:buFont typeface="+mj-lt"/>
              <a:buAutoNum type="alphaUcPeriod"/>
            </a:pPr>
            <a:r>
              <a:rPr lang="en-US" sz="3600" dirty="0"/>
              <a:t>Why should we forgive?</a:t>
            </a:r>
          </a:p>
          <a:p>
            <a:endParaRPr lang="en-US" sz="3600" dirty="0"/>
          </a:p>
        </p:txBody>
      </p:sp>
    </p:spTree>
    <p:extLst>
      <p:ext uri="{BB962C8B-B14F-4D97-AF65-F5344CB8AC3E}">
        <p14:creationId xmlns:p14="http://schemas.microsoft.com/office/powerpoint/2010/main" val="18906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2" y="1752600"/>
            <a:ext cx="9525000" cy="2308324"/>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1200150" lvl="1" indent="-742950">
              <a:buAutoNum type="arabicPeriod"/>
            </a:pPr>
            <a:r>
              <a:rPr lang="en-US" sz="3600" dirty="0"/>
              <a:t>Every time someone apologizes to you.</a:t>
            </a:r>
          </a:p>
          <a:p>
            <a:pPr marL="1657350" lvl="2" indent="-742950">
              <a:buFont typeface="+mj-lt"/>
              <a:buAutoNum type="alphaLcPeriod"/>
            </a:pPr>
            <a:r>
              <a:rPr lang="en-US" sz="3600" dirty="0"/>
              <a:t>How many times?  Seven times.</a:t>
            </a:r>
          </a:p>
          <a:p>
            <a:endParaRPr lang="en-US" sz="3600" dirty="0"/>
          </a:p>
        </p:txBody>
      </p:sp>
      <p:sp>
        <p:nvSpPr>
          <p:cNvPr id="5" name="TextBox 4">
            <a:extLst>
              <a:ext uri="{FF2B5EF4-FFF2-40B4-BE49-F238E27FC236}">
                <a16:creationId xmlns:a16="http://schemas.microsoft.com/office/drawing/2014/main" id="{F9DFB08E-ED10-4190-8D91-A39833FD4DDD}"/>
              </a:ext>
            </a:extLst>
          </p:cNvPr>
          <p:cNvSpPr txBox="1"/>
          <p:nvPr/>
        </p:nvSpPr>
        <p:spPr>
          <a:xfrm>
            <a:off x="622978" y="3506212"/>
            <a:ext cx="4916714" cy="3046988"/>
          </a:xfrm>
          <a:prstGeom prst="rect">
            <a:avLst/>
          </a:prstGeom>
          <a:noFill/>
        </p:spPr>
        <p:txBody>
          <a:bodyPr wrap="square" rtlCol="0">
            <a:spAutoFit/>
          </a:bodyPr>
          <a:lstStyle/>
          <a:p>
            <a:r>
              <a:rPr lang="en-US" sz="2400" i="1" dirty="0"/>
              <a:t>Luke 17:3-4</a:t>
            </a:r>
          </a:p>
          <a:p>
            <a:r>
              <a:rPr lang="en-US" sz="2400" i="1" dirty="0"/>
              <a:t>3 So watch yourselves.  “If your brother or sister sins against you, rebuke them; and if they repent, forgive them. 4 Even if they sin against you seven times in a day and seven times come back to you saying ‘I repent,’ you must forgive them.”</a:t>
            </a:r>
            <a:endParaRPr lang="en-US" sz="2400" dirty="0"/>
          </a:p>
        </p:txBody>
      </p:sp>
      <p:sp>
        <p:nvSpPr>
          <p:cNvPr id="6" name="TextBox 5">
            <a:extLst>
              <a:ext uri="{FF2B5EF4-FFF2-40B4-BE49-F238E27FC236}">
                <a16:creationId xmlns:a16="http://schemas.microsoft.com/office/drawing/2014/main" id="{444D9C1F-CF44-408C-A356-A436262DF182}"/>
              </a:ext>
            </a:extLst>
          </p:cNvPr>
          <p:cNvSpPr txBox="1"/>
          <p:nvPr/>
        </p:nvSpPr>
        <p:spPr>
          <a:xfrm>
            <a:off x="5865812" y="3652843"/>
            <a:ext cx="5814560" cy="2893100"/>
          </a:xfrm>
          <a:prstGeom prst="rect">
            <a:avLst/>
          </a:prstGeom>
          <a:noFill/>
        </p:spPr>
        <p:txBody>
          <a:bodyPr wrap="square" rtlCol="0">
            <a:spAutoFit/>
          </a:bodyPr>
          <a:lstStyle/>
          <a:p>
            <a:r>
              <a:rPr lang="ja-JP" altLang="en-US" sz="2600" dirty="0"/>
              <a:t>路 加 福 音 </a:t>
            </a:r>
            <a:r>
              <a:rPr lang="en-US" altLang="ja-JP" sz="2600" dirty="0"/>
              <a:t>17:3-4</a:t>
            </a:r>
          </a:p>
          <a:p>
            <a:r>
              <a:rPr lang="en-US" altLang="zh-CN" sz="2600" b="1" baseline="30000" dirty="0"/>
              <a:t>3 </a:t>
            </a:r>
            <a:r>
              <a:rPr lang="zh-CN" altLang="en-US" sz="2600" dirty="0"/>
              <a:t>你 们 要 谨 慎 ！ 若 是 你 的 弟 兄 得 罪 你 ， 就 劝 戒 他 ； 他 若 懊 悔 ， 就 饶 恕 他 。</a:t>
            </a:r>
          </a:p>
          <a:p>
            <a:r>
              <a:rPr lang="en-US" altLang="zh-CN" sz="2600" b="1" baseline="30000" dirty="0"/>
              <a:t>4 </a:t>
            </a:r>
            <a:r>
              <a:rPr lang="zh-CN" altLang="en-US" sz="2600" dirty="0"/>
              <a:t>倘 若 他 一 天 七 次 得 罪 你 ， 又 七 次 回 转 ， 说 ： 我 懊 悔 了 ， 你 总 要 饶 恕 他 。</a:t>
            </a:r>
          </a:p>
        </p:txBody>
      </p:sp>
    </p:spTree>
    <p:extLst>
      <p:ext uri="{BB962C8B-B14F-4D97-AF65-F5344CB8AC3E}">
        <p14:creationId xmlns:p14="http://schemas.microsoft.com/office/powerpoint/2010/main" val="16182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C8366-E704-4EDA-A46C-0821DC0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04800"/>
            <a:ext cx="2743200" cy="1221166"/>
          </a:xfrm>
          <a:prstGeom prst="rect">
            <a:avLst/>
          </a:prstGeom>
        </p:spPr>
      </p:pic>
      <p:sp>
        <p:nvSpPr>
          <p:cNvPr id="9" name="TextBox 8">
            <a:extLst>
              <a:ext uri="{FF2B5EF4-FFF2-40B4-BE49-F238E27FC236}">
                <a16:creationId xmlns:a16="http://schemas.microsoft.com/office/drawing/2014/main" id="{FB124FB3-25B1-401E-A1E9-3735271A0FFE}"/>
              </a:ext>
            </a:extLst>
          </p:cNvPr>
          <p:cNvSpPr txBox="1"/>
          <p:nvPr/>
        </p:nvSpPr>
        <p:spPr>
          <a:xfrm>
            <a:off x="3427412" y="327734"/>
            <a:ext cx="6629400" cy="1754326"/>
          </a:xfrm>
          <a:prstGeom prst="rect">
            <a:avLst/>
          </a:prstGeom>
          <a:noFill/>
        </p:spPr>
        <p:txBody>
          <a:bodyPr wrap="square" rtlCol="0">
            <a:spAutoFit/>
          </a:bodyPr>
          <a:lstStyle/>
          <a:p>
            <a:r>
              <a:rPr lang="en-US" sz="3600" dirty="0"/>
              <a:t>Renewing Our Relationships: Forgiveness</a:t>
            </a:r>
          </a:p>
          <a:p>
            <a:endParaRPr lang="en-US" sz="3600" dirty="0"/>
          </a:p>
        </p:txBody>
      </p:sp>
      <p:sp>
        <p:nvSpPr>
          <p:cNvPr id="4" name="TextBox 3">
            <a:extLst>
              <a:ext uri="{FF2B5EF4-FFF2-40B4-BE49-F238E27FC236}">
                <a16:creationId xmlns:a16="http://schemas.microsoft.com/office/drawing/2014/main" id="{FD1381DB-3F67-43FF-8CE6-08F58E39DFE6}"/>
              </a:ext>
            </a:extLst>
          </p:cNvPr>
          <p:cNvSpPr txBox="1"/>
          <p:nvPr/>
        </p:nvSpPr>
        <p:spPr>
          <a:xfrm>
            <a:off x="531812" y="1752600"/>
            <a:ext cx="9525000" cy="2862322"/>
          </a:xfrm>
          <a:prstGeom prst="rect">
            <a:avLst/>
          </a:prstGeom>
          <a:noFill/>
        </p:spPr>
        <p:txBody>
          <a:bodyPr wrap="square" rtlCol="0">
            <a:spAutoFit/>
          </a:bodyPr>
          <a:lstStyle/>
          <a:p>
            <a:pPr marL="742950" indent="-742950">
              <a:buFont typeface="+mj-lt"/>
              <a:buAutoNum type="alphaUcPeriod"/>
            </a:pPr>
            <a:r>
              <a:rPr lang="en-US" sz="3600" dirty="0"/>
              <a:t>When should we forgive?</a:t>
            </a:r>
          </a:p>
          <a:p>
            <a:pPr marL="1200150" lvl="1" indent="-742950">
              <a:buAutoNum type="arabicPeriod"/>
            </a:pPr>
            <a:r>
              <a:rPr lang="en-US" sz="3600" dirty="0"/>
              <a:t>Every time someone apologizes to you.</a:t>
            </a:r>
          </a:p>
          <a:p>
            <a:pPr marL="1657350" lvl="2" indent="-742950">
              <a:buFont typeface="+mj-lt"/>
              <a:buAutoNum type="alphaLcPeriod"/>
            </a:pPr>
            <a:r>
              <a:rPr lang="en-US" sz="3600" dirty="0"/>
              <a:t>How many times?  Seven times.</a:t>
            </a:r>
          </a:p>
          <a:p>
            <a:pPr marL="1200150" lvl="1" indent="-742950">
              <a:buFont typeface="+mj-lt"/>
              <a:buAutoNum type="arabicPeriod"/>
            </a:pPr>
            <a:r>
              <a:rPr lang="en-US" sz="3600" dirty="0"/>
              <a:t>Every time!</a:t>
            </a:r>
          </a:p>
          <a:p>
            <a:endParaRPr lang="en-US" sz="3600" dirty="0"/>
          </a:p>
        </p:txBody>
      </p:sp>
      <p:sp>
        <p:nvSpPr>
          <p:cNvPr id="5" name="TextBox 4">
            <a:extLst>
              <a:ext uri="{FF2B5EF4-FFF2-40B4-BE49-F238E27FC236}">
                <a16:creationId xmlns:a16="http://schemas.microsoft.com/office/drawing/2014/main" id="{F9DFB08E-ED10-4190-8D91-A39833FD4DDD}"/>
              </a:ext>
            </a:extLst>
          </p:cNvPr>
          <p:cNvSpPr txBox="1"/>
          <p:nvPr/>
        </p:nvSpPr>
        <p:spPr>
          <a:xfrm>
            <a:off x="6711495" y="3686676"/>
            <a:ext cx="5210176" cy="2893100"/>
          </a:xfrm>
          <a:prstGeom prst="rect">
            <a:avLst/>
          </a:prstGeom>
          <a:noFill/>
        </p:spPr>
        <p:txBody>
          <a:bodyPr wrap="square" rtlCol="0">
            <a:spAutoFit/>
          </a:bodyPr>
          <a:lstStyle/>
          <a:p>
            <a:r>
              <a:rPr lang="en-US" sz="2600" i="1" dirty="0"/>
              <a:t>Matthew 18:21-22</a:t>
            </a:r>
          </a:p>
          <a:p>
            <a:r>
              <a:rPr lang="en-US" sz="2600" i="1" dirty="0"/>
              <a:t>21 Then Peter came to Jesus and asked, “Lord, how many times shall I forgive my brother or sister who sins against me? Up to seven times?”</a:t>
            </a:r>
          </a:p>
          <a:p>
            <a:r>
              <a:rPr lang="en-US" sz="2600" i="1" dirty="0"/>
              <a:t>22 Jesus answered, “I tell you, not seven times, but seventy-seven times.</a:t>
            </a:r>
            <a:endParaRPr lang="en-US" sz="2600" dirty="0"/>
          </a:p>
        </p:txBody>
      </p:sp>
      <p:sp>
        <p:nvSpPr>
          <p:cNvPr id="6" name="TextBox 5">
            <a:extLst>
              <a:ext uri="{FF2B5EF4-FFF2-40B4-BE49-F238E27FC236}">
                <a16:creationId xmlns:a16="http://schemas.microsoft.com/office/drawing/2014/main" id="{444D9C1F-CF44-408C-A356-A436262DF182}"/>
              </a:ext>
            </a:extLst>
          </p:cNvPr>
          <p:cNvSpPr txBox="1"/>
          <p:nvPr/>
        </p:nvSpPr>
        <p:spPr>
          <a:xfrm>
            <a:off x="522967" y="3997396"/>
            <a:ext cx="5943601" cy="2492990"/>
          </a:xfrm>
          <a:prstGeom prst="rect">
            <a:avLst/>
          </a:prstGeom>
          <a:noFill/>
        </p:spPr>
        <p:txBody>
          <a:bodyPr wrap="square" rtlCol="0">
            <a:spAutoFit/>
          </a:bodyPr>
          <a:lstStyle/>
          <a:p>
            <a:r>
              <a:rPr lang="zh-TW" altLang="en-US" sz="2600" dirty="0"/>
              <a:t>馬 太 福 音 </a:t>
            </a:r>
            <a:r>
              <a:rPr lang="en-US" altLang="zh-TW" sz="2600" dirty="0"/>
              <a:t>18:21-22</a:t>
            </a:r>
          </a:p>
          <a:p>
            <a:r>
              <a:rPr lang="en-US" altLang="zh-CN" sz="2600" b="1" baseline="30000" dirty="0"/>
              <a:t>21 </a:t>
            </a:r>
            <a:r>
              <a:rPr lang="zh-CN" altLang="en-US" sz="2600" dirty="0"/>
              <a:t>那 时 ， 彼 得 进 前 来 ， 对 耶 稣 说 ： 主 阿 ， 我 弟 兄 得 罪 我 ， 我 当 饶 恕 他 几 次 呢 ？ 到 七 次 可 以 麽 ？</a:t>
            </a:r>
            <a:endParaRPr lang="en-US" altLang="zh-CN" sz="2600" dirty="0"/>
          </a:p>
          <a:p>
            <a:r>
              <a:rPr lang="en-US" altLang="zh-CN" sz="2600" b="1" baseline="30000" dirty="0"/>
              <a:t>22 </a:t>
            </a:r>
            <a:r>
              <a:rPr lang="zh-CN" altLang="en-US" sz="2600" dirty="0"/>
              <a:t>耶 稣 说 ： 我 对 你 说 ， 不 是 到 七 次 ， 乃 是 到 七 十 个 七 次 。</a:t>
            </a:r>
          </a:p>
        </p:txBody>
      </p:sp>
    </p:spTree>
    <p:extLst>
      <p:ext uri="{BB962C8B-B14F-4D97-AF65-F5344CB8AC3E}">
        <p14:creationId xmlns:p14="http://schemas.microsoft.com/office/powerpoint/2010/main" val="388456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charRg st="0" end="17"/>
                                            </p:txEl>
                                          </p:spTgt>
                                        </p:tgtEl>
                                        <p:attrNameLst>
                                          <p:attrName>style.visibility</p:attrName>
                                        </p:attrNameLst>
                                      </p:cBhvr>
                                      <p:to>
                                        <p:strVal val="visible"/>
                                      </p:to>
                                    </p:set>
                                    <p:animEffect transition="in" filter="fade">
                                      <p:cBhvr>
                                        <p:cTn id="7" dur="500"/>
                                        <p:tgtEl>
                                          <p:spTgt spid="6">
                                            <p:txEl>
                                              <p:charRg st="0" end="1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charRg st="17" end="100"/>
                                            </p:txEl>
                                          </p:spTgt>
                                        </p:tgtEl>
                                        <p:attrNameLst>
                                          <p:attrName>style.visibility</p:attrName>
                                        </p:attrNameLst>
                                      </p:cBhvr>
                                      <p:to>
                                        <p:strVal val="visible"/>
                                      </p:to>
                                    </p:set>
                                    <p:animEffect transition="in" filter="fade">
                                      <p:cBhvr>
                                        <p:cTn id="10" dur="500"/>
                                        <p:tgtEl>
                                          <p:spTgt spid="6">
                                            <p:txEl>
                                              <p:charRg st="17" end="10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charRg st="17" end="156"/>
                                            </p:txEl>
                                          </p:spTgt>
                                        </p:tgtEl>
                                        <p:attrNameLst>
                                          <p:attrName>style.visibility</p:attrName>
                                        </p:attrNameLst>
                                      </p:cBhvr>
                                      <p:to>
                                        <p:strVal val="visible"/>
                                      </p:to>
                                    </p:set>
                                    <p:animEffect transition="in" filter="fade">
                                      <p:cBhvr>
                                        <p:cTn id="16" dur="500"/>
                                        <p:tgtEl>
                                          <p:spTgt spid="5">
                                            <p:txEl>
                                              <p:charRg st="17" end="15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charRg st="100" end="151"/>
                                            </p:txEl>
                                          </p:spTgt>
                                        </p:tgtEl>
                                        <p:attrNameLst>
                                          <p:attrName>style.visibility</p:attrName>
                                        </p:attrNameLst>
                                      </p:cBhvr>
                                      <p:to>
                                        <p:strVal val="visible"/>
                                      </p:to>
                                    </p:set>
                                    <p:animEffect transition="in" filter="fade">
                                      <p:cBhvr>
                                        <p:cTn id="21" dur="500"/>
                                        <p:tgtEl>
                                          <p:spTgt spid="6">
                                            <p:txEl>
                                              <p:charRg st="100" end="15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charRg st="156" end="230"/>
                                            </p:txEl>
                                          </p:spTgt>
                                        </p:tgtEl>
                                        <p:attrNameLst>
                                          <p:attrName>style.visibility</p:attrName>
                                        </p:attrNameLst>
                                      </p:cBhvr>
                                      <p:to>
                                        <p:strVal val="visible"/>
                                      </p:to>
                                    </p:set>
                                    <p:animEffect transition="in" filter="fade">
                                      <p:cBhvr>
                                        <p:cTn id="24" dur="500"/>
                                        <p:tgtEl>
                                          <p:spTgt spid="5">
                                            <p:txEl>
                                              <p:charRg st="156" end="23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713</TotalTime>
  <Words>1963</Words>
  <Application>Microsoft Office PowerPoint</Application>
  <PresentationFormat>Custom</PresentationFormat>
  <Paragraphs>272</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Palatino Linotype</vt:lpstr>
      <vt:lpstr>Watercolor_16x9</vt:lpstr>
      <vt:lpstr>PowerPoint Presentation</vt:lpstr>
      <vt:lpstr>Please take out your cell phones, and scan the QR code to take the online poll.  请拿出手机，扫描二维码进行在线调查。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Dan and Anita Lam</dc:creator>
  <cp:lastModifiedBy>Dan and Anita Lam</cp:lastModifiedBy>
  <cp:revision>32</cp:revision>
  <dcterms:created xsi:type="dcterms:W3CDTF">2019-01-19T18:02:38Z</dcterms:created>
  <dcterms:modified xsi:type="dcterms:W3CDTF">2019-01-20T05:56:33Z</dcterms:modified>
</cp:coreProperties>
</file>