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1"/>
  </p:notesMasterIdLst>
  <p:sldIdLst>
    <p:sldId id="256" r:id="rId2"/>
    <p:sldId id="677" r:id="rId3"/>
    <p:sldId id="914" r:id="rId4"/>
    <p:sldId id="959" r:id="rId5"/>
    <p:sldId id="915" r:id="rId6"/>
    <p:sldId id="936" r:id="rId7"/>
    <p:sldId id="937" r:id="rId8"/>
    <p:sldId id="938" r:id="rId9"/>
    <p:sldId id="939" r:id="rId10"/>
    <p:sldId id="958" r:id="rId11"/>
    <p:sldId id="942" r:id="rId12"/>
    <p:sldId id="948" r:id="rId13"/>
    <p:sldId id="949" r:id="rId14"/>
    <p:sldId id="943" r:id="rId15"/>
    <p:sldId id="950" r:id="rId16"/>
    <p:sldId id="951" r:id="rId17"/>
    <p:sldId id="946" r:id="rId18"/>
    <p:sldId id="952" r:id="rId19"/>
    <p:sldId id="953" r:id="rId20"/>
    <p:sldId id="945" r:id="rId21"/>
    <p:sldId id="954" r:id="rId22"/>
    <p:sldId id="955" r:id="rId23"/>
    <p:sldId id="960" r:id="rId24"/>
    <p:sldId id="944" r:id="rId25"/>
    <p:sldId id="940" r:id="rId26"/>
    <p:sldId id="956" r:id="rId27"/>
    <p:sldId id="957" r:id="rId28"/>
    <p:sldId id="935" r:id="rId29"/>
    <p:sldId id="94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760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January 14,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January 14,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January 14,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January 14,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January 14, 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January 14, 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January 14,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January 14, 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January 14, 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January 14,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January 14, 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January 14,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Resolutions 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Foundations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330200"/>
            <a:ext cx="60452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7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25" y="1276866"/>
            <a:ext cx="57022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Helvetica"/>
                <a:cs typeface="Helvetica"/>
              </a:rPr>
              <a:t>The Obedient Christian in Action</a:t>
            </a:r>
            <a:endParaRPr lang="en-US" sz="30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3700" y="3058636"/>
            <a:ext cx="5740400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Helvetica"/>
                <a:cs typeface="Helvetica"/>
              </a:rPr>
              <a:t>Whoever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has my commands and keeps them</a:t>
            </a:r>
            <a:r>
              <a:rPr lang="en-US" sz="2200" dirty="0">
                <a:latin typeface="Helvetica"/>
                <a:cs typeface="Helvetica"/>
              </a:rPr>
              <a:t> is the one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who loves me</a:t>
            </a:r>
            <a:r>
              <a:rPr lang="en-US" sz="2200" dirty="0">
                <a:latin typeface="Helvetica"/>
                <a:cs typeface="Helvetica"/>
              </a:rPr>
              <a:t>. The one who loves me will be loved by my Father, and I too will love them and show myself to them.”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endParaRPr lang="en-US" sz="2200" dirty="0">
              <a:latin typeface="Helvetica"/>
              <a:cs typeface="Helvetica"/>
            </a:endParaRPr>
          </a:p>
          <a:p>
            <a:r>
              <a:rPr lang="en-US" sz="2200" dirty="0" smtClean="0">
                <a:latin typeface="Helvetica"/>
                <a:cs typeface="Helvetica"/>
              </a:rPr>
              <a:t>			            John 14:21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750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3900" y="2535535"/>
            <a:ext cx="49911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"/>
                <a:cs typeface="Helvetica"/>
              </a:rPr>
              <a:t>When you purposefully choose to walk in God's way, it shows in your outward lifestyle.</a:t>
            </a:r>
          </a:p>
        </p:txBody>
      </p:sp>
    </p:spTree>
    <p:extLst>
      <p:ext uri="{BB962C8B-B14F-4D97-AF65-F5344CB8AC3E}">
        <p14:creationId xmlns:p14="http://schemas.microsoft.com/office/powerpoint/2010/main" val="1316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83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25" y="1276866"/>
            <a:ext cx="18668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Helvetica"/>
                <a:cs typeface="Helvetica"/>
              </a:rPr>
              <a:t>The Word</a:t>
            </a:r>
            <a:endParaRPr lang="en-US" sz="30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3700" y="3058636"/>
            <a:ext cx="5740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Helvetica"/>
                <a:cs typeface="Helvetica"/>
              </a:rPr>
              <a:t>All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Scripture is God-breathed</a:t>
            </a:r>
            <a:r>
              <a:rPr lang="en-US" sz="2200" dirty="0">
                <a:latin typeface="Helvetica"/>
                <a:cs typeface="Helvetica"/>
              </a:rPr>
              <a:t> and is useful for teaching, rebuking, correcting and training in righteousness,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r>
              <a:rPr lang="en-US" sz="2200" dirty="0" smtClean="0">
                <a:latin typeface="Helvetica"/>
                <a:cs typeface="Helvetica"/>
              </a:rPr>
              <a:t>			       2 Timothy 3:16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21230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50569"/>
            <a:ext cx="7924800" cy="521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97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805" y="1137166"/>
            <a:ext cx="124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Prayer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3700" y="2601436"/>
            <a:ext cx="574040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Helvetica"/>
                <a:cs typeface="Helvetica"/>
              </a:rPr>
              <a:t>Do not be anxious about anything, but in every situation, by prayer and petition, with thanksgiving, present your requests to God. </a:t>
            </a:r>
            <a:r>
              <a:rPr lang="en-US" sz="2200" dirty="0" smtClean="0">
                <a:latin typeface="Helvetica"/>
                <a:cs typeface="Helvetica"/>
              </a:rPr>
              <a:t>And </a:t>
            </a:r>
            <a:r>
              <a:rPr lang="en-US" sz="2200" dirty="0">
                <a:latin typeface="Helvetica"/>
                <a:cs typeface="Helvetica"/>
              </a:rPr>
              <a:t>the peace of God, which transcends all understanding, will guard your hearts and your minds in Christ Jesus.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r>
              <a:rPr lang="en-US" sz="2200" dirty="0" smtClean="0">
                <a:latin typeface="Helvetica"/>
                <a:cs typeface="Helvetica"/>
              </a:rPr>
              <a:t>		</a:t>
            </a:r>
            <a:r>
              <a:rPr lang="en-US" sz="2200" dirty="0">
                <a:latin typeface="Helvetica"/>
                <a:cs typeface="Helvetica"/>
              </a:rPr>
              <a:t>	</a:t>
            </a:r>
            <a:r>
              <a:rPr lang="en-US" sz="2200" dirty="0" smtClean="0">
                <a:latin typeface="Helvetica"/>
                <a:cs typeface="Helvetica"/>
              </a:rPr>
              <a:t>   Philippians 4:6-7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93647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10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0" y="1454140"/>
            <a:ext cx="6489700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>
                <a:latin typeface="Helvetica"/>
                <a:cs typeface="Helvetica"/>
              </a:rPr>
              <a:t>12</a:t>
            </a:r>
            <a:r>
              <a:rPr lang="en-US" sz="2000" dirty="0">
                <a:latin typeface="Helvetica"/>
                <a:cs typeface="Helvetica"/>
              </a:rPr>
              <a:t> As she kept on praying to the Lord, Eli observed her mouth. </a:t>
            </a:r>
            <a:r>
              <a:rPr lang="en-US" sz="2000" baseline="30000" dirty="0">
                <a:latin typeface="Helvetica"/>
                <a:cs typeface="Helvetica"/>
              </a:rPr>
              <a:t>13</a:t>
            </a:r>
            <a:r>
              <a:rPr lang="en-US" sz="2000" dirty="0">
                <a:latin typeface="Helvetica"/>
                <a:cs typeface="Helvetica"/>
              </a:rPr>
              <a:t> Hannah was </a:t>
            </a:r>
            <a:r>
              <a:rPr lang="en-US" sz="2000" dirty="0">
                <a:solidFill>
                  <a:srgbClr val="FFFF00"/>
                </a:solidFill>
                <a:latin typeface="Helvetica"/>
                <a:cs typeface="Helvetica"/>
              </a:rPr>
              <a:t>praying in her heart</a:t>
            </a:r>
            <a:r>
              <a:rPr lang="en-US" sz="2000" dirty="0">
                <a:latin typeface="Helvetica"/>
                <a:cs typeface="Helvetica"/>
              </a:rPr>
              <a:t>, and her lips were moving but her voice was not heard. Eli thought she was drunk </a:t>
            </a:r>
            <a:r>
              <a:rPr lang="en-US" sz="2000" baseline="30000" dirty="0">
                <a:latin typeface="Helvetica"/>
                <a:cs typeface="Helvetica"/>
              </a:rPr>
              <a:t>14</a:t>
            </a:r>
            <a:r>
              <a:rPr lang="en-US" sz="2000" dirty="0">
                <a:latin typeface="Helvetica"/>
                <a:cs typeface="Helvetica"/>
              </a:rPr>
              <a:t> and said to her, “How long are you going to stay drunk? Put away your wine.”</a:t>
            </a:r>
          </a:p>
          <a:p>
            <a:endParaRPr lang="en-US" sz="2000" baseline="30000" dirty="0">
              <a:latin typeface="Helvetica"/>
              <a:cs typeface="Helvetica"/>
            </a:endParaRPr>
          </a:p>
          <a:p>
            <a:r>
              <a:rPr lang="en-US" sz="2000" baseline="30000" dirty="0">
                <a:latin typeface="Helvetica"/>
                <a:cs typeface="Helvetica"/>
              </a:rPr>
              <a:t>15 </a:t>
            </a:r>
            <a:r>
              <a:rPr lang="en-US" sz="2000" dirty="0">
                <a:latin typeface="Helvetica"/>
                <a:cs typeface="Helvetica"/>
              </a:rPr>
              <a:t>“Not so, my lord,” Hannah replied, “I am a woman who is deeply troubled. I have not been drinking wine or beer; </a:t>
            </a:r>
            <a:r>
              <a:rPr lang="en-US" sz="2000" dirty="0">
                <a:solidFill>
                  <a:srgbClr val="FFFF00"/>
                </a:solidFill>
                <a:latin typeface="Helvetica"/>
                <a:cs typeface="Helvetica"/>
              </a:rPr>
              <a:t>I was pouring out my soul to the Lord.</a:t>
            </a:r>
            <a:r>
              <a:rPr lang="en-US" sz="2000" dirty="0">
                <a:latin typeface="Helvetica"/>
                <a:cs typeface="Helvetica"/>
              </a:rPr>
              <a:t> </a:t>
            </a:r>
            <a:endParaRPr lang="en-US" sz="2000" dirty="0" smtClean="0">
              <a:latin typeface="Helvetica"/>
              <a:cs typeface="Helvetica"/>
            </a:endParaRPr>
          </a:p>
          <a:p>
            <a:endParaRPr lang="en-US" sz="2000" dirty="0">
              <a:latin typeface="Helvetica"/>
              <a:cs typeface="Helvetica"/>
            </a:endParaRPr>
          </a:p>
          <a:p>
            <a:endParaRPr lang="en-US" sz="2000" dirty="0" smtClean="0">
              <a:latin typeface="Helvetica"/>
              <a:cs typeface="Helvetica"/>
            </a:endParaRPr>
          </a:p>
          <a:p>
            <a:endParaRPr lang="en-US" sz="2000" dirty="0" smtClean="0">
              <a:latin typeface="Helvetica"/>
              <a:cs typeface="Helvetica"/>
            </a:endParaRPr>
          </a:p>
          <a:p>
            <a:r>
              <a:rPr lang="en-US" sz="2000" dirty="0">
                <a:latin typeface="Helvetica"/>
                <a:cs typeface="Helvetica"/>
              </a:rPr>
              <a:t>	</a:t>
            </a:r>
            <a:r>
              <a:rPr lang="en-US" sz="2000" dirty="0" smtClean="0">
                <a:latin typeface="Helvetica"/>
                <a:cs typeface="Helvetica"/>
              </a:rPr>
              <a:t>			1 Samuel 1:12-15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642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739900"/>
            <a:ext cx="8519160" cy="35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4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25" y="999867"/>
            <a:ext cx="1880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Fellowship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3700" y="2601436"/>
            <a:ext cx="574040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Helvetica"/>
                <a:cs typeface="Helvetica"/>
              </a:rPr>
              <a:t>And </a:t>
            </a:r>
            <a:r>
              <a:rPr lang="en-US" sz="2200" dirty="0">
                <a:latin typeface="Helvetica"/>
                <a:cs typeface="Helvetica"/>
              </a:rPr>
              <a:t>let us consider how we may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spur one another on toward love and good deeds</a:t>
            </a:r>
            <a:r>
              <a:rPr lang="en-US" sz="2200" dirty="0" smtClean="0">
                <a:latin typeface="Helvetica"/>
                <a:cs typeface="Helvetica"/>
              </a:rPr>
              <a:t>, </a:t>
            </a:r>
            <a:r>
              <a:rPr lang="en-US" sz="2200" dirty="0">
                <a:latin typeface="Helvetica"/>
                <a:cs typeface="Helvetica"/>
              </a:rPr>
              <a:t>not giving up meeting together, as some are in the habit of doing, but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encouraging one another</a:t>
            </a:r>
            <a:r>
              <a:rPr lang="en-US" sz="2200" dirty="0">
                <a:latin typeface="Helvetica"/>
                <a:cs typeface="Helvetica"/>
              </a:rPr>
              <a:t>—and all the more as you see the Day approaching.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r>
              <a:rPr lang="en-US" sz="2200" dirty="0" smtClean="0">
                <a:latin typeface="Helvetica"/>
                <a:cs typeface="Helvetica"/>
              </a:rPr>
              <a:t>			  Hebrews 10:24-25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6770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620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03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9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004955"/>
            <a:ext cx="7594600" cy="50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1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25" y="1276866"/>
            <a:ext cx="194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Witnessing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3700" y="2855436"/>
            <a:ext cx="5740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Helvetica"/>
                <a:cs typeface="Helvetica"/>
              </a:rPr>
              <a:t>For I am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not ashamed of the gospel</a:t>
            </a:r>
            <a:r>
              <a:rPr lang="en-US" sz="2200" dirty="0">
                <a:latin typeface="Helvetica"/>
                <a:cs typeface="Helvetica"/>
              </a:rPr>
              <a:t>, because it is the power of God that brings salvation to everyone who believes: first to the Jew, then to the Gentile.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r>
              <a:rPr lang="en-US" sz="2200" dirty="0" smtClean="0">
                <a:latin typeface="Helvetica"/>
                <a:cs typeface="Helvetica"/>
              </a:rPr>
              <a:t>			         Romans 1:16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7256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9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620778"/>
            <a:ext cx="7239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>
                <a:latin typeface="Helvetica"/>
                <a:cs typeface="Helvetica"/>
              </a:rPr>
              <a:t>43</a:t>
            </a:r>
            <a:r>
              <a:rPr lang="en-US" sz="2200" dirty="0">
                <a:latin typeface="Helvetica"/>
                <a:cs typeface="Helvetica"/>
              </a:rPr>
              <a:t> The next day Jesus decided to leave for Galilee. Finding Philip, he said to him, “Follow me.”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r>
              <a:rPr lang="en-US" sz="2200" baseline="30000" dirty="0">
                <a:latin typeface="Helvetica"/>
                <a:cs typeface="Helvetica"/>
              </a:rPr>
              <a:t>44 </a:t>
            </a:r>
            <a:r>
              <a:rPr lang="en-US" sz="2200" dirty="0">
                <a:latin typeface="Helvetica"/>
                <a:cs typeface="Helvetica"/>
              </a:rPr>
              <a:t>Philip, like Andrew and Peter, was from the town of Bethsaida. </a:t>
            </a:r>
            <a:r>
              <a:rPr lang="en-US" sz="2200" baseline="30000" dirty="0">
                <a:latin typeface="Helvetica"/>
                <a:cs typeface="Helvetica"/>
              </a:rPr>
              <a:t>45</a:t>
            </a:r>
            <a:r>
              <a:rPr lang="en-US" sz="2200" dirty="0">
                <a:latin typeface="Helvetica"/>
                <a:cs typeface="Helvetica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Helvetica"/>
                <a:cs typeface="Helvetica"/>
              </a:rPr>
              <a:t>Philip found Nathanael and told him</a:t>
            </a:r>
            <a:r>
              <a:rPr lang="en-US" sz="2200" dirty="0">
                <a:latin typeface="Helvetica"/>
                <a:cs typeface="Helvetica"/>
              </a:rPr>
              <a:t>, “We have found the one Moses wrote about in the Law, and about whom the prophets also wrote—Jesus of Nazareth, the son of Joseph.</a:t>
            </a:r>
            <a:r>
              <a:rPr lang="en-US" sz="2200" dirty="0" smtClean="0">
                <a:latin typeface="Helvetica"/>
                <a:cs typeface="Helvetica"/>
              </a:rPr>
              <a:t>”</a:t>
            </a:r>
          </a:p>
          <a:p>
            <a:endParaRPr lang="en-US" sz="2200" dirty="0" smtClean="0">
              <a:latin typeface="Helvetica"/>
              <a:cs typeface="Helvetica"/>
            </a:endParaRPr>
          </a:p>
          <a:p>
            <a:endParaRPr lang="en-US" sz="2200" dirty="0">
              <a:latin typeface="Helvetica"/>
              <a:cs typeface="Helvetica"/>
            </a:endParaRPr>
          </a:p>
          <a:p>
            <a:r>
              <a:rPr lang="en-US" sz="2200" dirty="0" smtClean="0">
                <a:latin typeface="Helvetica"/>
                <a:cs typeface="Helvetica"/>
              </a:rPr>
              <a:t>						John 1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73447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100" y="1549738"/>
            <a:ext cx="604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4</a:t>
            </a:r>
            <a:r>
              <a:rPr lang="en-US" sz="2400" dirty="0">
                <a:latin typeface="Helvetica"/>
                <a:cs typeface="Helvetica"/>
              </a:rPr>
              <a:t> Those who had been scattered preached the word wherever they went. </a:t>
            </a:r>
            <a:r>
              <a:rPr lang="en-US" sz="2400" baseline="30000" dirty="0">
                <a:latin typeface="Helvetica"/>
                <a:cs typeface="Helvetica"/>
              </a:rPr>
              <a:t>5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Philip</a:t>
            </a:r>
            <a:r>
              <a:rPr lang="en-US" sz="2400" dirty="0">
                <a:latin typeface="Helvetica"/>
                <a:cs typeface="Helvetica"/>
              </a:rPr>
              <a:t> went down to a city in Samaria and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proclaimed the Messiah there.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baseline="30000" dirty="0">
                <a:latin typeface="Helvetica"/>
                <a:cs typeface="Helvetica"/>
              </a:rPr>
              <a:t>6</a:t>
            </a:r>
            <a:r>
              <a:rPr lang="en-US" sz="2400" dirty="0">
                <a:latin typeface="Helvetica"/>
                <a:cs typeface="Helvetica"/>
              </a:rPr>
              <a:t> When the crowds heard Philip and saw the signs he performed, they all paid close attention to what he said</a:t>
            </a:r>
            <a:r>
              <a:rPr lang="en-US" sz="2400" dirty="0" smtClean="0">
                <a:latin typeface="Helvetica"/>
                <a:cs typeface="Helvetica"/>
              </a:rPr>
              <a:t>. . . 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Acts 8:4-6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15898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581"/>
            <a:ext cx="9144000" cy="42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83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330200"/>
            <a:ext cx="60579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3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0" y="4984750"/>
            <a:ext cx="508000" cy="774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15373" y="5208032"/>
            <a:ext cx="203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722"/>
                </a:solidFill>
                <a:latin typeface="Helvetica Neue"/>
                <a:cs typeface="Helvetica Neue"/>
              </a:rPr>
              <a:t>STATISTIC BRAIN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6" y="2997200"/>
            <a:ext cx="7766168" cy="6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0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034" y="0"/>
            <a:ext cx="5031296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0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890678"/>
            <a:ext cx="608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Lay a strong spiritual foundation in your life.</a:t>
            </a:r>
            <a:endParaRPr lang="en-US" sz="28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0577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270742"/>
            <a:ext cx="8724900" cy="23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4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330200"/>
            <a:ext cx="60579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6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25" y="1276866"/>
            <a:ext cx="30957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Helvetica"/>
                <a:cs typeface="Helvetica"/>
              </a:rPr>
              <a:t>Christ the Center</a:t>
            </a:r>
            <a:endParaRPr lang="en-US" sz="30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9600" y="2817336"/>
            <a:ext cx="5499100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Helvetica"/>
                <a:cs typeface="Helvetica"/>
              </a:rPr>
              <a:t>I </a:t>
            </a:r>
            <a:r>
              <a:rPr lang="en-US" sz="2200" dirty="0">
                <a:latin typeface="Helvetica"/>
                <a:cs typeface="Helvetica"/>
              </a:rPr>
              <a:t>have been crucified with Christ and I no longer live, but Christ lives in me. The life I now live in the body, I live by faith in the Son of God, who loved me and gave himself for me</a:t>
            </a:r>
            <a:r>
              <a:rPr lang="en-US" sz="2200" dirty="0" smtClean="0">
                <a:latin typeface="Helvetica"/>
                <a:cs typeface="Helvetica"/>
              </a:rPr>
              <a:t>.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r>
              <a:rPr lang="en-US" sz="2200" dirty="0" smtClean="0">
                <a:latin typeface="Helvetica"/>
                <a:cs typeface="Helvetica"/>
              </a:rPr>
              <a:t>			    Galatians 2:20</a:t>
            </a:r>
            <a:endParaRPr lang="en-US" sz="2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86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09700"/>
            <a:ext cx="7162800" cy="4025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400" y="59551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Helvetica"/>
                <a:cs typeface="Helvetica"/>
              </a:rPr>
              <a:t>Emmett J. </a:t>
            </a:r>
            <a:r>
              <a:rPr lang="en-US" sz="1400" dirty="0" err="1">
                <a:latin typeface="Helvetica"/>
                <a:cs typeface="Helvetica"/>
              </a:rPr>
              <a:t>Scanlan</a:t>
            </a:r>
            <a:r>
              <a:rPr lang="en-US" sz="1400" dirty="0">
                <a:latin typeface="Helvetica"/>
                <a:cs typeface="Helvetica"/>
              </a:rPr>
              <a:t> as Saul/the apostle Paul from "A.D: The Bible Continues"</a:t>
            </a:r>
          </a:p>
        </p:txBody>
      </p:sp>
    </p:spTree>
    <p:extLst>
      <p:ext uri="{BB962C8B-B14F-4D97-AF65-F5344CB8AC3E}">
        <p14:creationId xmlns:p14="http://schemas.microsoft.com/office/powerpoint/2010/main" val="3605732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42004</TotalTime>
  <Words>531</Words>
  <Application>Microsoft Macintosh PowerPoint</Application>
  <PresentationFormat>On-screen Show (4:3)</PresentationFormat>
  <Paragraphs>47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Elemental</vt:lpstr>
      <vt:lpstr>Resolutions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subject/>
  <dc:creator>Tom Siwicki</dc:creator>
  <cp:keywords/>
  <dc:description/>
  <cp:lastModifiedBy>Tom Siwicki</cp:lastModifiedBy>
  <cp:revision>657</cp:revision>
  <dcterms:created xsi:type="dcterms:W3CDTF">2013-11-03T00:06:16Z</dcterms:created>
  <dcterms:modified xsi:type="dcterms:W3CDTF">2017-01-15T14:48:56Z</dcterms:modified>
  <cp:category/>
</cp:coreProperties>
</file>