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60" r:id="rId1"/>
  </p:sldMasterIdLst>
  <p:notesMasterIdLst>
    <p:notesMasterId r:id="rId27"/>
  </p:notesMasterIdLst>
  <p:sldIdLst>
    <p:sldId id="256" r:id="rId2"/>
    <p:sldId id="776" r:id="rId3"/>
    <p:sldId id="839" r:id="rId4"/>
    <p:sldId id="825" r:id="rId5"/>
    <p:sldId id="826" r:id="rId6"/>
    <p:sldId id="762" r:id="rId7"/>
    <p:sldId id="827" r:id="rId8"/>
    <p:sldId id="833" r:id="rId9"/>
    <p:sldId id="831" r:id="rId10"/>
    <p:sldId id="835" r:id="rId11"/>
    <p:sldId id="832" r:id="rId12"/>
    <p:sldId id="838" r:id="rId13"/>
    <p:sldId id="840" r:id="rId14"/>
    <p:sldId id="841" r:id="rId15"/>
    <p:sldId id="836" r:id="rId16"/>
    <p:sldId id="842" r:id="rId17"/>
    <p:sldId id="843" r:id="rId18"/>
    <p:sldId id="844" r:id="rId19"/>
    <p:sldId id="829" r:id="rId20"/>
    <p:sldId id="845" r:id="rId21"/>
    <p:sldId id="830" r:id="rId22"/>
    <p:sldId id="809" r:id="rId23"/>
    <p:sldId id="847" r:id="rId24"/>
    <p:sldId id="848" r:id="rId25"/>
    <p:sldId id="846" r:id="rId2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1840A"/>
    <a:srgbClr val="505E08"/>
    <a:srgbClr val="242B04"/>
    <a:srgbClr val="313A06"/>
    <a:srgbClr val="0A4452"/>
    <a:srgbClr val="2252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4" autoAdjust="0"/>
    <p:restoredTop sz="94712" autoAdjust="0"/>
  </p:normalViewPr>
  <p:slideViewPr>
    <p:cSldViewPr snapToGrid="0" snapToObjects="1">
      <p:cViewPr>
        <p:scale>
          <a:sx n="100" d="100"/>
          <a:sy n="100" d="100"/>
        </p:scale>
        <p:origin x="-1776" y="-5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notesMaster" Target="notesMasters/notesMaster1.xml"/><Relationship Id="rId28" Type="http://schemas.openxmlformats.org/officeDocument/2006/relationships/printerSettings" Target="printerSettings/printerSettings1.bin"/><Relationship Id="rId29" Type="http://schemas.openxmlformats.org/officeDocument/2006/relationships/presProps" Target="presProps.xml"/><Relationship Id="rId30" Type="http://schemas.openxmlformats.org/officeDocument/2006/relationships/viewProps" Target="viewProps.xml"/><Relationship Id="rId31" Type="http://schemas.openxmlformats.org/officeDocument/2006/relationships/theme" Target="theme/theme1.xml"/><Relationship Id="rId3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6FE64F-718D-834F-BDFC-B940820A2267}" type="datetimeFigureOut">
              <a:rPr lang="en-US" smtClean="0"/>
              <a:t>5/5/18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4F823B-A632-F44F-9C36-9A3FD243B2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45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828800" y="3159760"/>
            <a:ext cx="457200" cy="1034129"/>
          </a:xfrm>
          <a:prstGeom prst="rect">
            <a:avLst/>
          </a:prstGeom>
          <a:noFill/>
        </p:spPr>
        <p:txBody>
          <a:bodyPr wrap="square" lIns="0" tIns="9144" rIns="0" bIns="9144" rtlCol="0" anchor="ctr" anchorCtr="0">
            <a:spAutoFit/>
          </a:bodyPr>
          <a:lstStyle/>
          <a:p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7240" y="1219200"/>
            <a:ext cx="7543800" cy="2152650"/>
          </a:xfrm>
        </p:spPr>
        <p:txBody>
          <a:bodyPr>
            <a:noAutofit/>
          </a:bodyPr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33600" y="3375491"/>
            <a:ext cx="6172200" cy="685800"/>
          </a:xfrm>
        </p:spPr>
        <p:txBody>
          <a:bodyPr anchor="ctr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9C06D-4ED8-42C6-905D-CA84CA1B6CBF}" type="datetime2">
              <a:rPr lang="en-US" smtClean="0"/>
              <a:t>Saturday, May 5, 18</a:t>
            </a:fld>
            <a:endParaRPr lang="en-US" dirty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33600" y="685801"/>
            <a:ext cx="5791200" cy="3505199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EEE0E-EDB0-4D84-86B0-50833DF22902}" type="datetime2">
              <a:rPr lang="en-US" smtClean="0"/>
              <a:t>Saturday, May 5, 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09600" y="609601"/>
            <a:ext cx="2133600" cy="5181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95600" y="685801"/>
            <a:ext cx="5029200" cy="457200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4372C-B5AB-4C39-B273-B99224EB4DD5}" type="datetime2">
              <a:rPr lang="en-US" smtClean="0"/>
              <a:t>Saturday, May 5, 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B1CAA-32CD-4B55-B92A-B8F0843CACF4}" type="datetime2">
              <a:rPr lang="en-US" smtClean="0"/>
              <a:t>Saturday, May 5, 18</a:t>
            </a:fld>
            <a:endParaRPr lang="en-US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267200" y="4074497"/>
            <a:ext cx="457200" cy="101566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0" y="4267368"/>
            <a:ext cx="3733800" cy="731520"/>
          </a:xfrm>
        </p:spPr>
        <p:txBody>
          <a:bodyPr anchor="ctr"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8CDC4-3D19-4983-B478-82F6B8E5AB66}" type="datetime2">
              <a:rPr lang="en-US" smtClean="0"/>
              <a:t>Saturday, May 5, 18</a:t>
            </a:fld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86000" y="1905000"/>
            <a:ext cx="6035040" cy="2350008"/>
          </a:xfrm>
        </p:spPr>
        <p:txBody>
          <a:bodyPr/>
          <a:lstStyle>
            <a:lvl1pPr marL="0" algn="l" defTabSz="914400" rtl="0" eaLnBrk="1" latinLnBrk="0" hangingPunct="1">
              <a:spcBef>
                <a:spcPct val="0"/>
              </a:spcBef>
              <a:buNone/>
              <a:defRPr lang="en-US" sz="5400" b="0" kern="1200" cap="none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82477-D5D3-4181-8C11-75D0F2433A87}" type="datetime2">
              <a:rPr lang="en-US" smtClean="0"/>
              <a:t>Saturday, May 5, 18</a:t>
            </a:fld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1344168" y="658368"/>
            <a:ext cx="3273552" cy="3429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>
          <a:xfrm>
            <a:off x="5029200" y="658368"/>
            <a:ext cx="3273552" cy="34321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1120" y="661976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44168" y="1371600"/>
            <a:ext cx="3276600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29200" y="661976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29200" y="1371600"/>
            <a:ext cx="3273552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56640" y="520192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780280" y="520192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3E253B-1893-4367-8BAE-DF4BC10DC578}" type="datetime2">
              <a:rPr lang="en-US" smtClean="0"/>
              <a:t>Saturday, May 5, 18</a:t>
            </a:fld>
            <a:endParaRPr lang="en-US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2300D-25B3-4603-86C9-4CB776489F00}" type="datetime2">
              <a:rPr lang="en-US" smtClean="0"/>
              <a:t>Saturday, May 5, 18</a:t>
            </a:fld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14AD9-FCC8-48B7-B85B-012A91320DFF}" type="datetime2">
              <a:rPr lang="en-US" smtClean="0"/>
              <a:t>Saturday, May 5, 18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328920" y="1774588"/>
            <a:ext cx="457200" cy="123110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8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8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1"/>
            <a:ext cx="4343400" cy="3429000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00" y="685801"/>
            <a:ext cx="2590800" cy="3429000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2DC50-D5DB-4F94-B367-9876CD2C4012}" type="datetime2">
              <a:rPr lang="en-US" smtClean="0"/>
              <a:t>Saturday, May 5, 18</a:t>
            </a:fld>
            <a:endParaRPr lang="en-US" dirty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219200" y="612775"/>
            <a:ext cx="6705600" cy="2546985"/>
          </a:xfr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743200" y="3453047"/>
            <a:ext cx="5029200" cy="720804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35352" y="3331464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EB412-E790-42EA-81FE-2925D3A43D91}" type="datetime2">
              <a:rPr lang="en-US" smtClean="0"/>
              <a:t>Saturday, May 5, 18</a:t>
            </a:fld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chemeClr val="accent6">
                  <a:lumMod val="50000"/>
                  <a:alpha val="36000"/>
                </a:schemeClr>
              </a:gs>
              <a:gs pos="100000">
                <a:schemeClr val="bg2">
                  <a:alpha val="1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 rot="19724275">
            <a:off x="1373221" y="1038440"/>
            <a:ext cx="7240620" cy="570698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7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 rot="17656910">
            <a:off x="-274211" y="1165875"/>
            <a:ext cx="5538472" cy="4480459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 rot="19724275">
            <a:off x="3277955" y="116854"/>
            <a:ext cx="6479362" cy="475475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77240" y="4876800"/>
            <a:ext cx="7543800" cy="914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33600" y="685801"/>
            <a:ext cx="6096000" cy="36575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5473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0B385921-A91A-409C-921C-0E0EC1E750EC}" type="datetime2">
              <a:rPr lang="en-US" smtClean="0"/>
              <a:t>Saturday, May 5, 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22960" y="6154738"/>
            <a:ext cx="45720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" y="5842000"/>
            <a:ext cx="2133600" cy="304800"/>
          </a:xfrm>
          <a:prstGeom prst="rect">
            <a:avLst/>
          </a:prstGeom>
        </p:spPr>
        <p:txBody>
          <a:bodyPr vert="horz" lIns="91440" tIns="45720" rIns="91440" bIns="9144" rtlCol="0" anchor="b"/>
          <a:lstStyle>
            <a:lvl1pPr algn="l">
              <a:defRPr sz="16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961" r:id="rId1"/>
    <p:sldLayoutId id="2147483962" r:id="rId2"/>
    <p:sldLayoutId id="2147483963" r:id="rId3"/>
    <p:sldLayoutId id="2147483964" r:id="rId4"/>
    <p:sldLayoutId id="2147483965" r:id="rId5"/>
    <p:sldLayoutId id="2147483966" r:id="rId6"/>
    <p:sldLayoutId id="2147483967" r:id="rId7"/>
    <p:sldLayoutId id="2147483968" r:id="rId8"/>
    <p:sldLayoutId id="2147483969" r:id="rId9"/>
    <p:sldLayoutId id="2147483970" r:id="rId10"/>
    <p:sldLayoutId id="2147483971" r:id="rId11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4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56032" algn="l" defTabSz="914400" rtl="0" eaLnBrk="1" latinLnBrk="0" hangingPunct="1">
        <a:spcBef>
          <a:spcPct val="20000"/>
        </a:spcBef>
        <a:spcAft>
          <a:spcPts val="0"/>
        </a:spcAft>
        <a:buSzPct val="60000"/>
        <a:buFont typeface="Wingdings" pitchFamily="2" charset="2"/>
        <a:buChar char=""/>
        <a:defRPr sz="21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1pPr>
      <a:lvl2pPr marL="6400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2pPr>
      <a:lvl3pPr marL="10058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7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3pPr>
      <a:lvl4pPr marL="1371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6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4pPr>
      <a:lvl5pPr marL="164592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5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5pPr>
      <a:lvl6pPr marL="196596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6pPr>
      <a:lvl7pPr marL="22402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7pPr>
      <a:lvl8pPr marL="2514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8pPr>
      <a:lvl9pPr marL="28346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4000" b="1" dirty="0" smtClean="0"/>
              <a:t>Disciple</a:t>
            </a:r>
            <a:endParaRPr lang="en-US" sz="40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Responding to Christ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7117831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0910" y="622300"/>
            <a:ext cx="5496990" cy="5515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9847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43000" y="1663701"/>
            <a:ext cx="6870700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b="1" baseline="30000" dirty="0" smtClean="0">
                <a:latin typeface="Helvetica"/>
                <a:cs typeface="Helvetica"/>
              </a:rPr>
              <a:t>13</a:t>
            </a:r>
            <a:r>
              <a:rPr lang="en-US" sz="2600" b="1" dirty="0">
                <a:latin typeface="Helvetica"/>
                <a:cs typeface="Helvetica"/>
              </a:rPr>
              <a:t> </a:t>
            </a:r>
            <a:r>
              <a:rPr lang="en-US" sz="2600" dirty="0">
                <a:latin typeface="Helvetica"/>
                <a:cs typeface="Helvetica"/>
              </a:rPr>
              <a:t>Greater love has no one than this: to lay down one’s life for one’s friends. </a:t>
            </a:r>
            <a:r>
              <a:rPr lang="en-US" sz="2600" b="1" baseline="30000" dirty="0">
                <a:latin typeface="Helvetica"/>
                <a:cs typeface="Helvetica"/>
              </a:rPr>
              <a:t>14</a:t>
            </a:r>
            <a:r>
              <a:rPr lang="en-US" sz="2600" b="1" dirty="0">
                <a:latin typeface="Helvetica"/>
                <a:cs typeface="Helvetica"/>
              </a:rPr>
              <a:t> </a:t>
            </a:r>
            <a:r>
              <a:rPr lang="en-US" sz="2600" dirty="0">
                <a:solidFill>
                  <a:srgbClr val="FFFF00"/>
                </a:solidFill>
                <a:latin typeface="Helvetica"/>
                <a:cs typeface="Helvetica"/>
              </a:rPr>
              <a:t>You are my friends </a:t>
            </a:r>
            <a:r>
              <a:rPr lang="en-US" sz="2600" dirty="0">
                <a:latin typeface="Helvetica"/>
                <a:cs typeface="Helvetica"/>
              </a:rPr>
              <a:t>if you do what I command. </a:t>
            </a:r>
            <a:r>
              <a:rPr lang="en-US" sz="2600" b="1" baseline="30000" dirty="0" smtClean="0">
                <a:latin typeface="Helvetica"/>
                <a:cs typeface="Helvetica"/>
              </a:rPr>
              <a:t>15</a:t>
            </a:r>
            <a:r>
              <a:rPr lang="en-US" sz="2600" b="1" dirty="0">
                <a:latin typeface="Helvetica"/>
                <a:cs typeface="Helvetica"/>
              </a:rPr>
              <a:t> </a:t>
            </a:r>
            <a:r>
              <a:rPr lang="en-US" sz="2600" dirty="0">
                <a:latin typeface="Helvetica"/>
                <a:cs typeface="Helvetica"/>
              </a:rPr>
              <a:t>I no longer call you servants, because a servant does not know his master’s business. Instead, </a:t>
            </a:r>
            <a:r>
              <a:rPr lang="en-US" sz="2600" dirty="0">
                <a:solidFill>
                  <a:srgbClr val="FFFF00"/>
                </a:solidFill>
                <a:latin typeface="Helvetica"/>
                <a:cs typeface="Helvetica"/>
              </a:rPr>
              <a:t>I have called you friends</a:t>
            </a:r>
            <a:r>
              <a:rPr lang="en-US" sz="2600" dirty="0">
                <a:latin typeface="Helvetica"/>
                <a:cs typeface="Helvetica"/>
              </a:rPr>
              <a:t>, for everything that I learned from my Father I have made known to you. </a:t>
            </a:r>
          </a:p>
        </p:txBody>
      </p:sp>
    </p:spTree>
    <p:extLst>
      <p:ext uri="{BB962C8B-B14F-4D97-AF65-F5344CB8AC3E}">
        <p14:creationId xmlns:p14="http://schemas.microsoft.com/office/powerpoint/2010/main" val="40786849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09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8127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55700" y="2120901"/>
            <a:ext cx="6794500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b="1" baseline="30000" dirty="0" smtClean="0">
                <a:latin typeface="Helvetica"/>
                <a:cs typeface="Helvetica"/>
              </a:rPr>
              <a:t>16</a:t>
            </a:r>
            <a:r>
              <a:rPr lang="en-US" sz="2600" b="1" dirty="0">
                <a:latin typeface="Helvetica"/>
                <a:cs typeface="Helvetica"/>
              </a:rPr>
              <a:t> </a:t>
            </a:r>
            <a:r>
              <a:rPr lang="en-US" sz="2600" dirty="0">
                <a:latin typeface="Helvetica"/>
                <a:cs typeface="Helvetica"/>
              </a:rPr>
              <a:t>You did not choose me, but </a:t>
            </a:r>
            <a:r>
              <a:rPr lang="en-US" sz="2600" dirty="0">
                <a:solidFill>
                  <a:srgbClr val="FFFF00"/>
                </a:solidFill>
                <a:latin typeface="Helvetica"/>
                <a:cs typeface="Helvetica"/>
              </a:rPr>
              <a:t>I chose you and appointed you</a:t>
            </a:r>
            <a:r>
              <a:rPr lang="en-US" sz="2600" dirty="0">
                <a:latin typeface="Helvetica"/>
                <a:cs typeface="Helvetica"/>
              </a:rPr>
              <a:t> so that you might go and bear fruit—fruit that will last—and so that whatever you ask in my name the Father will give you. </a:t>
            </a:r>
            <a:endParaRPr lang="en-US" sz="26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4150227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6842" y="203199"/>
            <a:ext cx="7305758" cy="589569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903335" y="6248400"/>
            <a:ext cx="21992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Helvetica"/>
                <a:cs typeface="Helvetica"/>
              </a:rPr>
              <a:t>Leslie Jones (1934)</a:t>
            </a:r>
            <a:endParaRPr lang="en-US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1739347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04900" y="2857499"/>
            <a:ext cx="239661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Helvetica"/>
                <a:cs typeface="Helvetica"/>
              </a:rPr>
              <a:t>Disciples. </a:t>
            </a:r>
            <a:r>
              <a:rPr lang="en-US" sz="3200" dirty="0" smtClean="0">
                <a:latin typeface="Helvetica"/>
                <a:cs typeface="Helvetica"/>
              </a:rPr>
              <a:t>. .</a:t>
            </a:r>
            <a:endParaRPr lang="en-US" sz="32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3750609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71600" y="2184401"/>
            <a:ext cx="6870700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b="1" baseline="30000" dirty="0">
                <a:latin typeface="Helvetica"/>
                <a:cs typeface="Helvetica"/>
              </a:rPr>
              <a:t>9</a:t>
            </a:r>
            <a:r>
              <a:rPr lang="en-US" sz="2600" b="1" dirty="0">
                <a:latin typeface="Helvetica"/>
                <a:cs typeface="Helvetica"/>
              </a:rPr>
              <a:t> </a:t>
            </a:r>
            <a:r>
              <a:rPr lang="en-US" sz="2600" dirty="0">
                <a:latin typeface="Helvetica"/>
                <a:cs typeface="Helvetica"/>
              </a:rPr>
              <a:t>“As the Father has loved me, so have I loved you. Now </a:t>
            </a:r>
            <a:r>
              <a:rPr lang="en-US" sz="2600" dirty="0">
                <a:solidFill>
                  <a:srgbClr val="FFFF00"/>
                </a:solidFill>
                <a:latin typeface="Helvetica"/>
                <a:cs typeface="Helvetica"/>
              </a:rPr>
              <a:t>remain</a:t>
            </a:r>
            <a:r>
              <a:rPr lang="en-US" sz="2600" dirty="0">
                <a:latin typeface="Helvetica"/>
                <a:cs typeface="Helvetica"/>
              </a:rPr>
              <a:t> in my love. </a:t>
            </a:r>
            <a:r>
              <a:rPr lang="en-US" sz="2600" b="1" baseline="30000" dirty="0">
                <a:latin typeface="Helvetica"/>
                <a:cs typeface="Helvetica"/>
              </a:rPr>
              <a:t>10</a:t>
            </a:r>
            <a:r>
              <a:rPr lang="en-US" sz="2600" b="1" dirty="0">
                <a:latin typeface="Helvetica"/>
                <a:cs typeface="Helvetica"/>
              </a:rPr>
              <a:t> </a:t>
            </a:r>
            <a:r>
              <a:rPr lang="en-US" sz="2600" dirty="0">
                <a:latin typeface="Helvetica"/>
                <a:cs typeface="Helvetica"/>
              </a:rPr>
              <a:t>If you keep my commands, you will </a:t>
            </a:r>
            <a:r>
              <a:rPr lang="en-US" sz="2600" dirty="0">
                <a:solidFill>
                  <a:srgbClr val="FFFF00"/>
                </a:solidFill>
                <a:latin typeface="Helvetica"/>
                <a:cs typeface="Helvetica"/>
              </a:rPr>
              <a:t>remain</a:t>
            </a:r>
            <a:r>
              <a:rPr lang="en-US" sz="2600" dirty="0">
                <a:latin typeface="Helvetica"/>
                <a:cs typeface="Helvetica"/>
              </a:rPr>
              <a:t> in my love, just as I have kept my Father’s commands and </a:t>
            </a:r>
            <a:r>
              <a:rPr lang="en-US" sz="2600" dirty="0">
                <a:solidFill>
                  <a:srgbClr val="FFFF00"/>
                </a:solidFill>
                <a:latin typeface="Helvetica"/>
                <a:cs typeface="Helvetica"/>
              </a:rPr>
              <a:t>remain</a:t>
            </a:r>
            <a:r>
              <a:rPr lang="en-US" sz="2600" dirty="0">
                <a:latin typeface="Helvetica"/>
                <a:cs typeface="Helvetica"/>
              </a:rPr>
              <a:t> in his love. </a:t>
            </a:r>
            <a:endParaRPr lang="en-US" sz="26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6399408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2100"/>
            <a:ext cx="9144000" cy="6259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9306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68400" y="1663701"/>
            <a:ext cx="6870700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b="1" baseline="30000" dirty="0">
                <a:latin typeface="Helvetica"/>
                <a:cs typeface="Helvetica"/>
              </a:rPr>
              <a:t>9</a:t>
            </a:r>
            <a:r>
              <a:rPr lang="en-US" sz="2600" b="1" dirty="0">
                <a:latin typeface="Helvetica"/>
                <a:cs typeface="Helvetica"/>
              </a:rPr>
              <a:t> </a:t>
            </a:r>
            <a:r>
              <a:rPr lang="en-US" sz="2600" dirty="0">
                <a:latin typeface="Helvetica"/>
                <a:cs typeface="Helvetica"/>
              </a:rPr>
              <a:t>“As the Father has loved me, so have I loved you. Now remain in my love. </a:t>
            </a:r>
            <a:r>
              <a:rPr lang="en-US" sz="2600" b="1" baseline="30000" dirty="0">
                <a:latin typeface="Helvetica"/>
                <a:cs typeface="Helvetica"/>
              </a:rPr>
              <a:t>10</a:t>
            </a:r>
            <a:r>
              <a:rPr lang="en-US" sz="2600" b="1" dirty="0">
                <a:latin typeface="Helvetica"/>
                <a:cs typeface="Helvetica"/>
              </a:rPr>
              <a:t> </a:t>
            </a:r>
            <a:r>
              <a:rPr lang="en-US" sz="2600" dirty="0">
                <a:latin typeface="Helvetica"/>
                <a:cs typeface="Helvetica"/>
              </a:rPr>
              <a:t>If you </a:t>
            </a:r>
            <a:r>
              <a:rPr lang="en-US" sz="2600" dirty="0">
                <a:solidFill>
                  <a:srgbClr val="FFFF00"/>
                </a:solidFill>
                <a:latin typeface="Helvetica"/>
                <a:cs typeface="Helvetica"/>
              </a:rPr>
              <a:t>keep my commands</a:t>
            </a:r>
            <a:r>
              <a:rPr lang="en-US" sz="2600" dirty="0">
                <a:latin typeface="Helvetica"/>
                <a:cs typeface="Helvetica"/>
              </a:rPr>
              <a:t>, you will remain in my love, </a:t>
            </a:r>
            <a:r>
              <a:rPr lang="en-US" sz="2600" dirty="0">
                <a:solidFill>
                  <a:srgbClr val="FFFF00"/>
                </a:solidFill>
                <a:latin typeface="Helvetica"/>
                <a:cs typeface="Helvetica"/>
              </a:rPr>
              <a:t>just as I have kept my Father’s commands</a:t>
            </a:r>
            <a:r>
              <a:rPr lang="en-US" sz="2600" dirty="0">
                <a:latin typeface="Helvetica"/>
                <a:cs typeface="Helvetica"/>
              </a:rPr>
              <a:t> and remain in his love. </a:t>
            </a:r>
            <a:r>
              <a:rPr lang="en-US" sz="2600" dirty="0" smtClean="0">
                <a:latin typeface="Helvetica"/>
                <a:cs typeface="Helvetica"/>
              </a:rPr>
              <a:t>. .</a:t>
            </a:r>
          </a:p>
          <a:p>
            <a:endParaRPr lang="en-US" sz="2600" dirty="0">
              <a:latin typeface="Helvetica"/>
              <a:cs typeface="Helvetica"/>
            </a:endParaRPr>
          </a:p>
          <a:p>
            <a:r>
              <a:rPr lang="en-US" sz="2600" b="1" baseline="30000" dirty="0">
                <a:latin typeface="Helvetica"/>
                <a:cs typeface="Helvetica"/>
              </a:rPr>
              <a:t>14</a:t>
            </a:r>
            <a:r>
              <a:rPr lang="en-US" sz="2600" b="1" dirty="0">
                <a:latin typeface="Helvetica"/>
                <a:cs typeface="Helvetica"/>
              </a:rPr>
              <a:t> </a:t>
            </a:r>
            <a:r>
              <a:rPr lang="en-US" sz="2600" dirty="0">
                <a:latin typeface="Helvetica"/>
                <a:cs typeface="Helvetica"/>
              </a:rPr>
              <a:t>You are my friends </a:t>
            </a:r>
            <a:r>
              <a:rPr lang="en-US" sz="2600" dirty="0">
                <a:solidFill>
                  <a:srgbClr val="FFFF00"/>
                </a:solidFill>
                <a:latin typeface="Helvetica"/>
                <a:cs typeface="Helvetica"/>
              </a:rPr>
              <a:t>if you do what I command</a:t>
            </a:r>
            <a:r>
              <a:rPr lang="en-US" sz="2600" dirty="0">
                <a:latin typeface="Helvetica"/>
                <a:cs typeface="Helvetica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7658807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899" y="567944"/>
            <a:ext cx="8510144" cy="5667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914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7600" y="1387856"/>
            <a:ext cx="6794500" cy="3804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4920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68400" y="2179261"/>
            <a:ext cx="6870700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b="1" baseline="30000" dirty="0" smtClean="0">
                <a:latin typeface="Helvetica"/>
                <a:cs typeface="Helvetica"/>
              </a:rPr>
              <a:t>12</a:t>
            </a:r>
            <a:r>
              <a:rPr lang="en-US" sz="2600" b="1" dirty="0">
                <a:latin typeface="Helvetica"/>
                <a:cs typeface="Helvetica"/>
              </a:rPr>
              <a:t> </a:t>
            </a:r>
            <a:r>
              <a:rPr lang="en-US" sz="2600" dirty="0">
                <a:latin typeface="Helvetica"/>
                <a:cs typeface="Helvetica"/>
              </a:rPr>
              <a:t>My command is this: </a:t>
            </a:r>
            <a:r>
              <a:rPr lang="en-US" sz="2600" dirty="0">
                <a:solidFill>
                  <a:srgbClr val="FFFF00"/>
                </a:solidFill>
                <a:latin typeface="Helvetica"/>
                <a:cs typeface="Helvetica"/>
              </a:rPr>
              <a:t>Love each other</a:t>
            </a:r>
            <a:r>
              <a:rPr lang="en-US" sz="2600" dirty="0">
                <a:latin typeface="Helvetica"/>
                <a:cs typeface="Helvetica"/>
              </a:rPr>
              <a:t> as I have loved you. </a:t>
            </a:r>
            <a:r>
              <a:rPr lang="en-US" sz="2600" b="1" baseline="30000" dirty="0">
                <a:latin typeface="Helvetica"/>
                <a:cs typeface="Helvetica"/>
              </a:rPr>
              <a:t>13</a:t>
            </a:r>
            <a:r>
              <a:rPr lang="en-US" sz="2600" b="1" dirty="0">
                <a:latin typeface="Helvetica"/>
                <a:cs typeface="Helvetica"/>
              </a:rPr>
              <a:t> </a:t>
            </a:r>
            <a:r>
              <a:rPr lang="en-US" sz="2600" dirty="0">
                <a:latin typeface="Helvetica"/>
                <a:cs typeface="Helvetica"/>
              </a:rPr>
              <a:t>Greater love has no one than this: to lay down one’s life for one’s friends. </a:t>
            </a:r>
            <a:endParaRPr lang="en-US" sz="26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634750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9500" y="684615"/>
            <a:ext cx="7226300" cy="5588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2550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04900" y="2857499"/>
            <a:ext cx="296727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Helvetica"/>
                <a:cs typeface="Helvetica"/>
              </a:rPr>
              <a:t>Bearing fruit. </a:t>
            </a:r>
            <a:r>
              <a:rPr lang="en-US" sz="3200" dirty="0" smtClean="0">
                <a:latin typeface="Helvetica"/>
                <a:cs typeface="Helvetica"/>
              </a:rPr>
              <a:t>. .</a:t>
            </a:r>
            <a:endParaRPr lang="en-US" sz="32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5052275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68400" y="2082801"/>
            <a:ext cx="6870700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b="1" baseline="30000" dirty="0" smtClean="0">
                <a:latin typeface="Helvetica"/>
                <a:cs typeface="Helvetica"/>
              </a:rPr>
              <a:t>16</a:t>
            </a:r>
            <a:r>
              <a:rPr lang="en-US" sz="2600" b="1" dirty="0">
                <a:latin typeface="Helvetica"/>
                <a:cs typeface="Helvetica"/>
              </a:rPr>
              <a:t> </a:t>
            </a:r>
            <a:r>
              <a:rPr lang="en-US" sz="2600" dirty="0">
                <a:latin typeface="Helvetica"/>
                <a:cs typeface="Helvetica"/>
              </a:rPr>
              <a:t>You did not choose me, but I chose you and appointed you so that you might go and </a:t>
            </a:r>
            <a:r>
              <a:rPr lang="en-US" sz="2600" dirty="0">
                <a:solidFill>
                  <a:srgbClr val="FFFF00"/>
                </a:solidFill>
                <a:latin typeface="Helvetica"/>
                <a:cs typeface="Helvetica"/>
              </a:rPr>
              <a:t>bear fruit</a:t>
            </a:r>
            <a:r>
              <a:rPr lang="en-US" sz="2600" dirty="0">
                <a:latin typeface="Helvetica"/>
                <a:cs typeface="Helvetica"/>
              </a:rPr>
              <a:t>—</a:t>
            </a:r>
            <a:r>
              <a:rPr lang="en-US" sz="2600" dirty="0">
                <a:solidFill>
                  <a:srgbClr val="FFFF00"/>
                </a:solidFill>
                <a:latin typeface="Helvetica"/>
                <a:cs typeface="Helvetica"/>
              </a:rPr>
              <a:t>fruit that will last</a:t>
            </a:r>
            <a:r>
              <a:rPr lang="en-US" sz="2600" dirty="0">
                <a:latin typeface="Helvetica"/>
                <a:cs typeface="Helvetica"/>
              </a:rPr>
              <a:t>—and so that whatever you ask in my name the Father will give you. </a:t>
            </a:r>
            <a:r>
              <a:rPr lang="en-US" sz="2600" b="1" baseline="30000" dirty="0">
                <a:latin typeface="Helvetica"/>
                <a:cs typeface="Helvetica"/>
              </a:rPr>
              <a:t>17</a:t>
            </a:r>
            <a:r>
              <a:rPr lang="en-US" sz="2600" b="1" dirty="0">
                <a:latin typeface="Helvetica"/>
                <a:cs typeface="Helvetica"/>
              </a:rPr>
              <a:t> </a:t>
            </a:r>
            <a:r>
              <a:rPr lang="en-US" sz="2600" dirty="0">
                <a:latin typeface="Helvetica"/>
                <a:cs typeface="Helvetica"/>
              </a:rPr>
              <a:t>This is my command: Love each other</a:t>
            </a:r>
            <a:r>
              <a:rPr lang="en-US" sz="2600" dirty="0" smtClean="0">
                <a:latin typeface="Helvetica"/>
                <a:cs typeface="Helvetica"/>
              </a:rPr>
              <a:t>.</a:t>
            </a:r>
            <a:endParaRPr lang="en-US" sz="26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3497612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60500" y="1080074"/>
            <a:ext cx="6800359" cy="42473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spcAft>
                <a:spcPts val="1200"/>
              </a:spcAft>
              <a:buFont typeface="Wingdings" charset="2"/>
              <a:buChar char="Ø"/>
            </a:pPr>
            <a:r>
              <a:rPr lang="en-US" sz="2400" dirty="0" smtClean="0">
                <a:latin typeface="Helvetica"/>
                <a:cs typeface="Helvetica"/>
              </a:rPr>
              <a:t>Fruit is people coming to </a:t>
            </a:r>
            <a:r>
              <a:rPr lang="en-US" sz="2400" dirty="0" smtClean="0">
                <a:latin typeface="Helvetica"/>
                <a:cs typeface="Helvetica"/>
              </a:rPr>
              <a:t>Jesus </a:t>
            </a:r>
          </a:p>
          <a:p>
            <a:pPr lvl="2"/>
            <a:r>
              <a:rPr lang="en-US" sz="2400" i="1" dirty="0" smtClean="0">
                <a:latin typeface="Helvetica"/>
                <a:cs typeface="Helvetica"/>
              </a:rPr>
              <a:t>I chose you and appointed you. . .</a:t>
            </a:r>
            <a:endParaRPr lang="en-US" sz="2400" i="1" dirty="0" smtClean="0">
              <a:latin typeface="Helvetica"/>
              <a:cs typeface="Helvetica"/>
            </a:endParaRPr>
          </a:p>
          <a:p>
            <a:endParaRPr lang="en-US" sz="2400" dirty="0" smtClean="0">
              <a:latin typeface="Helvetica"/>
              <a:cs typeface="Helvetica"/>
            </a:endParaRPr>
          </a:p>
          <a:p>
            <a:endParaRPr lang="en-US" sz="2400" dirty="0">
              <a:latin typeface="Helvetica"/>
              <a:cs typeface="Helvetica"/>
            </a:endParaRPr>
          </a:p>
          <a:p>
            <a:pPr marL="457200" indent="-457200">
              <a:spcAft>
                <a:spcPts val="1200"/>
              </a:spcAft>
              <a:buFont typeface="Wingdings" charset="2"/>
              <a:buChar char="Ø"/>
            </a:pPr>
            <a:r>
              <a:rPr lang="en-US" sz="2400" dirty="0" smtClean="0">
                <a:latin typeface="Helvetica"/>
                <a:cs typeface="Helvetica"/>
              </a:rPr>
              <a:t>Fruit leads to a transformed </a:t>
            </a:r>
            <a:r>
              <a:rPr lang="en-US" sz="2400" dirty="0" smtClean="0">
                <a:latin typeface="Helvetica"/>
                <a:cs typeface="Helvetica"/>
              </a:rPr>
              <a:t>life</a:t>
            </a:r>
          </a:p>
          <a:p>
            <a:pPr lvl="2"/>
            <a:r>
              <a:rPr lang="en-US" sz="2400" i="1" dirty="0" smtClean="0">
                <a:latin typeface="Helvetica"/>
                <a:cs typeface="Helvetica"/>
              </a:rPr>
              <a:t>. . .that </a:t>
            </a:r>
            <a:r>
              <a:rPr lang="en-US" sz="2400" i="1" dirty="0">
                <a:latin typeface="Helvetica"/>
                <a:cs typeface="Helvetica"/>
              </a:rPr>
              <a:t>your joy may be </a:t>
            </a:r>
            <a:r>
              <a:rPr lang="en-US" sz="2400" i="1" dirty="0" smtClean="0">
                <a:latin typeface="Helvetica"/>
                <a:cs typeface="Helvetica"/>
              </a:rPr>
              <a:t>complete.</a:t>
            </a:r>
            <a:endParaRPr lang="en-US" sz="2400" i="1" dirty="0" smtClean="0">
              <a:latin typeface="Helvetica"/>
              <a:cs typeface="Helvetica"/>
            </a:endParaRPr>
          </a:p>
          <a:p>
            <a:pPr marL="457200" indent="-457200">
              <a:buFont typeface="Wingdings" charset="2"/>
              <a:buChar char="Ø"/>
            </a:pPr>
            <a:endParaRPr lang="en-US" sz="2400" dirty="0" smtClean="0">
              <a:latin typeface="Helvetica"/>
              <a:cs typeface="Helvetica"/>
            </a:endParaRPr>
          </a:p>
          <a:p>
            <a:endParaRPr lang="en-US" sz="2400" dirty="0">
              <a:latin typeface="Helvetica"/>
              <a:cs typeface="Helvetica"/>
            </a:endParaRPr>
          </a:p>
          <a:p>
            <a:pPr marL="457200" indent="-457200">
              <a:spcAft>
                <a:spcPts val="1200"/>
              </a:spcAft>
              <a:buFont typeface="Wingdings" charset="2"/>
              <a:buChar char="Ø"/>
            </a:pPr>
            <a:r>
              <a:rPr lang="en-US" sz="2400" dirty="0" smtClean="0">
                <a:latin typeface="Helvetica"/>
                <a:cs typeface="Helvetica"/>
              </a:rPr>
              <a:t>Fruit is exemplified in loving one </a:t>
            </a:r>
            <a:r>
              <a:rPr lang="en-US" sz="2400" dirty="0" smtClean="0">
                <a:latin typeface="Helvetica"/>
                <a:cs typeface="Helvetica"/>
              </a:rPr>
              <a:t>another</a:t>
            </a:r>
          </a:p>
          <a:p>
            <a:pPr lvl="2"/>
            <a:r>
              <a:rPr lang="en-US" sz="2400" i="1" dirty="0" smtClean="0">
                <a:latin typeface="Helvetica"/>
                <a:cs typeface="Helvetica"/>
              </a:rPr>
              <a:t>. . .to </a:t>
            </a:r>
            <a:r>
              <a:rPr lang="en-US" sz="2400" i="1" dirty="0">
                <a:latin typeface="Helvetica"/>
                <a:cs typeface="Helvetica"/>
              </a:rPr>
              <a:t>lay down one’s life for one’s friends. </a:t>
            </a:r>
            <a:endParaRPr lang="en-US" sz="2400" i="1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69005430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7000" y="319973"/>
            <a:ext cx="6413500" cy="6309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6322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8550" y="701237"/>
            <a:ext cx="3619500" cy="457117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98550" y="5631934"/>
            <a:ext cx="3111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Joseph </a:t>
            </a:r>
            <a:r>
              <a:rPr lang="en-US" dirty="0" err="1" smtClean="0"/>
              <a:t>Scriven</a:t>
            </a:r>
            <a:r>
              <a:rPr lang="en-US" dirty="0" smtClean="0"/>
              <a:t> (1819 </a:t>
            </a:r>
            <a:r>
              <a:rPr lang="mr-IN" dirty="0" smtClean="0"/>
              <a:t>–</a:t>
            </a:r>
            <a:r>
              <a:rPr lang="en-US" dirty="0" smtClean="0"/>
              <a:t> 1886)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257800" y="2345035"/>
            <a:ext cx="32639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Helvetica"/>
                <a:cs typeface="Helvetica"/>
              </a:rPr>
              <a:t>He devoted his life to tutoring, preaching and helping others.</a:t>
            </a:r>
            <a:endParaRPr lang="en-US" sz="20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6169212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68400" y="1193801"/>
            <a:ext cx="68707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baseline="30000" dirty="0">
                <a:latin typeface="Helvetica"/>
                <a:cs typeface="Helvetica"/>
              </a:rPr>
              <a:t>9</a:t>
            </a:r>
            <a:r>
              <a:rPr lang="en-US" sz="2400" b="1" dirty="0">
                <a:latin typeface="Helvetica"/>
                <a:cs typeface="Helvetica"/>
              </a:rPr>
              <a:t> </a:t>
            </a:r>
            <a:r>
              <a:rPr lang="en-US" sz="2400" dirty="0">
                <a:latin typeface="Helvetica"/>
                <a:cs typeface="Helvetica"/>
              </a:rPr>
              <a:t>“As the Father has loved me, so have I loved you. Now remain in my love. </a:t>
            </a:r>
            <a:r>
              <a:rPr lang="en-US" sz="2400" b="1" baseline="30000" dirty="0">
                <a:latin typeface="Helvetica"/>
                <a:cs typeface="Helvetica"/>
              </a:rPr>
              <a:t>10</a:t>
            </a:r>
            <a:r>
              <a:rPr lang="en-US" sz="2400" b="1" dirty="0">
                <a:latin typeface="Helvetica"/>
                <a:cs typeface="Helvetica"/>
              </a:rPr>
              <a:t> </a:t>
            </a:r>
            <a:r>
              <a:rPr lang="en-US" sz="2400" dirty="0">
                <a:latin typeface="Helvetica"/>
                <a:cs typeface="Helvetica"/>
              </a:rPr>
              <a:t>If you keep my commands, you will remain in my love, just as I have kept my Father’s commands and remain in his love. </a:t>
            </a:r>
            <a:r>
              <a:rPr lang="en-US" sz="2400" b="1" baseline="30000" dirty="0">
                <a:latin typeface="Helvetica"/>
                <a:cs typeface="Helvetica"/>
              </a:rPr>
              <a:t>11</a:t>
            </a:r>
            <a:r>
              <a:rPr lang="en-US" sz="2400" b="1" dirty="0">
                <a:latin typeface="Helvetica"/>
                <a:cs typeface="Helvetica"/>
              </a:rPr>
              <a:t> </a:t>
            </a:r>
            <a:r>
              <a:rPr lang="en-US" sz="2400" dirty="0">
                <a:latin typeface="Helvetica"/>
                <a:cs typeface="Helvetica"/>
              </a:rPr>
              <a:t>I have told you this so that my joy may be in you and that your joy may be complete. </a:t>
            </a:r>
            <a:r>
              <a:rPr lang="en-US" sz="2400" b="1" baseline="30000" dirty="0">
                <a:latin typeface="Helvetica"/>
                <a:cs typeface="Helvetica"/>
              </a:rPr>
              <a:t>12</a:t>
            </a:r>
            <a:r>
              <a:rPr lang="en-US" sz="2400" b="1" dirty="0">
                <a:latin typeface="Helvetica"/>
                <a:cs typeface="Helvetica"/>
              </a:rPr>
              <a:t> </a:t>
            </a:r>
            <a:r>
              <a:rPr lang="en-US" sz="2400" dirty="0">
                <a:latin typeface="Helvetica"/>
                <a:cs typeface="Helvetica"/>
              </a:rPr>
              <a:t>My command is this: Love each other as I have loved you. </a:t>
            </a:r>
            <a:r>
              <a:rPr lang="en-US" sz="2400" b="1" baseline="30000" dirty="0">
                <a:latin typeface="Helvetica"/>
                <a:cs typeface="Helvetica"/>
              </a:rPr>
              <a:t>13</a:t>
            </a:r>
            <a:r>
              <a:rPr lang="en-US" sz="2400" b="1" dirty="0">
                <a:latin typeface="Helvetica"/>
                <a:cs typeface="Helvetica"/>
              </a:rPr>
              <a:t> </a:t>
            </a:r>
            <a:r>
              <a:rPr lang="en-US" sz="2400" dirty="0">
                <a:latin typeface="Helvetica"/>
                <a:cs typeface="Helvetica"/>
              </a:rPr>
              <a:t>Greater love has no one than this: to lay down one’s life for one’s friends. </a:t>
            </a:r>
            <a:r>
              <a:rPr lang="en-US" sz="2400" b="1" baseline="30000" dirty="0">
                <a:latin typeface="Helvetica"/>
                <a:cs typeface="Helvetica"/>
              </a:rPr>
              <a:t>14</a:t>
            </a:r>
            <a:r>
              <a:rPr lang="en-US" sz="2400" b="1" dirty="0">
                <a:latin typeface="Helvetica"/>
                <a:cs typeface="Helvetica"/>
              </a:rPr>
              <a:t> </a:t>
            </a:r>
            <a:r>
              <a:rPr lang="en-US" sz="2400" dirty="0">
                <a:latin typeface="Helvetica"/>
                <a:cs typeface="Helvetica"/>
              </a:rPr>
              <a:t>You are my friends if you do what I command. </a:t>
            </a:r>
            <a:endParaRPr lang="en-US" sz="24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605321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55700" y="1206501"/>
            <a:ext cx="67945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baseline="30000" dirty="0" smtClean="0">
                <a:latin typeface="Helvetica"/>
                <a:cs typeface="Helvetica"/>
              </a:rPr>
              <a:t>15</a:t>
            </a:r>
            <a:r>
              <a:rPr lang="en-US" sz="2400" b="1" dirty="0">
                <a:latin typeface="Helvetica"/>
                <a:cs typeface="Helvetica"/>
              </a:rPr>
              <a:t> </a:t>
            </a:r>
            <a:r>
              <a:rPr lang="en-US" sz="2400" dirty="0">
                <a:latin typeface="Helvetica"/>
                <a:cs typeface="Helvetica"/>
              </a:rPr>
              <a:t>I no longer call you servants, because a servant does not know his master’s business. Instead, I have called you friends, for everything that I learned from my Father I have made known to you. </a:t>
            </a:r>
            <a:r>
              <a:rPr lang="en-US" sz="2400" b="1" baseline="30000" dirty="0">
                <a:latin typeface="Helvetica"/>
                <a:cs typeface="Helvetica"/>
              </a:rPr>
              <a:t>16</a:t>
            </a:r>
            <a:r>
              <a:rPr lang="en-US" sz="2400" b="1" dirty="0">
                <a:latin typeface="Helvetica"/>
                <a:cs typeface="Helvetica"/>
              </a:rPr>
              <a:t> </a:t>
            </a:r>
            <a:r>
              <a:rPr lang="en-US" sz="2400" dirty="0">
                <a:latin typeface="Helvetica"/>
                <a:cs typeface="Helvetica"/>
              </a:rPr>
              <a:t>You did not choose me, but I chose you and appointed you so that you might go and bear fruit—fruit that will last—and so that whatever you ask in my name the Father will give you. </a:t>
            </a:r>
            <a:r>
              <a:rPr lang="en-US" sz="2400" b="1" baseline="30000" dirty="0">
                <a:latin typeface="Helvetica"/>
                <a:cs typeface="Helvetica"/>
              </a:rPr>
              <a:t>17</a:t>
            </a:r>
            <a:r>
              <a:rPr lang="en-US" sz="2400" b="1" dirty="0">
                <a:latin typeface="Helvetica"/>
                <a:cs typeface="Helvetica"/>
              </a:rPr>
              <a:t> </a:t>
            </a:r>
            <a:r>
              <a:rPr lang="en-US" sz="2400" dirty="0">
                <a:latin typeface="Helvetica"/>
                <a:cs typeface="Helvetica"/>
              </a:rPr>
              <a:t>This is my command: Love each other</a:t>
            </a:r>
            <a:r>
              <a:rPr lang="en-US" sz="2400" dirty="0" smtClean="0">
                <a:latin typeface="Helvetica"/>
                <a:cs typeface="Helvetica"/>
              </a:rPr>
              <a:t>.</a:t>
            </a:r>
          </a:p>
          <a:p>
            <a:endParaRPr lang="en-US" sz="2400" dirty="0">
              <a:latin typeface="Helvetica"/>
              <a:cs typeface="Helvetica"/>
            </a:endParaRPr>
          </a:p>
          <a:p>
            <a:r>
              <a:rPr lang="en-US" sz="2400" dirty="0" smtClean="0">
                <a:latin typeface="Helvetica"/>
                <a:cs typeface="Helvetica"/>
              </a:rPr>
              <a:t>				  John 15:9-17 NIV</a:t>
            </a:r>
            <a:endParaRPr lang="en-US" sz="24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41141289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04900" y="2857499"/>
            <a:ext cx="182674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Helvetica"/>
                <a:cs typeface="Helvetica"/>
              </a:rPr>
              <a:t>Jesus. </a:t>
            </a:r>
            <a:r>
              <a:rPr lang="en-US" sz="3200" dirty="0" smtClean="0">
                <a:latin typeface="Helvetica"/>
                <a:cs typeface="Helvetica"/>
              </a:rPr>
              <a:t>. .</a:t>
            </a:r>
            <a:endParaRPr lang="en-US" sz="32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3349608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70000" y="2679701"/>
            <a:ext cx="687070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b="1" baseline="30000" dirty="0">
                <a:latin typeface="Helvetica"/>
                <a:cs typeface="Helvetica"/>
              </a:rPr>
              <a:t>9</a:t>
            </a:r>
            <a:r>
              <a:rPr lang="en-US" sz="2600" b="1" dirty="0">
                <a:latin typeface="Helvetica"/>
                <a:cs typeface="Helvetica"/>
              </a:rPr>
              <a:t> </a:t>
            </a:r>
            <a:r>
              <a:rPr lang="en-US" sz="2600" dirty="0">
                <a:latin typeface="Helvetica"/>
                <a:cs typeface="Helvetica"/>
              </a:rPr>
              <a:t>“As the Father has loved me, </a:t>
            </a:r>
            <a:r>
              <a:rPr lang="en-US" sz="2600" dirty="0">
                <a:solidFill>
                  <a:srgbClr val="FFFF00"/>
                </a:solidFill>
                <a:latin typeface="Helvetica"/>
                <a:cs typeface="Helvetica"/>
              </a:rPr>
              <a:t>so have I loved you</a:t>
            </a:r>
            <a:r>
              <a:rPr lang="en-US" sz="2600" dirty="0">
                <a:latin typeface="Helvetica"/>
                <a:cs typeface="Helvetica"/>
              </a:rPr>
              <a:t>. Now remain in my love. </a:t>
            </a:r>
            <a:endParaRPr lang="en-US" sz="26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7443772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400" y="546100"/>
            <a:ext cx="59436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9692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68400" y="2717801"/>
            <a:ext cx="687070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b="1" baseline="30000" dirty="0" smtClean="0">
                <a:latin typeface="Helvetica"/>
                <a:cs typeface="Helvetica"/>
              </a:rPr>
              <a:t>11</a:t>
            </a:r>
            <a:r>
              <a:rPr lang="en-US" sz="2600" b="1" dirty="0">
                <a:latin typeface="Helvetica"/>
                <a:cs typeface="Helvetica"/>
              </a:rPr>
              <a:t> </a:t>
            </a:r>
            <a:r>
              <a:rPr lang="en-US" sz="2600" dirty="0">
                <a:latin typeface="Helvetica"/>
                <a:cs typeface="Helvetica"/>
              </a:rPr>
              <a:t>I have told you this so that </a:t>
            </a:r>
            <a:r>
              <a:rPr lang="en-US" sz="2600" dirty="0">
                <a:solidFill>
                  <a:srgbClr val="FFFF00"/>
                </a:solidFill>
                <a:latin typeface="Helvetica"/>
                <a:cs typeface="Helvetica"/>
              </a:rPr>
              <a:t>my joy may be in you </a:t>
            </a:r>
            <a:r>
              <a:rPr lang="en-US" sz="2600" dirty="0">
                <a:latin typeface="Helvetica"/>
                <a:cs typeface="Helvetica"/>
              </a:rPr>
              <a:t>and that your joy may be complete. </a:t>
            </a:r>
            <a:endParaRPr lang="en-US" sz="26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41783754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lemental">
  <a:themeElements>
    <a:clrScheme name="Elemental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Elemental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lemental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48000">
              <a:schemeClr val="phClr">
                <a:tint val="54000"/>
                <a:satMod val="140000"/>
              </a:schemeClr>
            </a:gs>
            <a:gs pos="100000">
              <a:schemeClr val="phClr">
                <a:tint val="24000"/>
                <a:satMod val="260000"/>
              </a:schemeClr>
            </a:gs>
          </a:gsLst>
          <a:lin ang="1620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48000"/>
                <a:satMod val="180000"/>
                <a:lumMod val="94000"/>
              </a:schemeClr>
            </a:gs>
            <a:gs pos="100000">
              <a:schemeClr val="phClr">
                <a:shade val="48000"/>
                <a:satMod val="180000"/>
                <a:lumMod val="94000"/>
              </a:schemeClr>
            </a:gs>
          </a:gsLst>
          <a:lin ang="414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>
            <a:bevelT w="38100" h="38100"/>
          </a:sp3d>
        </a:effectStyle>
        <a:effectStyle>
          <a:effectLst>
            <a:outerShdw blurRad="114300" dist="114300" dir="5400000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5000"/>
              </a:schemeClr>
            </a:gs>
            <a:gs pos="100000">
              <a:schemeClr val="phClr">
                <a:shade val="40000"/>
                <a:satMod val="18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4000"/>
                <a:satMod val="280000"/>
              </a:schemeClr>
              <a:schemeClr val="phClr">
                <a:tint val="60000"/>
                <a:sat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Elemental.thmx</Template>
  <TotalTime>54972</TotalTime>
  <Words>101</Words>
  <Application>Microsoft Macintosh PowerPoint</Application>
  <PresentationFormat>On-screen Show (4:3)</PresentationFormat>
  <Paragraphs>32</Paragraphs>
  <Slides>25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Elemental</vt:lpstr>
      <vt:lpstr>Disciple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Romans</dc:title>
  <dc:creator>Tom Siwicki</dc:creator>
  <cp:lastModifiedBy>Tom Siwicki</cp:lastModifiedBy>
  <cp:revision>587</cp:revision>
  <dcterms:created xsi:type="dcterms:W3CDTF">2013-11-03T00:06:16Z</dcterms:created>
  <dcterms:modified xsi:type="dcterms:W3CDTF">2018-05-06T13:35:47Z</dcterms:modified>
</cp:coreProperties>
</file>