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1"/>
  </p:notesMasterIdLst>
  <p:sldIdLst>
    <p:sldId id="256" r:id="rId2"/>
    <p:sldId id="302" r:id="rId3"/>
    <p:sldId id="322" r:id="rId4"/>
    <p:sldId id="323" r:id="rId5"/>
    <p:sldId id="325" r:id="rId6"/>
    <p:sldId id="315" r:id="rId7"/>
    <p:sldId id="306" r:id="rId8"/>
    <p:sldId id="309" r:id="rId9"/>
    <p:sldId id="317" r:id="rId10"/>
    <p:sldId id="304" r:id="rId11"/>
    <p:sldId id="319" r:id="rId12"/>
    <p:sldId id="329" r:id="rId13"/>
    <p:sldId id="328" r:id="rId14"/>
    <p:sldId id="327" r:id="rId15"/>
    <p:sldId id="326" r:id="rId16"/>
    <p:sldId id="330" r:id="rId17"/>
    <p:sldId id="331" r:id="rId18"/>
    <p:sldId id="324" r:id="rId19"/>
    <p:sldId id="30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424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10/25/14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Saturday, October 25, 14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Saturday, October 25,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Saturday, October 25,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Saturday, October 25, 14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Saturday, October 25, 14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Saturday, October 25, 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Saturday, October 25, 14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Saturday, October 25, 14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Saturday, October 25, 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Saturday, October 25, 14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Saturday, October 25, 14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Saturday, October 25, 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 smtClean="0"/>
              <a:t>Romans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Our Love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178" y="665389"/>
            <a:ext cx="3716262" cy="556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56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45574" y="1158152"/>
            <a:ext cx="20770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Helvetica"/>
                <a:cs typeface="Helvetica"/>
              </a:rPr>
              <a:t>Love God</a:t>
            </a:r>
            <a:endParaRPr lang="en-US" sz="3200" b="1" dirty="0" smtClean="0"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7418" y="2398399"/>
            <a:ext cx="71385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2400"/>
              </a:spcAft>
              <a:buFont typeface="Wingdings" charset="2"/>
              <a:buChar char="Ø"/>
            </a:pPr>
            <a:r>
              <a:rPr lang="en-US" sz="2800" dirty="0" smtClean="0">
                <a:latin typeface="Helvetica"/>
                <a:cs typeface="Helvetica"/>
              </a:rPr>
              <a:t>Hate </a:t>
            </a:r>
            <a:r>
              <a:rPr lang="en-US" sz="2800" dirty="0">
                <a:latin typeface="Helvetica"/>
                <a:cs typeface="Helvetica"/>
              </a:rPr>
              <a:t>what is evil; </a:t>
            </a:r>
            <a:r>
              <a:rPr lang="en-US" sz="2800" dirty="0" smtClean="0">
                <a:latin typeface="Helvetica"/>
                <a:cs typeface="Helvetica"/>
              </a:rPr>
              <a:t>cling </a:t>
            </a:r>
            <a:r>
              <a:rPr lang="en-US" sz="2800" dirty="0">
                <a:latin typeface="Helvetica"/>
                <a:cs typeface="Helvetica"/>
              </a:rPr>
              <a:t>to what is </a:t>
            </a:r>
            <a:r>
              <a:rPr lang="en-US" sz="2800" dirty="0" smtClean="0">
                <a:latin typeface="Helvetica"/>
                <a:cs typeface="Helvetica"/>
              </a:rPr>
              <a:t>good</a:t>
            </a:r>
            <a:endParaRPr lang="en-US" sz="2800" b="1" baseline="30000" dirty="0">
              <a:latin typeface="Helvetica"/>
              <a:cs typeface="Helvetica"/>
            </a:endParaRPr>
          </a:p>
          <a:p>
            <a:pPr marL="457200" indent="-457200">
              <a:spcAft>
                <a:spcPts val="2400"/>
              </a:spcAft>
              <a:buFont typeface="Wingdings" charset="2"/>
              <a:buChar char="Ø"/>
            </a:pPr>
            <a:r>
              <a:rPr lang="en-US" sz="2800" dirty="0" smtClean="0">
                <a:latin typeface="Helvetica"/>
                <a:cs typeface="Helvetica"/>
              </a:rPr>
              <a:t>Never </a:t>
            </a:r>
            <a:r>
              <a:rPr lang="en-US" sz="2800" dirty="0">
                <a:latin typeface="Helvetica"/>
                <a:cs typeface="Helvetica"/>
              </a:rPr>
              <a:t>be lacking in zeal, but keep your </a:t>
            </a:r>
            <a:r>
              <a:rPr lang="en-US" sz="2800" dirty="0" smtClean="0">
                <a:latin typeface="Helvetica"/>
                <a:cs typeface="Helvetica"/>
              </a:rPr>
              <a:t>spiritual </a:t>
            </a:r>
            <a:r>
              <a:rPr lang="en-US" sz="2800" dirty="0">
                <a:latin typeface="Helvetica"/>
                <a:cs typeface="Helvetica"/>
              </a:rPr>
              <a:t>fervor, serving the Lord</a:t>
            </a:r>
            <a:r>
              <a:rPr lang="en-US" sz="2800" dirty="0" smtClean="0">
                <a:latin typeface="Helvetica"/>
                <a:cs typeface="Helvetica"/>
              </a:rPr>
              <a:t>.</a:t>
            </a:r>
          </a:p>
          <a:p>
            <a:pPr marL="457200" indent="-457200">
              <a:spcAft>
                <a:spcPts val="2400"/>
              </a:spcAft>
              <a:buFont typeface="Wingdings" charset="2"/>
              <a:buChar char="Ø"/>
            </a:pPr>
            <a:r>
              <a:rPr lang="en-US" sz="2800" b="1" baseline="30000" dirty="0">
                <a:latin typeface="Helvetica"/>
                <a:cs typeface="Helvetica"/>
              </a:rPr>
              <a:t> </a:t>
            </a:r>
            <a:r>
              <a:rPr lang="en-US" sz="2800" dirty="0">
                <a:latin typeface="Helvetica"/>
                <a:cs typeface="Helvetica"/>
              </a:rPr>
              <a:t>Be joyful in hope, patient </a:t>
            </a:r>
            <a:r>
              <a:rPr lang="en-US" sz="2800" dirty="0" smtClean="0">
                <a:latin typeface="Helvetica"/>
                <a:cs typeface="Helvetica"/>
              </a:rPr>
              <a:t>in affliction</a:t>
            </a:r>
            <a:r>
              <a:rPr lang="en-US" sz="2800" dirty="0">
                <a:latin typeface="Helvetica"/>
                <a:cs typeface="Helvetica"/>
              </a:rPr>
              <a:t>, faithful in prayer. </a:t>
            </a:r>
          </a:p>
        </p:txBody>
      </p:sp>
    </p:spTree>
    <p:extLst>
      <p:ext uri="{BB962C8B-B14F-4D97-AF65-F5344CB8AC3E}">
        <p14:creationId xmlns:p14="http://schemas.microsoft.com/office/powerpoint/2010/main" val="3070440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157" y="817558"/>
            <a:ext cx="5382377" cy="53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66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336" y="1109545"/>
            <a:ext cx="6809336" cy="454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34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26600" y="997560"/>
            <a:ext cx="26019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Helvetica"/>
                <a:cs typeface="Helvetica"/>
              </a:rPr>
              <a:t>Love People</a:t>
            </a:r>
            <a:endParaRPr lang="en-US" sz="3200" b="1" dirty="0" smtClean="0"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98465" y="2194009"/>
            <a:ext cx="6987858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>
                <a:latin typeface="Helvetica"/>
                <a:cs typeface="Helvetica"/>
              </a:rPr>
              <a:t>Be </a:t>
            </a:r>
            <a:r>
              <a:rPr lang="en-US" sz="2800" dirty="0">
                <a:latin typeface="Helvetica"/>
                <a:cs typeface="Helvetica"/>
              </a:rPr>
              <a:t>devoted to one another in love. </a:t>
            </a:r>
            <a:endParaRPr lang="en-US" sz="2800" dirty="0" smtClean="0">
              <a:latin typeface="Helvetica"/>
              <a:cs typeface="Helvetica"/>
            </a:endParaRPr>
          </a:p>
          <a:p>
            <a:pPr marL="457200" indent="-457200">
              <a:buFont typeface="Wingdings" charset="2"/>
              <a:buChar char="Ø"/>
            </a:pPr>
            <a:endParaRPr lang="en-US" sz="2800" dirty="0">
              <a:latin typeface="Helvetica"/>
              <a:cs typeface="Helvetica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>
                <a:latin typeface="Helvetica"/>
                <a:cs typeface="Helvetica"/>
              </a:rPr>
              <a:t>Honor </a:t>
            </a:r>
            <a:r>
              <a:rPr lang="en-US" sz="2800" dirty="0">
                <a:latin typeface="Helvetica"/>
                <a:cs typeface="Helvetica"/>
              </a:rPr>
              <a:t>one another above yourselves. </a:t>
            </a:r>
            <a:endParaRPr lang="en-US" sz="2800" dirty="0" smtClean="0">
              <a:latin typeface="Helvetica"/>
              <a:cs typeface="Helvetica"/>
            </a:endParaRPr>
          </a:p>
          <a:p>
            <a:r>
              <a:rPr lang="en-US" sz="2800" dirty="0">
                <a:latin typeface="Helvetica"/>
                <a:cs typeface="Helvetica"/>
              </a:rPr>
              <a:t> 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>
                <a:latin typeface="Helvetica"/>
                <a:cs typeface="Helvetica"/>
              </a:rPr>
              <a:t>Share </a:t>
            </a:r>
            <a:r>
              <a:rPr lang="en-US" sz="2800" dirty="0">
                <a:latin typeface="Helvetica"/>
                <a:cs typeface="Helvetica"/>
              </a:rPr>
              <a:t>with the Lord’s people who are in need. </a:t>
            </a:r>
            <a:endParaRPr lang="en-US" sz="2800" dirty="0" smtClean="0">
              <a:latin typeface="Helvetica"/>
              <a:cs typeface="Helvetica"/>
            </a:endParaRPr>
          </a:p>
          <a:p>
            <a:pPr marL="457200" indent="-457200">
              <a:buFont typeface="Wingdings" charset="2"/>
              <a:buChar char="Ø"/>
            </a:pPr>
            <a:endParaRPr lang="en-US" sz="2800" dirty="0">
              <a:latin typeface="Helvetica"/>
              <a:cs typeface="Helvetica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>
                <a:latin typeface="Helvetica"/>
                <a:cs typeface="Helvetica"/>
              </a:rPr>
              <a:t>Practice </a:t>
            </a:r>
            <a:r>
              <a:rPr lang="en-US" sz="2800" dirty="0">
                <a:latin typeface="Helvetica"/>
                <a:cs typeface="Helvetica"/>
              </a:rPr>
              <a:t>hospitality.</a:t>
            </a:r>
          </a:p>
        </p:txBody>
      </p:sp>
    </p:spTree>
    <p:extLst>
      <p:ext uri="{BB962C8B-B14F-4D97-AF65-F5344CB8AC3E}">
        <p14:creationId xmlns:p14="http://schemas.microsoft.com/office/powerpoint/2010/main" val="2472856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443" y="1003912"/>
            <a:ext cx="6569227" cy="493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23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4221" y="2427313"/>
            <a:ext cx="71435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Live a life of love: toward God, toward others.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11965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524000"/>
            <a:ext cx="57150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53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44" y="1039837"/>
            <a:ext cx="6458219" cy="484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26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41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326" y="1726605"/>
            <a:ext cx="6705175" cy="333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68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16" y="950372"/>
            <a:ext cx="7539609" cy="50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78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409" y="1281488"/>
            <a:ext cx="5929526" cy="44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08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2684" y="2557831"/>
            <a:ext cx="70273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Love </a:t>
            </a:r>
            <a:r>
              <a:rPr lang="en-US" sz="2800" dirty="0">
                <a:latin typeface="Helvetica"/>
                <a:cs typeface="Helvetica"/>
              </a:rPr>
              <a:t>must be sincere. Hate what is evil; cling to what is good. </a:t>
            </a:r>
            <a:r>
              <a:rPr lang="en-US" sz="2800" b="1" baseline="30000" dirty="0">
                <a:latin typeface="Helvetica"/>
                <a:cs typeface="Helvetica"/>
              </a:rPr>
              <a:t> </a:t>
            </a:r>
            <a:r>
              <a:rPr lang="en-US" sz="2800" dirty="0">
                <a:latin typeface="Helvetica"/>
                <a:cs typeface="Helvetica"/>
              </a:rPr>
              <a:t>Be devoted to one another in love. Honor one another above yourselves.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2684" y="1145902"/>
            <a:ext cx="3054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Romans 12</a:t>
            </a:r>
            <a:r>
              <a:rPr lang="en-US" sz="2800" b="1" dirty="0" smtClean="0">
                <a:latin typeface="Helvetica"/>
                <a:cs typeface="Helvetica"/>
              </a:rPr>
              <a:t>:</a:t>
            </a:r>
            <a:r>
              <a:rPr lang="en-US" sz="2800" b="1" dirty="0" smtClean="0">
                <a:latin typeface="Helvetica"/>
                <a:cs typeface="Helvetica"/>
              </a:rPr>
              <a:t>9-13</a:t>
            </a:r>
            <a:endParaRPr lang="en-US" sz="2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21836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2684" y="2061455"/>
            <a:ext cx="70273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Never </a:t>
            </a:r>
            <a:r>
              <a:rPr lang="en-US" sz="2800" dirty="0">
                <a:latin typeface="Helvetica"/>
                <a:cs typeface="Helvetica"/>
              </a:rPr>
              <a:t>be lacking in zeal, but keep your spiritual fervor, serving the </a:t>
            </a:r>
            <a:r>
              <a:rPr lang="en-US" sz="2800" dirty="0" smtClean="0">
                <a:latin typeface="Helvetica"/>
                <a:cs typeface="Helvetica"/>
              </a:rPr>
              <a:t>Lord. Be </a:t>
            </a:r>
            <a:r>
              <a:rPr lang="en-US" sz="2800" dirty="0">
                <a:latin typeface="Helvetica"/>
                <a:cs typeface="Helvetica"/>
              </a:rPr>
              <a:t>joyful in hope, patient in affliction, faithful in prayer. </a:t>
            </a:r>
            <a:r>
              <a:rPr lang="en-US" sz="2800" dirty="0" smtClean="0">
                <a:latin typeface="Helvetica"/>
                <a:cs typeface="Helvetica"/>
              </a:rPr>
              <a:t>Share </a:t>
            </a:r>
            <a:r>
              <a:rPr lang="en-US" sz="2800" dirty="0">
                <a:latin typeface="Helvetica"/>
                <a:cs typeface="Helvetica"/>
              </a:rPr>
              <a:t>with the Lord’s people who are in need. Practice </a:t>
            </a:r>
            <a:r>
              <a:rPr lang="en-US" sz="2800" dirty="0" smtClean="0">
                <a:latin typeface="Helvetica"/>
                <a:cs typeface="Helvetica"/>
              </a:rPr>
              <a:t>hospitality</a:t>
            </a:r>
            <a:r>
              <a:rPr lang="en-US" sz="2800" dirty="0">
                <a:latin typeface="Helvetica"/>
                <a:cs typeface="Helvetica"/>
              </a:rPr>
              <a:t>.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12503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4221" y="2427313"/>
            <a:ext cx="71435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Live a life of love: toward God, toward others.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90191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5093" y="733800"/>
            <a:ext cx="20323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Helvetica"/>
                <a:cs typeface="Helvetica"/>
              </a:rPr>
              <a:t>Preamble</a:t>
            </a:r>
            <a:endParaRPr lang="en-US" sz="3200" b="1" dirty="0" smtClean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93" y="2029296"/>
            <a:ext cx="7331895" cy="254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73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3050" y="881080"/>
            <a:ext cx="36553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Love must be sincere</a:t>
            </a:r>
            <a:r>
              <a:rPr lang="en-US" dirty="0"/>
              <a:t>.</a:t>
            </a: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4067" y="2369926"/>
            <a:ext cx="6759006" cy="3400931"/>
          </a:xfrm>
          <a:prstGeom prst="rect">
            <a:avLst/>
          </a:prstGeom>
          <a:ln w="28575">
            <a:solidFill>
              <a:schemeClr val="accent3">
                <a:lumMod val="20000"/>
                <a:lumOff val="8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lvl="1"/>
            <a:endParaRPr lang="en-US" dirty="0" smtClean="0"/>
          </a:p>
          <a:p>
            <a:pPr lvl="1">
              <a:spcAft>
                <a:spcPts val="1200"/>
              </a:spcAft>
            </a:pPr>
            <a:r>
              <a:rPr lang="en-US" sz="2400" dirty="0" err="1" smtClean="0">
                <a:latin typeface="Bookman Old Style"/>
                <a:cs typeface="Bookman Old Style"/>
              </a:rPr>
              <a:t>sin·cer·i·ty</a:t>
            </a:r>
            <a:r>
              <a:rPr lang="en-US" sz="2400" dirty="0" smtClean="0">
                <a:latin typeface="Bookman Old Style"/>
                <a:cs typeface="Bookman Old Style"/>
              </a:rPr>
              <a:t>      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Bookman Old Style"/>
                <a:cs typeface="Bookman Old Style"/>
              </a:rPr>
              <a:t>noun</a:t>
            </a:r>
            <a:endParaRPr lang="en-US" sz="2400" dirty="0">
              <a:latin typeface="Bookman Old Style"/>
              <a:cs typeface="Bookman Old Style"/>
            </a:endParaRPr>
          </a:p>
          <a:p>
            <a:pPr lvl="1">
              <a:spcAft>
                <a:spcPts val="1200"/>
              </a:spcAft>
            </a:pPr>
            <a:r>
              <a:rPr lang="en-US" sz="2400" dirty="0">
                <a:latin typeface="Bookman Old Style"/>
                <a:cs typeface="Bookman Old Style"/>
              </a:rPr>
              <a:t>the quality of being free from pretense, deceit, or hypocrisy.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latin typeface="Bookman Old Style"/>
                <a:cs typeface="Bookman Old Style"/>
              </a:rPr>
              <a:t>Synonyms: honesty, genuineness, truthfulness, integrity; </a:t>
            </a:r>
            <a:r>
              <a:rPr lang="en-US" sz="2400" dirty="0" smtClean="0">
                <a:latin typeface="Bookman Old Style"/>
                <a:cs typeface="Bookman Old Style"/>
              </a:rPr>
              <a:t>candor</a:t>
            </a:r>
            <a:endParaRPr lang="en-US" sz="2400" dirty="0">
              <a:latin typeface="Bookman Old Style"/>
              <a:cs typeface="Bookman Old Style"/>
            </a:endParaRP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008376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17951</TotalTime>
  <Words>116</Words>
  <Application>Microsoft Macintosh PowerPoint</Application>
  <PresentationFormat>On-screen Show (4:3)</PresentationFormat>
  <Paragraphs>27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Elemental</vt:lpstr>
      <vt:lpstr>Romans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creator>Tom Siwicki</dc:creator>
  <cp:lastModifiedBy>Tom Siwicki</cp:lastModifiedBy>
  <cp:revision>136</cp:revision>
  <dcterms:created xsi:type="dcterms:W3CDTF">2013-11-03T00:06:16Z</dcterms:created>
  <dcterms:modified xsi:type="dcterms:W3CDTF">2014-10-26T04:45:48Z</dcterms:modified>
</cp:coreProperties>
</file>