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6"/>
  </p:notesMasterIdLst>
  <p:sldIdLst>
    <p:sldId id="256" r:id="rId2"/>
    <p:sldId id="341" r:id="rId3"/>
    <p:sldId id="302" r:id="rId4"/>
    <p:sldId id="325" r:id="rId5"/>
    <p:sldId id="358" r:id="rId6"/>
    <p:sldId id="342" r:id="rId7"/>
    <p:sldId id="359" r:id="rId8"/>
    <p:sldId id="362" r:id="rId9"/>
    <p:sldId id="370" r:id="rId10"/>
    <p:sldId id="361" r:id="rId11"/>
    <p:sldId id="360" r:id="rId12"/>
    <p:sldId id="363" r:id="rId13"/>
    <p:sldId id="366" r:id="rId14"/>
    <p:sldId id="367" r:id="rId15"/>
    <p:sldId id="371" r:id="rId16"/>
    <p:sldId id="368" r:id="rId17"/>
    <p:sldId id="372" r:id="rId18"/>
    <p:sldId id="369" r:id="rId19"/>
    <p:sldId id="365" r:id="rId20"/>
    <p:sldId id="354" r:id="rId21"/>
    <p:sldId id="373" r:id="rId22"/>
    <p:sldId id="353" r:id="rId23"/>
    <p:sldId id="374" r:id="rId24"/>
    <p:sldId id="33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712" autoAdjust="0"/>
  </p:normalViewPr>
  <p:slideViewPr>
    <p:cSldViewPr snapToGrid="0" snapToObjects="1">
      <p:cViewPr varScale="1">
        <p:scale>
          <a:sx n="92" d="100"/>
          <a:sy n="92" d="100"/>
        </p:scale>
        <p:origin x="-113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6FE64F-718D-834F-BDFC-B940820A2267}" type="datetimeFigureOut">
              <a:rPr lang="en-US" smtClean="0"/>
              <a:t>2/8/15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4F823B-A632-F44F-9C36-9A3FD243B28F}" type="slidenum">
              <a:rPr lang="en-US" smtClean="0"/>
              <a:t>‹#›</a:t>
            </a:fld>
            <a:endParaRPr lang="en-US"/>
          </a:p>
        </p:txBody>
      </p:sp>
    </p:spTree>
    <p:extLst>
      <p:ext uri="{BB962C8B-B14F-4D97-AF65-F5344CB8AC3E}">
        <p14:creationId xmlns:p14="http://schemas.microsoft.com/office/powerpoint/2010/main" val="120245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Sunday, February 8, 15</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Sunday, February 8, 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Sunday, February 8, 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Sunday, February 8, 15</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Sunday, February 8, 15</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Sunday, February 8, 15</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Sunday, February 8, 15</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Sunday, February 8, 15</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Sunday, February 8, 15</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Sunday, February 8, 15</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Sunday, February 8, 15</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Sunday, February 8, 15</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dirty="0" smtClean="0"/>
              <a:t>Romans</a:t>
            </a:r>
            <a:endParaRPr lang="en-US" sz="6600" dirty="0"/>
          </a:p>
        </p:txBody>
      </p:sp>
      <p:sp>
        <p:nvSpPr>
          <p:cNvPr id="3" name="Subtitle 2"/>
          <p:cNvSpPr>
            <a:spLocks noGrp="1"/>
          </p:cNvSpPr>
          <p:nvPr>
            <p:ph type="subTitle" idx="1"/>
          </p:nvPr>
        </p:nvSpPr>
        <p:spPr/>
        <p:txBody>
          <a:bodyPr>
            <a:normAutofit/>
          </a:bodyPr>
          <a:lstStyle/>
          <a:p>
            <a:r>
              <a:rPr lang="en-US" sz="3200" dirty="0" smtClean="0"/>
              <a:t>Our Life &amp; Ministry</a:t>
            </a:r>
            <a:endParaRPr lang="en-US" sz="3200" dirty="0"/>
          </a:p>
        </p:txBody>
      </p:sp>
    </p:spTree>
    <p:extLst>
      <p:ext uri="{BB962C8B-B14F-4D97-AF65-F5344CB8AC3E}">
        <p14:creationId xmlns:p14="http://schemas.microsoft.com/office/powerpoint/2010/main" val="711783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4716" y="536013"/>
            <a:ext cx="4522148" cy="523220"/>
          </a:xfrm>
          <a:prstGeom prst="rect">
            <a:avLst/>
          </a:prstGeom>
          <a:noFill/>
        </p:spPr>
        <p:txBody>
          <a:bodyPr wrap="square" rtlCol="0">
            <a:spAutoFit/>
          </a:bodyPr>
          <a:lstStyle/>
          <a:p>
            <a:r>
              <a:rPr lang="en-US" sz="2800" b="1" dirty="0" smtClean="0">
                <a:latin typeface="Helvetica"/>
                <a:cs typeface="Helvetica"/>
              </a:rPr>
              <a:t>“filled with knowledge”</a:t>
            </a:r>
            <a:endParaRPr lang="en-US" sz="2800" b="1" dirty="0">
              <a:latin typeface="Helvetica"/>
              <a:cs typeface="Helvetica"/>
            </a:endParaRPr>
          </a:p>
        </p:txBody>
      </p:sp>
      <p:pic>
        <p:nvPicPr>
          <p:cNvPr id="4" name="Picture 3"/>
          <p:cNvPicPr>
            <a:picLocks noChangeAspect="1"/>
          </p:cNvPicPr>
          <p:nvPr/>
        </p:nvPicPr>
        <p:blipFill>
          <a:blip r:embed="rId2"/>
          <a:stretch>
            <a:fillRect/>
          </a:stretch>
        </p:blipFill>
        <p:spPr>
          <a:xfrm>
            <a:off x="1729489" y="1479933"/>
            <a:ext cx="6499098" cy="4874324"/>
          </a:xfrm>
          <a:prstGeom prst="rect">
            <a:avLst/>
          </a:prstGeom>
        </p:spPr>
      </p:pic>
    </p:spTree>
    <p:extLst>
      <p:ext uri="{BB962C8B-B14F-4D97-AF65-F5344CB8AC3E}">
        <p14:creationId xmlns:p14="http://schemas.microsoft.com/office/powerpoint/2010/main" val="23540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7680" y="472484"/>
            <a:ext cx="6346220" cy="523220"/>
          </a:xfrm>
          <a:prstGeom prst="rect">
            <a:avLst/>
          </a:prstGeom>
          <a:noFill/>
        </p:spPr>
        <p:txBody>
          <a:bodyPr wrap="square" rtlCol="0">
            <a:spAutoFit/>
          </a:bodyPr>
          <a:lstStyle/>
          <a:p>
            <a:r>
              <a:rPr lang="en-US" sz="2800" b="1" dirty="0" smtClean="0">
                <a:latin typeface="Helvetica"/>
                <a:cs typeface="Helvetica"/>
              </a:rPr>
              <a:t>“competent to instruct one another”</a:t>
            </a:r>
            <a:endParaRPr lang="en-US" sz="2800" b="1" dirty="0">
              <a:latin typeface="Helvetica"/>
              <a:cs typeface="Helvetica"/>
            </a:endParaRPr>
          </a:p>
        </p:txBody>
      </p:sp>
      <p:pic>
        <p:nvPicPr>
          <p:cNvPr id="4" name="Picture 3"/>
          <p:cNvPicPr>
            <a:picLocks noChangeAspect="1"/>
          </p:cNvPicPr>
          <p:nvPr/>
        </p:nvPicPr>
        <p:blipFill>
          <a:blip r:embed="rId2"/>
          <a:stretch>
            <a:fillRect/>
          </a:stretch>
        </p:blipFill>
        <p:spPr>
          <a:xfrm>
            <a:off x="1997471" y="1695028"/>
            <a:ext cx="6447302" cy="4325065"/>
          </a:xfrm>
          <a:prstGeom prst="rect">
            <a:avLst/>
          </a:prstGeom>
        </p:spPr>
      </p:pic>
    </p:spTree>
    <p:extLst>
      <p:ext uri="{BB962C8B-B14F-4D97-AF65-F5344CB8AC3E}">
        <p14:creationId xmlns:p14="http://schemas.microsoft.com/office/powerpoint/2010/main" val="808204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2140" y="2822748"/>
            <a:ext cx="7302500" cy="954107"/>
          </a:xfrm>
          <a:prstGeom prst="rect">
            <a:avLst/>
          </a:prstGeom>
        </p:spPr>
        <p:txBody>
          <a:bodyPr wrap="square">
            <a:spAutoFit/>
          </a:bodyPr>
          <a:lstStyle/>
          <a:p>
            <a:r>
              <a:rPr lang="en-US" sz="2800" dirty="0">
                <a:latin typeface="Helvetica"/>
                <a:cs typeface="Helvetica"/>
              </a:rPr>
              <a:t> </a:t>
            </a:r>
            <a:r>
              <a:rPr lang="en-US" sz="2800" b="1" baseline="30000" dirty="0">
                <a:latin typeface="Helvetica"/>
                <a:cs typeface="Helvetica"/>
              </a:rPr>
              <a:t>15 </a:t>
            </a:r>
            <a:r>
              <a:rPr lang="en-US" sz="2800" dirty="0">
                <a:latin typeface="Helvetica"/>
                <a:cs typeface="Helvetica"/>
              </a:rPr>
              <a:t>Yet I have written you quite boldly on some points to remind you of them </a:t>
            </a:r>
            <a:r>
              <a:rPr lang="en-US" sz="2800" dirty="0" smtClean="0">
                <a:latin typeface="Helvetica"/>
                <a:cs typeface="Helvetica"/>
              </a:rPr>
              <a:t>again</a:t>
            </a:r>
            <a:endParaRPr lang="en-US" sz="2800" dirty="0">
              <a:latin typeface="Helvetica"/>
              <a:cs typeface="Helvetica"/>
            </a:endParaRPr>
          </a:p>
        </p:txBody>
      </p:sp>
      <p:sp>
        <p:nvSpPr>
          <p:cNvPr id="3" name="TextBox 2"/>
          <p:cNvSpPr txBox="1"/>
          <p:nvPr/>
        </p:nvSpPr>
        <p:spPr>
          <a:xfrm>
            <a:off x="990600" y="1049392"/>
            <a:ext cx="3632790" cy="523220"/>
          </a:xfrm>
          <a:prstGeom prst="rect">
            <a:avLst/>
          </a:prstGeom>
          <a:noFill/>
        </p:spPr>
        <p:txBody>
          <a:bodyPr wrap="square" rtlCol="0">
            <a:spAutoFit/>
          </a:bodyPr>
          <a:lstStyle/>
          <a:p>
            <a:r>
              <a:rPr lang="en-US" sz="2800" b="1" dirty="0" smtClean="0">
                <a:latin typeface="Helvetica"/>
                <a:cs typeface="Helvetica"/>
              </a:rPr>
              <a:t>Change needed</a:t>
            </a:r>
          </a:p>
        </p:txBody>
      </p:sp>
    </p:spTree>
    <p:extLst>
      <p:ext uri="{BB962C8B-B14F-4D97-AF65-F5344CB8AC3E}">
        <p14:creationId xmlns:p14="http://schemas.microsoft.com/office/powerpoint/2010/main" val="4100003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4210" y="866223"/>
            <a:ext cx="7471935" cy="4832092"/>
          </a:xfrm>
          <a:prstGeom prst="rect">
            <a:avLst/>
          </a:prstGeom>
        </p:spPr>
        <p:txBody>
          <a:bodyPr wrap="square">
            <a:spAutoFit/>
          </a:bodyPr>
          <a:lstStyle/>
          <a:p>
            <a:r>
              <a:rPr lang="en-US" sz="2200" dirty="0">
                <a:latin typeface="Helvetica"/>
                <a:cs typeface="Helvetica"/>
              </a:rPr>
              <a:t>Do not conform to the pattern of this world . . . (12:2)</a:t>
            </a:r>
          </a:p>
          <a:p>
            <a:r>
              <a:rPr lang="en-US" sz="2200" dirty="0">
                <a:latin typeface="Helvetica"/>
                <a:cs typeface="Helvetica"/>
              </a:rPr>
              <a:t> </a:t>
            </a:r>
          </a:p>
          <a:p>
            <a:r>
              <a:rPr lang="en-US" sz="2200" dirty="0">
                <a:latin typeface="Helvetica"/>
                <a:cs typeface="Helvetica"/>
              </a:rPr>
              <a:t>Do not think of yourself more highly than you ought . . . (12:3)</a:t>
            </a:r>
          </a:p>
          <a:p>
            <a:r>
              <a:rPr lang="en-US" sz="2200" dirty="0">
                <a:latin typeface="Helvetica"/>
                <a:cs typeface="Helvetica"/>
              </a:rPr>
              <a:t> </a:t>
            </a:r>
          </a:p>
          <a:p>
            <a:r>
              <a:rPr lang="en-US" sz="2200" dirty="0">
                <a:latin typeface="Helvetica"/>
                <a:cs typeface="Helvetica"/>
              </a:rPr>
              <a:t>Be joyful in hope, patient in affliction, faithful in </a:t>
            </a:r>
            <a:r>
              <a:rPr lang="en-US" sz="2200" dirty="0" smtClean="0">
                <a:latin typeface="Helvetica"/>
                <a:cs typeface="Helvetica"/>
              </a:rPr>
              <a:t>prayer</a:t>
            </a:r>
            <a:r>
              <a:rPr lang="en-US" sz="2200" dirty="0">
                <a:latin typeface="Helvetica"/>
                <a:cs typeface="Helvetica"/>
              </a:rPr>
              <a:t> </a:t>
            </a:r>
            <a:r>
              <a:rPr lang="en-US" sz="2200" dirty="0" smtClean="0">
                <a:latin typeface="Helvetica"/>
                <a:cs typeface="Helvetica"/>
              </a:rPr>
              <a:t>(</a:t>
            </a:r>
            <a:r>
              <a:rPr lang="en-US" sz="2200" dirty="0">
                <a:latin typeface="Helvetica"/>
                <a:cs typeface="Helvetica"/>
              </a:rPr>
              <a:t>12:12)</a:t>
            </a:r>
          </a:p>
          <a:p>
            <a:r>
              <a:rPr lang="en-US" sz="2200" dirty="0">
                <a:latin typeface="Helvetica"/>
                <a:cs typeface="Helvetica"/>
              </a:rPr>
              <a:t> </a:t>
            </a:r>
          </a:p>
          <a:p>
            <a:r>
              <a:rPr lang="en-US" sz="2200" dirty="0">
                <a:latin typeface="Helvetica"/>
                <a:cs typeface="Helvetica"/>
              </a:rPr>
              <a:t>Live in harmony with one another (12:16)</a:t>
            </a:r>
          </a:p>
          <a:p>
            <a:r>
              <a:rPr lang="en-US" sz="2200" dirty="0">
                <a:latin typeface="Helvetica"/>
                <a:cs typeface="Helvetica"/>
              </a:rPr>
              <a:t> </a:t>
            </a:r>
          </a:p>
          <a:p>
            <a:r>
              <a:rPr lang="en-US" sz="2200" dirty="0">
                <a:latin typeface="Helvetica"/>
                <a:cs typeface="Helvetica"/>
              </a:rPr>
              <a:t>Be subject to the governing authorities (13:1)</a:t>
            </a:r>
          </a:p>
          <a:p>
            <a:r>
              <a:rPr lang="en-US" sz="2200" dirty="0">
                <a:latin typeface="Helvetica"/>
                <a:cs typeface="Helvetica"/>
              </a:rPr>
              <a:t> </a:t>
            </a:r>
          </a:p>
          <a:p>
            <a:r>
              <a:rPr lang="en-US" sz="2200" dirty="0">
                <a:latin typeface="Helvetica"/>
                <a:cs typeface="Helvetica"/>
              </a:rPr>
              <a:t>Accept the one whose faith is weak, without quarreling over disputable matters (14:1)</a:t>
            </a:r>
          </a:p>
        </p:txBody>
      </p:sp>
    </p:spTree>
    <p:extLst>
      <p:ext uri="{BB962C8B-B14F-4D97-AF65-F5344CB8AC3E}">
        <p14:creationId xmlns:p14="http://schemas.microsoft.com/office/powerpoint/2010/main" val="2516743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91698" y="993523"/>
            <a:ext cx="6296422" cy="4722316"/>
          </a:xfrm>
          <a:prstGeom prst="rect">
            <a:avLst/>
          </a:prstGeom>
        </p:spPr>
      </p:pic>
    </p:spTree>
    <p:extLst>
      <p:ext uri="{BB962C8B-B14F-4D97-AF65-F5344CB8AC3E}">
        <p14:creationId xmlns:p14="http://schemas.microsoft.com/office/powerpoint/2010/main" val="3608748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02384" y="351259"/>
            <a:ext cx="8021976" cy="5926235"/>
          </a:xfrm>
          <a:prstGeom prst="rect">
            <a:avLst/>
          </a:prstGeom>
        </p:spPr>
      </p:pic>
    </p:spTree>
    <p:extLst>
      <p:ext uri="{BB962C8B-B14F-4D97-AF65-F5344CB8AC3E}">
        <p14:creationId xmlns:p14="http://schemas.microsoft.com/office/powerpoint/2010/main" val="399988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6721" y="1802948"/>
            <a:ext cx="8562999" cy="3428906"/>
          </a:xfrm>
          <a:prstGeom prst="rect">
            <a:avLst/>
          </a:prstGeom>
        </p:spPr>
      </p:pic>
      <p:sp>
        <p:nvSpPr>
          <p:cNvPr id="3" name="TextBox 2"/>
          <p:cNvSpPr txBox="1"/>
          <p:nvPr/>
        </p:nvSpPr>
        <p:spPr>
          <a:xfrm>
            <a:off x="1324140" y="99973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38179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5106" y="1188879"/>
            <a:ext cx="6650053" cy="4566370"/>
          </a:xfrm>
          <a:prstGeom prst="rect">
            <a:avLst/>
          </a:prstGeom>
        </p:spPr>
      </p:pic>
    </p:spTree>
    <p:extLst>
      <p:ext uri="{BB962C8B-B14F-4D97-AF65-F5344CB8AC3E}">
        <p14:creationId xmlns:p14="http://schemas.microsoft.com/office/powerpoint/2010/main" val="1202407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2001" y="1621197"/>
            <a:ext cx="6972004" cy="3785652"/>
          </a:xfrm>
          <a:prstGeom prst="rect">
            <a:avLst/>
          </a:prstGeom>
        </p:spPr>
        <p:txBody>
          <a:bodyPr wrap="square">
            <a:spAutoFit/>
          </a:bodyPr>
          <a:lstStyle/>
          <a:p>
            <a:r>
              <a:rPr lang="en-US" sz="2400" dirty="0" smtClean="0">
                <a:latin typeface="Helvetica"/>
                <a:cs typeface="Helvetica"/>
              </a:rPr>
              <a:t>If </a:t>
            </a:r>
            <a:r>
              <a:rPr lang="en-US" sz="2400" dirty="0">
                <a:latin typeface="Helvetica"/>
                <a:cs typeface="Helvetica"/>
              </a:rPr>
              <a:t>a knife is blunt, it still continues to be a knife, although it is less effective, less useful in service. Let us therefore be encouraged to spend more time together, exhorting, encouraging, praying, admonishing, sharing God’s Word, praying over God’s Word and the needs of our local church, that we become sharper, more cutting in the ministry that the Lord has assigned to each of us</a:t>
            </a:r>
            <a:r>
              <a:rPr lang="en-US" sz="2400" dirty="0" smtClean="0">
                <a:latin typeface="Helvetica"/>
                <a:cs typeface="Helvetica"/>
              </a:rPr>
              <a:t>.</a:t>
            </a:r>
          </a:p>
          <a:p>
            <a:endParaRPr lang="en-US" sz="2400" dirty="0" smtClean="0">
              <a:latin typeface="Helvetica"/>
              <a:cs typeface="Helvetica"/>
            </a:endParaRPr>
          </a:p>
          <a:p>
            <a:r>
              <a:rPr lang="en-US" sz="2400" dirty="0">
                <a:latin typeface="Helvetica"/>
                <a:cs typeface="Helvetica"/>
              </a:rPr>
              <a:t>	</a:t>
            </a:r>
            <a:r>
              <a:rPr lang="en-US" sz="2400" dirty="0" smtClean="0">
                <a:latin typeface="Helvetica"/>
                <a:cs typeface="Helvetica"/>
              </a:rPr>
              <a:t>			</a:t>
            </a:r>
            <a:r>
              <a:rPr lang="en-US" sz="2400" dirty="0" err="1" smtClean="0">
                <a:latin typeface="Helvetica"/>
                <a:cs typeface="Helvetica"/>
              </a:rPr>
              <a:t>GotQuestions.org</a:t>
            </a:r>
            <a:endParaRPr lang="en-US" sz="2400" dirty="0">
              <a:latin typeface="Helvetica"/>
              <a:cs typeface="Helvetica"/>
            </a:endParaRPr>
          </a:p>
        </p:txBody>
      </p:sp>
    </p:spTree>
    <p:extLst>
      <p:ext uri="{BB962C8B-B14F-4D97-AF65-F5344CB8AC3E}">
        <p14:creationId xmlns:p14="http://schemas.microsoft.com/office/powerpoint/2010/main" val="3270729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9465" y="2708137"/>
            <a:ext cx="7486144" cy="1815882"/>
          </a:xfrm>
          <a:prstGeom prst="rect">
            <a:avLst/>
          </a:prstGeom>
        </p:spPr>
        <p:txBody>
          <a:bodyPr wrap="square">
            <a:spAutoFit/>
          </a:bodyPr>
          <a:lstStyle/>
          <a:p>
            <a:r>
              <a:rPr lang="en-US" sz="2800" dirty="0">
                <a:latin typeface="Helvetica"/>
                <a:cs typeface="Helvetica"/>
              </a:rPr>
              <a:t> </a:t>
            </a:r>
            <a:r>
              <a:rPr lang="en-US" sz="2800" b="1" baseline="30000" dirty="0">
                <a:latin typeface="Helvetica"/>
                <a:cs typeface="Helvetica"/>
              </a:rPr>
              <a:t>16 </a:t>
            </a:r>
            <a:r>
              <a:rPr lang="en-US" sz="2800" dirty="0" smtClean="0">
                <a:latin typeface="Helvetica"/>
                <a:cs typeface="Helvetica"/>
              </a:rPr>
              <a:t>He </a:t>
            </a:r>
            <a:r>
              <a:rPr lang="en-US" sz="2800" dirty="0">
                <a:latin typeface="Helvetica"/>
                <a:cs typeface="Helvetica"/>
              </a:rPr>
              <a:t>gave me the priestly duty of proclaiming the gospel of God, so that the Gentiles might become </a:t>
            </a:r>
            <a:r>
              <a:rPr lang="en-US" sz="2800" dirty="0" smtClean="0">
                <a:latin typeface="Helvetica"/>
                <a:cs typeface="Helvetica"/>
              </a:rPr>
              <a:t>an </a:t>
            </a:r>
            <a:r>
              <a:rPr lang="en-US" sz="2800" dirty="0" smtClean="0">
                <a:solidFill>
                  <a:srgbClr val="FFFF00"/>
                </a:solidFill>
                <a:latin typeface="Helvetica"/>
                <a:cs typeface="Helvetica"/>
              </a:rPr>
              <a:t>offering</a:t>
            </a:r>
            <a:r>
              <a:rPr lang="en-US" sz="2800" dirty="0">
                <a:solidFill>
                  <a:srgbClr val="FFFF00"/>
                </a:solidFill>
                <a:latin typeface="Helvetica"/>
                <a:cs typeface="Helvetica"/>
              </a:rPr>
              <a:t> acceptable to God</a:t>
            </a:r>
            <a:r>
              <a:rPr lang="en-US" sz="2800" dirty="0">
                <a:latin typeface="Helvetica"/>
                <a:cs typeface="Helvetica"/>
              </a:rPr>
              <a:t>, sanctified by the Holy Spirit.</a:t>
            </a:r>
          </a:p>
        </p:txBody>
      </p:sp>
      <p:sp>
        <p:nvSpPr>
          <p:cNvPr id="3" name="TextBox 2"/>
          <p:cNvSpPr txBox="1"/>
          <p:nvPr/>
        </p:nvSpPr>
        <p:spPr>
          <a:xfrm>
            <a:off x="854784" y="1049392"/>
            <a:ext cx="4644451" cy="523220"/>
          </a:xfrm>
          <a:prstGeom prst="rect">
            <a:avLst/>
          </a:prstGeom>
          <a:noFill/>
        </p:spPr>
        <p:txBody>
          <a:bodyPr wrap="square" rtlCol="0">
            <a:spAutoFit/>
          </a:bodyPr>
          <a:lstStyle/>
          <a:p>
            <a:r>
              <a:rPr lang="en-US" sz="2800" b="1" dirty="0" smtClean="0">
                <a:latin typeface="Helvetica"/>
                <a:cs typeface="Helvetica"/>
              </a:rPr>
              <a:t>Service as a Sacrifice</a:t>
            </a:r>
            <a:endParaRPr lang="en-US" sz="2800" b="1" dirty="0">
              <a:latin typeface="Helvetica"/>
              <a:cs typeface="Helvetica"/>
            </a:endParaRPr>
          </a:p>
        </p:txBody>
      </p:sp>
    </p:spTree>
    <p:extLst>
      <p:ext uri="{BB962C8B-B14F-4D97-AF65-F5344CB8AC3E}">
        <p14:creationId xmlns:p14="http://schemas.microsoft.com/office/powerpoint/2010/main" val="1984609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02346" y="1080799"/>
            <a:ext cx="6861579" cy="4552860"/>
          </a:xfrm>
          <a:prstGeom prst="rect">
            <a:avLst/>
          </a:prstGeom>
        </p:spPr>
      </p:pic>
    </p:spTree>
    <p:extLst>
      <p:ext uri="{BB962C8B-B14F-4D97-AF65-F5344CB8AC3E}">
        <p14:creationId xmlns:p14="http://schemas.microsoft.com/office/powerpoint/2010/main" val="3722075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2795" y="824109"/>
            <a:ext cx="7188236" cy="5134455"/>
          </a:xfrm>
          <a:prstGeom prst="rect">
            <a:avLst/>
          </a:prstGeom>
        </p:spPr>
      </p:pic>
    </p:spTree>
    <p:extLst>
      <p:ext uri="{BB962C8B-B14F-4D97-AF65-F5344CB8AC3E}">
        <p14:creationId xmlns:p14="http://schemas.microsoft.com/office/powerpoint/2010/main" val="1195746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6780" y="759819"/>
            <a:ext cx="6930044" cy="5197533"/>
          </a:xfrm>
          <a:prstGeom prst="rect">
            <a:avLst/>
          </a:prstGeom>
        </p:spPr>
      </p:pic>
    </p:spTree>
    <p:extLst>
      <p:ext uri="{BB962C8B-B14F-4D97-AF65-F5344CB8AC3E}">
        <p14:creationId xmlns:p14="http://schemas.microsoft.com/office/powerpoint/2010/main" val="3588896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12206" y="1013248"/>
            <a:ext cx="7340195" cy="4944650"/>
          </a:xfrm>
          <a:prstGeom prst="rect">
            <a:avLst/>
          </a:prstGeom>
        </p:spPr>
      </p:pic>
    </p:spTree>
    <p:extLst>
      <p:ext uri="{BB962C8B-B14F-4D97-AF65-F5344CB8AC3E}">
        <p14:creationId xmlns:p14="http://schemas.microsoft.com/office/powerpoint/2010/main" val="2547554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43439" y="524618"/>
            <a:ext cx="4488974" cy="5836375"/>
          </a:xfrm>
          <a:prstGeom prst="rect">
            <a:avLst/>
          </a:prstGeom>
        </p:spPr>
      </p:pic>
    </p:spTree>
    <p:extLst>
      <p:ext uri="{BB962C8B-B14F-4D97-AF65-F5344CB8AC3E}">
        <p14:creationId xmlns:p14="http://schemas.microsoft.com/office/powerpoint/2010/main" val="1485209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37790" y="1584138"/>
            <a:ext cx="8530581" cy="3838761"/>
          </a:xfrm>
          <a:prstGeom prst="rect">
            <a:avLst/>
          </a:prstGeom>
        </p:spPr>
      </p:pic>
    </p:spTree>
    <p:extLst>
      <p:ext uri="{BB962C8B-B14F-4D97-AF65-F5344CB8AC3E}">
        <p14:creationId xmlns:p14="http://schemas.microsoft.com/office/powerpoint/2010/main" val="26632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18652" y="775652"/>
            <a:ext cx="5290326" cy="5290326"/>
          </a:xfrm>
          <a:prstGeom prst="rect">
            <a:avLst/>
          </a:prstGeom>
        </p:spPr>
      </p:pic>
    </p:spTree>
    <p:extLst>
      <p:ext uri="{BB962C8B-B14F-4D97-AF65-F5344CB8AC3E}">
        <p14:creationId xmlns:p14="http://schemas.microsoft.com/office/powerpoint/2010/main" val="742068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2140" y="2705364"/>
            <a:ext cx="7302500" cy="1815882"/>
          </a:xfrm>
          <a:prstGeom prst="rect">
            <a:avLst/>
          </a:prstGeom>
        </p:spPr>
        <p:txBody>
          <a:bodyPr wrap="square">
            <a:spAutoFit/>
          </a:bodyPr>
          <a:lstStyle/>
          <a:p>
            <a:r>
              <a:rPr lang="en-US" sz="2800" b="1" baseline="30000" dirty="0">
                <a:latin typeface="Helvetica"/>
                <a:cs typeface="Helvetica"/>
              </a:rPr>
              <a:t>14 </a:t>
            </a:r>
            <a:r>
              <a:rPr lang="en-US" sz="2800" dirty="0">
                <a:latin typeface="Helvetica"/>
                <a:cs typeface="Helvetica"/>
              </a:rPr>
              <a:t>I myself am convinced, my brothers and sisters, that you yourselves are full of goodness, filled with knowledge and competent to instruct one another. </a:t>
            </a:r>
          </a:p>
        </p:txBody>
      </p:sp>
      <p:sp>
        <p:nvSpPr>
          <p:cNvPr id="3" name="TextBox 2"/>
          <p:cNvSpPr txBox="1"/>
          <p:nvPr/>
        </p:nvSpPr>
        <p:spPr>
          <a:xfrm>
            <a:off x="990600" y="1049392"/>
            <a:ext cx="3632790" cy="523220"/>
          </a:xfrm>
          <a:prstGeom prst="rect">
            <a:avLst/>
          </a:prstGeom>
          <a:noFill/>
        </p:spPr>
        <p:txBody>
          <a:bodyPr wrap="square" rtlCol="0">
            <a:spAutoFit/>
          </a:bodyPr>
          <a:lstStyle/>
          <a:p>
            <a:r>
              <a:rPr lang="en-US" sz="2800" b="1" dirty="0" smtClean="0">
                <a:latin typeface="Helvetica"/>
                <a:cs typeface="Helvetica"/>
              </a:rPr>
              <a:t>Romans 15:14-16</a:t>
            </a:r>
            <a:endParaRPr lang="en-US" sz="2800" b="1" dirty="0">
              <a:latin typeface="Helvetica"/>
              <a:cs typeface="Helvetica"/>
            </a:endParaRPr>
          </a:p>
        </p:txBody>
      </p:sp>
    </p:spTree>
    <p:extLst>
      <p:ext uri="{BB962C8B-B14F-4D97-AF65-F5344CB8AC3E}">
        <p14:creationId xmlns:p14="http://schemas.microsoft.com/office/powerpoint/2010/main" val="1921836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2140" y="1584036"/>
            <a:ext cx="7302500" cy="3539431"/>
          </a:xfrm>
          <a:prstGeom prst="rect">
            <a:avLst/>
          </a:prstGeom>
        </p:spPr>
        <p:txBody>
          <a:bodyPr wrap="square">
            <a:spAutoFit/>
          </a:bodyPr>
          <a:lstStyle/>
          <a:p>
            <a:r>
              <a:rPr lang="en-US" sz="2800" dirty="0">
                <a:latin typeface="Helvetica"/>
                <a:cs typeface="Helvetica"/>
              </a:rPr>
              <a:t> </a:t>
            </a:r>
            <a:r>
              <a:rPr lang="en-US" sz="2800" b="1" baseline="30000" dirty="0">
                <a:latin typeface="Helvetica"/>
                <a:cs typeface="Helvetica"/>
              </a:rPr>
              <a:t>15 </a:t>
            </a:r>
            <a:r>
              <a:rPr lang="en-US" sz="2800" dirty="0">
                <a:latin typeface="Helvetica"/>
                <a:cs typeface="Helvetica"/>
              </a:rPr>
              <a:t>Yet I have written you quite boldly on some points to remind you of them again, because of the grace God gave me </a:t>
            </a:r>
            <a:r>
              <a:rPr lang="en-US" sz="2800" b="1" baseline="30000" dirty="0">
                <a:latin typeface="Helvetica"/>
                <a:cs typeface="Helvetica"/>
              </a:rPr>
              <a:t>16 </a:t>
            </a:r>
            <a:r>
              <a:rPr lang="en-US" sz="2800" dirty="0">
                <a:latin typeface="Helvetica"/>
                <a:cs typeface="Helvetica"/>
              </a:rPr>
              <a:t>to be a minister of Christ Jesus to the Gentiles. He gave me the priestly duty of proclaiming the gospel of God, so that the Gentiles might become an offering acceptable to God, sanctified by the Holy Spirit.</a:t>
            </a:r>
          </a:p>
        </p:txBody>
      </p:sp>
    </p:spTree>
    <p:extLst>
      <p:ext uri="{BB962C8B-B14F-4D97-AF65-F5344CB8AC3E}">
        <p14:creationId xmlns:p14="http://schemas.microsoft.com/office/powerpoint/2010/main" val="3483543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64384" y="891658"/>
            <a:ext cx="6766244" cy="5074683"/>
          </a:xfrm>
          <a:prstGeom prst="rect">
            <a:avLst/>
          </a:prstGeom>
        </p:spPr>
      </p:pic>
    </p:spTree>
    <p:extLst>
      <p:ext uri="{BB962C8B-B14F-4D97-AF65-F5344CB8AC3E}">
        <p14:creationId xmlns:p14="http://schemas.microsoft.com/office/powerpoint/2010/main" val="2343802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2140" y="2705364"/>
            <a:ext cx="7302500" cy="1815882"/>
          </a:xfrm>
          <a:prstGeom prst="rect">
            <a:avLst/>
          </a:prstGeom>
        </p:spPr>
        <p:txBody>
          <a:bodyPr wrap="square">
            <a:spAutoFit/>
          </a:bodyPr>
          <a:lstStyle/>
          <a:p>
            <a:r>
              <a:rPr lang="en-US" sz="2800" b="1" baseline="30000" dirty="0">
                <a:latin typeface="Helvetica"/>
                <a:cs typeface="Helvetica"/>
              </a:rPr>
              <a:t>14 </a:t>
            </a:r>
            <a:r>
              <a:rPr lang="en-US" sz="2800" dirty="0">
                <a:latin typeface="Helvetica"/>
                <a:cs typeface="Helvetica"/>
              </a:rPr>
              <a:t>I myself am convinced, my brothers and sisters, that you yourselves are full of goodness, filled with knowledge and competent to instruct one another. </a:t>
            </a:r>
          </a:p>
        </p:txBody>
      </p:sp>
      <p:sp>
        <p:nvSpPr>
          <p:cNvPr id="3" name="TextBox 2"/>
          <p:cNvSpPr txBox="1"/>
          <p:nvPr/>
        </p:nvSpPr>
        <p:spPr>
          <a:xfrm>
            <a:off x="990600" y="1049392"/>
            <a:ext cx="3632790" cy="523220"/>
          </a:xfrm>
          <a:prstGeom prst="rect">
            <a:avLst/>
          </a:prstGeom>
          <a:noFill/>
        </p:spPr>
        <p:txBody>
          <a:bodyPr wrap="square" rtlCol="0">
            <a:spAutoFit/>
          </a:bodyPr>
          <a:lstStyle/>
          <a:p>
            <a:r>
              <a:rPr lang="en-US" sz="2800" b="1" dirty="0" smtClean="0">
                <a:latin typeface="Helvetica"/>
                <a:cs typeface="Helvetica"/>
              </a:rPr>
              <a:t>Paul’s Assessment</a:t>
            </a:r>
            <a:endParaRPr lang="en-US" sz="2800" b="1" dirty="0">
              <a:latin typeface="Helvetica"/>
              <a:cs typeface="Helvetica"/>
            </a:endParaRPr>
          </a:p>
        </p:txBody>
      </p:sp>
    </p:spTree>
    <p:extLst>
      <p:ext uri="{BB962C8B-B14F-4D97-AF65-F5344CB8AC3E}">
        <p14:creationId xmlns:p14="http://schemas.microsoft.com/office/powerpoint/2010/main" val="2264502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7158" y="494766"/>
            <a:ext cx="3632790" cy="523220"/>
          </a:xfrm>
          <a:prstGeom prst="rect">
            <a:avLst/>
          </a:prstGeom>
          <a:noFill/>
        </p:spPr>
        <p:txBody>
          <a:bodyPr wrap="square" rtlCol="0">
            <a:spAutoFit/>
          </a:bodyPr>
          <a:lstStyle/>
          <a:p>
            <a:r>
              <a:rPr lang="en-US" sz="2800" b="1" dirty="0" smtClean="0">
                <a:latin typeface="Helvetica"/>
                <a:cs typeface="Helvetica"/>
              </a:rPr>
              <a:t>“full of goodness”</a:t>
            </a:r>
            <a:endParaRPr lang="en-US" sz="2800" b="1" dirty="0">
              <a:latin typeface="Helvetica"/>
              <a:cs typeface="Helvetica"/>
            </a:endParaRPr>
          </a:p>
        </p:txBody>
      </p:sp>
      <p:pic>
        <p:nvPicPr>
          <p:cNvPr id="5" name="Picture 4"/>
          <p:cNvPicPr>
            <a:picLocks noChangeAspect="1"/>
          </p:cNvPicPr>
          <p:nvPr/>
        </p:nvPicPr>
        <p:blipFill>
          <a:blip r:embed="rId2"/>
          <a:stretch>
            <a:fillRect/>
          </a:stretch>
        </p:blipFill>
        <p:spPr>
          <a:xfrm>
            <a:off x="1409620" y="1648217"/>
            <a:ext cx="6654880" cy="4416421"/>
          </a:xfrm>
          <a:prstGeom prst="rect">
            <a:avLst/>
          </a:prstGeom>
        </p:spPr>
      </p:pic>
    </p:spTree>
    <p:extLst>
      <p:ext uri="{BB962C8B-B14F-4D97-AF65-F5344CB8AC3E}">
        <p14:creationId xmlns:p14="http://schemas.microsoft.com/office/powerpoint/2010/main" val="901920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8489" y="1850866"/>
            <a:ext cx="6796353" cy="3046988"/>
          </a:xfrm>
          <a:prstGeom prst="rect">
            <a:avLst/>
          </a:prstGeom>
        </p:spPr>
        <p:txBody>
          <a:bodyPr wrap="square">
            <a:spAutoFit/>
          </a:bodyPr>
          <a:lstStyle/>
          <a:p>
            <a:r>
              <a:rPr lang="en-US" sz="2400" dirty="0">
                <a:latin typeface="Helvetica"/>
                <a:cs typeface="Helvetica"/>
              </a:rPr>
              <a:t>When Christians live like disciples, outsiders look at their communities with wonder: “Look at </a:t>
            </a:r>
            <a:r>
              <a:rPr lang="en-US" sz="2400" dirty="0" smtClean="0">
                <a:latin typeface="Helvetica"/>
                <a:cs typeface="Helvetica"/>
              </a:rPr>
              <a:t>the way </a:t>
            </a:r>
            <a:r>
              <a:rPr lang="en-US" sz="2400" dirty="0">
                <a:latin typeface="Helvetica"/>
                <a:cs typeface="Helvetica"/>
              </a:rPr>
              <a:t>they love. Look how they honor women, children, the elderly, and the sick. Look how </a:t>
            </a:r>
            <a:r>
              <a:rPr lang="en-US" sz="2400" dirty="0" smtClean="0">
                <a:latin typeface="Helvetica"/>
                <a:cs typeface="Helvetica"/>
              </a:rPr>
              <a:t>they respond </a:t>
            </a:r>
            <a:r>
              <a:rPr lang="en-US" sz="2400" dirty="0">
                <a:latin typeface="Helvetica"/>
                <a:cs typeface="Helvetica"/>
              </a:rPr>
              <a:t>to persecution—it’s like they don’t even fear death.” That kind of love has the power </a:t>
            </a:r>
            <a:r>
              <a:rPr lang="en-US" sz="2400" dirty="0" smtClean="0">
                <a:latin typeface="Helvetica"/>
                <a:cs typeface="Helvetica"/>
              </a:rPr>
              <a:t>to change </a:t>
            </a:r>
            <a:r>
              <a:rPr lang="en-US" sz="2400" dirty="0">
                <a:latin typeface="Helvetica"/>
                <a:cs typeface="Helvetica"/>
              </a:rPr>
              <a:t>the world</a:t>
            </a:r>
            <a:r>
              <a:rPr lang="en-US" sz="2400" dirty="0" smtClean="0">
                <a:latin typeface="Helvetica"/>
                <a:cs typeface="Helvetica"/>
              </a:rPr>
              <a:t>.</a:t>
            </a:r>
          </a:p>
          <a:p>
            <a:r>
              <a:rPr lang="en-US" sz="2400" dirty="0">
                <a:latin typeface="Helvetica"/>
                <a:cs typeface="Helvetica"/>
              </a:rPr>
              <a:t>	</a:t>
            </a:r>
            <a:r>
              <a:rPr lang="en-US" sz="2400" dirty="0" smtClean="0">
                <a:latin typeface="Helvetica"/>
                <a:cs typeface="Helvetica"/>
              </a:rPr>
              <a:t>		Andy Stanley, “Christian”</a:t>
            </a:r>
            <a:endParaRPr lang="en-US" sz="2400" dirty="0">
              <a:latin typeface="Helvetica"/>
              <a:cs typeface="Helvetica"/>
            </a:endParaRPr>
          </a:p>
        </p:txBody>
      </p:sp>
    </p:spTree>
    <p:extLst>
      <p:ext uri="{BB962C8B-B14F-4D97-AF65-F5344CB8AC3E}">
        <p14:creationId xmlns:p14="http://schemas.microsoft.com/office/powerpoint/2010/main" val="40471473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22787</TotalTime>
  <Words>186</Words>
  <Application>Microsoft Macintosh PowerPoint</Application>
  <PresentationFormat>On-screen Show (4:3)</PresentationFormat>
  <Paragraphs>30</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Elemental</vt:lpstr>
      <vt:lpstr>Romans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dc:title>
  <dc:creator>Tom Siwicki</dc:creator>
  <cp:lastModifiedBy>Tom Siwicki</cp:lastModifiedBy>
  <cp:revision>192</cp:revision>
  <dcterms:created xsi:type="dcterms:W3CDTF">2013-11-03T00:06:16Z</dcterms:created>
  <dcterms:modified xsi:type="dcterms:W3CDTF">2015-02-08T14:18:34Z</dcterms:modified>
</cp:coreProperties>
</file>