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sldIdLst>
    <p:sldId id="256" r:id="rId2"/>
    <p:sldId id="302" r:id="rId3"/>
    <p:sldId id="395" r:id="rId4"/>
    <p:sldId id="396" r:id="rId5"/>
    <p:sldId id="325" r:id="rId6"/>
    <p:sldId id="393" r:id="rId7"/>
    <p:sldId id="358" r:id="rId8"/>
    <p:sldId id="394" r:id="rId9"/>
    <p:sldId id="375" r:id="rId10"/>
    <p:sldId id="397" r:id="rId11"/>
    <p:sldId id="376" r:id="rId12"/>
    <p:sldId id="398" r:id="rId13"/>
    <p:sldId id="399" r:id="rId14"/>
    <p:sldId id="361" r:id="rId15"/>
    <p:sldId id="382" r:id="rId16"/>
    <p:sldId id="378" r:id="rId17"/>
    <p:sldId id="377" r:id="rId18"/>
    <p:sldId id="400" r:id="rId19"/>
    <p:sldId id="366" r:id="rId20"/>
    <p:sldId id="401" r:id="rId21"/>
    <p:sldId id="4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Objects="1">
      <p:cViewPr>
        <p:scale>
          <a:sx n="97" d="100"/>
          <a:sy n="97" d="100"/>
        </p:scale>
        <p:origin x="-112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3/8/15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March 8,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March 8,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March 8,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March 8,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March 8, 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March 8, 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March 8,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March 8, 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March 8, 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March 8,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March 8, 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March 8,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Romans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Paul’s Encouragement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82700"/>
            <a:ext cx="7620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2286" y="2223913"/>
            <a:ext cx="7302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Helvetica"/>
                <a:cs typeface="Helvetica"/>
              </a:rPr>
              <a:t>12 </a:t>
            </a:r>
            <a:r>
              <a:rPr lang="en-US" sz="2800" dirty="0" smtClean="0">
                <a:latin typeface="Helvetica"/>
                <a:cs typeface="Helvetica"/>
              </a:rPr>
              <a:t>Greet </a:t>
            </a:r>
            <a:r>
              <a:rPr lang="en-US" sz="2800" dirty="0">
                <a:latin typeface="Helvetica"/>
                <a:cs typeface="Helvetica"/>
              </a:rPr>
              <a:t>my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dear friend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err="1">
                <a:latin typeface="Helvetica"/>
                <a:cs typeface="Helvetica"/>
              </a:rPr>
              <a:t>Persis</a:t>
            </a:r>
            <a:r>
              <a:rPr lang="en-US" sz="2800" dirty="0">
                <a:latin typeface="Helvetica"/>
                <a:cs typeface="Helvetica"/>
              </a:rPr>
              <a:t>, another woman who has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worked very hard</a:t>
            </a:r>
            <a:r>
              <a:rPr lang="en-US" sz="2800" dirty="0">
                <a:latin typeface="Helvetica"/>
                <a:cs typeface="Helvetica"/>
              </a:rPr>
              <a:t> in the Lord.</a:t>
            </a:r>
          </a:p>
        </p:txBody>
      </p:sp>
    </p:spTree>
    <p:extLst>
      <p:ext uri="{BB962C8B-B14F-4D97-AF65-F5344CB8AC3E}">
        <p14:creationId xmlns:p14="http://schemas.microsoft.com/office/powerpoint/2010/main" val="133238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2286" y="1676400"/>
            <a:ext cx="73025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What a tremendous pattern this is - it shows Paul's way of casting about uplifting words in a way meant to build up God's people. He was generous in paying compliments that were both sincere and wonderful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>
                <a:latin typeface="Helvetica"/>
                <a:cs typeface="Helvetica"/>
              </a:rPr>
              <a:t>	</a:t>
            </a:r>
            <a:r>
              <a:rPr lang="en-US" sz="2800" dirty="0" smtClean="0">
                <a:latin typeface="Helvetica"/>
                <a:cs typeface="Helvetica"/>
              </a:rPr>
              <a:t>				David </a:t>
            </a:r>
            <a:r>
              <a:rPr lang="en-US" sz="2800" dirty="0" err="1" smtClean="0">
                <a:latin typeface="Helvetica"/>
                <a:cs typeface="Helvetica"/>
              </a:rPr>
              <a:t>Guzik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1813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371" y="2209800"/>
            <a:ext cx="7302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latin typeface="Helvetica"/>
                <a:cs typeface="Helvetica"/>
              </a:rPr>
              <a:t>17</a:t>
            </a:r>
            <a:r>
              <a:rPr lang="en-US" sz="2800" dirty="0">
                <a:latin typeface="Helvetica"/>
                <a:cs typeface="Helvetica"/>
              </a:rPr>
              <a:t> I urge you, brothers and sisters, to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watch out</a:t>
            </a:r>
            <a:r>
              <a:rPr lang="en-US" sz="2800" dirty="0">
                <a:latin typeface="Helvetica"/>
                <a:cs typeface="Helvetica"/>
              </a:rPr>
              <a:t> for those who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cause divisions</a:t>
            </a:r>
            <a:r>
              <a:rPr lang="en-US" sz="2800" dirty="0">
                <a:latin typeface="Helvetica"/>
                <a:cs typeface="Helvetica"/>
              </a:rPr>
              <a:t> and put obstacles in your way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that are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contrary to the teaching</a:t>
            </a:r>
            <a:r>
              <a:rPr lang="en-US" sz="2800" dirty="0">
                <a:latin typeface="Helvetica"/>
                <a:cs typeface="Helvetica"/>
              </a:rPr>
              <a:t> you have learned. Keep away from them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558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39961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651000"/>
            <a:ext cx="5588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7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140" y="2133600"/>
            <a:ext cx="7302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Helvetica"/>
                <a:cs typeface="Helvetica"/>
              </a:rPr>
              <a:t>25 </a:t>
            </a:r>
            <a:r>
              <a:rPr lang="en-US" sz="2800" dirty="0">
                <a:latin typeface="Helvetica"/>
                <a:cs typeface="Helvetica"/>
              </a:rPr>
              <a:t>Now to him who is able 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to establish you </a:t>
            </a:r>
            <a:r>
              <a:rPr lang="en-US" sz="2800" dirty="0">
                <a:latin typeface="Helvetica"/>
                <a:cs typeface="Helvetica"/>
              </a:rPr>
              <a:t>in accordance with my gospel, the message I proclaim about Jesus </a:t>
            </a:r>
            <a:r>
              <a:rPr lang="en-US" sz="2800" dirty="0" smtClean="0">
                <a:latin typeface="Helvetica"/>
                <a:cs typeface="Helvetica"/>
              </a:rPr>
              <a:t>Christ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Helvetica"/>
                <a:cs typeface="Helvetica"/>
              </a:rPr>
              <a:t>. . . </a:t>
            </a:r>
            <a:r>
              <a:rPr lang="en-US" sz="2800" b="1" baseline="30000" dirty="0" smtClean="0">
                <a:latin typeface="Helvetica"/>
                <a:cs typeface="Helvetica"/>
              </a:rPr>
              <a:t>27</a:t>
            </a:r>
            <a:r>
              <a:rPr lang="en-US" sz="2800" b="1" baseline="30000" dirty="0">
                <a:latin typeface="Helvetica"/>
                <a:cs typeface="Helvetica"/>
              </a:rPr>
              <a:t> </a:t>
            </a:r>
            <a:r>
              <a:rPr lang="en-US" sz="2800" dirty="0">
                <a:latin typeface="Helvetica"/>
                <a:cs typeface="Helvetica"/>
              </a:rPr>
              <a:t>to the only wise God be glory forever through Jesus Christ! Amen.</a:t>
            </a:r>
          </a:p>
        </p:txBody>
      </p:sp>
    </p:spTree>
    <p:extLst>
      <p:ext uri="{BB962C8B-B14F-4D97-AF65-F5344CB8AC3E}">
        <p14:creationId xmlns:p14="http://schemas.microsoft.com/office/powerpoint/2010/main" val="186974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036453" cy="52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51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59913"/>
            <a:ext cx="7498198" cy="46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9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86" y="2209800"/>
            <a:ext cx="7670800" cy="383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886" y="1012060"/>
            <a:ext cx="403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Encourage One Another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167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8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09600"/>
            <a:ext cx="4215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Emulate Godly Examples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29" y="1524000"/>
            <a:ext cx="7061014" cy="47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8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92729"/>
            <a:ext cx="8534400" cy="2160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607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Establish a Firm Foundation in Christ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3969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09" y="1066800"/>
            <a:ext cx="670329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22600"/>
            <a:ext cx="7620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2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140" y="2286000"/>
            <a:ext cx="7302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Helvetica"/>
                <a:cs typeface="Helvetica"/>
              </a:rPr>
              <a:t>1 </a:t>
            </a:r>
            <a:r>
              <a:rPr lang="en-US" sz="2800" dirty="0">
                <a:latin typeface="Helvetica"/>
                <a:cs typeface="Helvetica"/>
              </a:rPr>
              <a:t>I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commend</a:t>
            </a:r>
            <a:r>
              <a:rPr lang="en-US" sz="2800" dirty="0">
                <a:latin typeface="Helvetica"/>
                <a:cs typeface="Helvetica"/>
              </a:rPr>
              <a:t> to you our sister </a:t>
            </a:r>
            <a:r>
              <a:rPr lang="en-US" sz="2800" dirty="0">
                <a:solidFill>
                  <a:srgbClr val="FFFFFF"/>
                </a:solidFill>
                <a:latin typeface="Helvetica"/>
                <a:cs typeface="Helvetica"/>
              </a:rPr>
              <a:t>Phoebe</a:t>
            </a:r>
            <a:r>
              <a:rPr lang="en-US" sz="2800" dirty="0">
                <a:latin typeface="Helvetica"/>
                <a:cs typeface="Helvetica"/>
              </a:rPr>
              <a:t>, a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deacon</a:t>
            </a:r>
            <a:r>
              <a:rPr lang="en-US" sz="2800" dirty="0">
                <a:latin typeface="Helvetica"/>
                <a:cs typeface="Helvetica"/>
              </a:rPr>
              <a:t> of the church in </a:t>
            </a:r>
            <a:r>
              <a:rPr lang="en-US" sz="2800" dirty="0" err="1">
                <a:latin typeface="Helvetica"/>
                <a:cs typeface="Helvetica"/>
              </a:rPr>
              <a:t>Cenchreae</a:t>
            </a:r>
            <a:r>
              <a:rPr lang="en-US" sz="2800" dirty="0">
                <a:latin typeface="Helvetica"/>
                <a:cs typeface="Helvetica"/>
              </a:rPr>
              <a:t>. </a:t>
            </a:r>
            <a:r>
              <a:rPr lang="en-US" sz="2800" b="1" baseline="30000" dirty="0">
                <a:latin typeface="Helvetica"/>
                <a:cs typeface="Helvetica"/>
              </a:rPr>
              <a:t>2 </a:t>
            </a:r>
            <a:r>
              <a:rPr lang="en-US" sz="2800" dirty="0">
                <a:latin typeface="Helvetica"/>
                <a:cs typeface="Helvetica"/>
              </a:rPr>
              <a:t>I ask you to receive her in the Lord in a way worthy of his people and to give her any help she may need from you, for she has been the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benefactor</a:t>
            </a:r>
            <a:r>
              <a:rPr lang="en-US" sz="2800" dirty="0">
                <a:latin typeface="Helvetica"/>
                <a:cs typeface="Helvetica"/>
              </a:rPr>
              <a:t> of many people, including 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2140" y="1049392"/>
            <a:ext cx="363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Romans </a:t>
            </a:r>
            <a:r>
              <a:rPr lang="en-US" sz="2800" b="1" dirty="0" smtClean="0">
                <a:latin typeface="Helvetica"/>
                <a:cs typeface="Helvetica"/>
              </a:rPr>
              <a:t>16</a:t>
            </a:r>
            <a:endParaRPr lang="en-US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2183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4820"/>
            <a:ext cx="8229600" cy="28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1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524000"/>
            <a:ext cx="70866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baseline="30000" dirty="0">
                <a:latin typeface="Helvetica"/>
                <a:cs typeface="Helvetica"/>
              </a:rPr>
              <a:t>3</a:t>
            </a:r>
            <a:r>
              <a:rPr lang="en-US" sz="2800" dirty="0">
                <a:latin typeface="Helvetica"/>
                <a:cs typeface="Helvetica"/>
              </a:rPr>
              <a:t> Greet Priscilla and Aquila, my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co-workers </a:t>
            </a:r>
            <a:r>
              <a:rPr lang="en-US" sz="2800" dirty="0">
                <a:latin typeface="Helvetica"/>
                <a:cs typeface="Helvetica"/>
              </a:rPr>
              <a:t>in Christ Jesus. </a:t>
            </a:r>
            <a:r>
              <a:rPr lang="en-US" sz="2800" baseline="30000" dirty="0">
                <a:latin typeface="Helvetica"/>
                <a:cs typeface="Helvetica"/>
              </a:rPr>
              <a:t>4</a:t>
            </a:r>
            <a:r>
              <a:rPr lang="en-US" sz="2800" dirty="0">
                <a:latin typeface="Helvetica"/>
                <a:cs typeface="Helvetica"/>
              </a:rPr>
              <a:t> They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risked their lives </a:t>
            </a:r>
            <a:r>
              <a:rPr lang="en-US" sz="2800" dirty="0">
                <a:latin typeface="Helvetica"/>
                <a:cs typeface="Helvetica"/>
              </a:rPr>
              <a:t>for me. Not only I but all the churches of the Gentiles are grateful to them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baseline="30000" dirty="0">
                <a:latin typeface="Helvetica"/>
                <a:cs typeface="Helvetica"/>
              </a:rPr>
              <a:t>5</a:t>
            </a:r>
            <a:r>
              <a:rPr lang="en-US" sz="2800" dirty="0">
                <a:latin typeface="Helvetica"/>
                <a:cs typeface="Helvetica"/>
              </a:rPr>
              <a:t> Greet also the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church</a:t>
            </a:r>
            <a:r>
              <a:rPr lang="en-US" sz="2800" dirty="0">
                <a:latin typeface="Helvetica"/>
                <a:cs typeface="Helvetica"/>
              </a:rPr>
              <a:t> that meets at their house.</a:t>
            </a:r>
          </a:p>
        </p:txBody>
      </p:sp>
    </p:spTree>
    <p:extLst>
      <p:ext uri="{BB962C8B-B14F-4D97-AF65-F5344CB8AC3E}">
        <p14:creationId xmlns:p14="http://schemas.microsoft.com/office/powerpoint/2010/main" val="348354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91" y="946771"/>
            <a:ext cx="7734480" cy="515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3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140" y="2223913"/>
            <a:ext cx="7302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Helvetica"/>
                <a:cs typeface="Helvetica"/>
              </a:rPr>
              <a:t>7 </a:t>
            </a:r>
            <a:r>
              <a:rPr lang="en-US" sz="2800" dirty="0">
                <a:latin typeface="Helvetica"/>
                <a:cs typeface="Helvetica"/>
              </a:rPr>
              <a:t>Greet Andronicus and </a:t>
            </a:r>
            <a:r>
              <a:rPr lang="en-US" sz="2800" dirty="0" err="1">
                <a:latin typeface="Helvetica"/>
                <a:cs typeface="Helvetica"/>
              </a:rPr>
              <a:t>Junia</a:t>
            </a:r>
            <a:r>
              <a:rPr lang="en-US" sz="2800" dirty="0">
                <a:latin typeface="Helvetica"/>
                <a:cs typeface="Helvetica"/>
              </a:rPr>
              <a:t>, my fellow Jews who have been in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prison</a:t>
            </a:r>
            <a:r>
              <a:rPr lang="en-US" sz="2800" dirty="0">
                <a:latin typeface="Helvetica"/>
                <a:cs typeface="Helvetica"/>
              </a:rPr>
              <a:t> with me. They are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outstanding</a:t>
            </a:r>
            <a:r>
              <a:rPr lang="en-US" sz="2800" dirty="0">
                <a:latin typeface="Helvetica"/>
                <a:cs typeface="Helvetica"/>
              </a:rPr>
              <a:t> among the apostles, and they were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in Christ</a:t>
            </a:r>
            <a:r>
              <a:rPr lang="en-US" sz="2800" dirty="0">
                <a:latin typeface="Helvetica"/>
                <a:cs typeface="Helvetica"/>
              </a:rPr>
              <a:t> before I was.</a:t>
            </a:r>
          </a:p>
        </p:txBody>
      </p:sp>
    </p:spTree>
    <p:extLst>
      <p:ext uri="{BB962C8B-B14F-4D97-AF65-F5344CB8AC3E}">
        <p14:creationId xmlns:p14="http://schemas.microsoft.com/office/powerpoint/2010/main" val="2467294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23376</TotalTime>
  <Words>149</Words>
  <Application>Microsoft Macintosh PowerPoint</Application>
  <PresentationFormat>On-screen Show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Elemental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214</cp:revision>
  <dcterms:created xsi:type="dcterms:W3CDTF">2013-11-03T00:06:16Z</dcterms:created>
  <dcterms:modified xsi:type="dcterms:W3CDTF">2015-03-08T13:04:52Z</dcterms:modified>
</cp:coreProperties>
</file>