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87" r:id="rId4"/>
    <p:sldId id="282" r:id="rId5"/>
    <p:sldId id="285" r:id="rId6"/>
    <p:sldId id="283" r:id="rId7"/>
    <p:sldId id="299" r:id="rId8"/>
    <p:sldId id="286" r:id="rId9"/>
    <p:sldId id="288" r:id="rId10"/>
    <p:sldId id="289" r:id="rId11"/>
    <p:sldId id="291" r:id="rId12"/>
    <p:sldId id="292" r:id="rId13"/>
    <p:sldId id="293" r:id="rId14"/>
    <p:sldId id="267" r:id="rId15"/>
    <p:sldId id="297" r:id="rId16"/>
    <p:sldId id="269" r:id="rId17"/>
    <p:sldId id="294" r:id="rId18"/>
    <p:sldId id="295" r:id="rId19"/>
    <p:sldId id="296" r:id="rId20"/>
    <p:sldId id="273" r:id="rId21"/>
    <p:sldId id="290" r:id="rId22"/>
    <p:sldId id="298" r:id="rId23"/>
    <p:sldId id="30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5390" autoAdjust="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3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1F3EF-992D-084B-860F-28A436A00307}" type="datetimeFigureOut">
              <a:rPr lang="en-US" smtClean="0"/>
              <a:t>6/23/18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1BC9-6229-E047-A72E-4E869DE8E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814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1F3EF-992D-084B-860F-28A436A00307}" type="datetimeFigureOut">
              <a:rPr lang="en-US" smtClean="0"/>
              <a:t>6/23/18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1BC9-6229-E047-A72E-4E869DE8E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247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1F3EF-992D-084B-860F-28A436A00307}" type="datetimeFigureOut">
              <a:rPr lang="en-US" smtClean="0"/>
              <a:t>6/23/18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1BC9-6229-E047-A72E-4E869DE8E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98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1F3EF-992D-084B-860F-28A436A00307}" type="datetimeFigureOut">
              <a:rPr lang="en-US" smtClean="0"/>
              <a:t>6/23/18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1BC9-6229-E047-A72E-4E869DE8E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17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1F3EF-992D-084B-860F-28A436A00307}" type="datetimeFigureOut">
              <a:rPr lang="en-US" smtClean="0"/>
              <a:t>6/23/18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1BC9-6229-E047-A72E-4E869DE8E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02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1F3EF-992D-084B-860F-28A436A00307}" type="datetimeFigureOut">
              <a:rPr lang="en-US" smtClean="0"/>
              <a:t>6/23/18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1BC9-6229-E047-A72E-4E869DE8E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097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1F3EF-992D-084B-860F-28A436A00307}" type="datetimeFigureOut">
              <a:rPr lang="en-US" smtClean="0"/>
              <a:t>6/23/18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1BC9-6229-E047-A72E-4E869DE8E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86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1F3EF-992D-084B-860F-28A436A00307}" type="datetimeFigureOut">
              <a:rPr lang="en-US" smtClean="0"/>
              <a:t>6/23/18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1BC9-6229-E047-A72E-4E869DE8E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71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1F3EF-992D-084B-860F-28A436A00307}" type="datetimeFigureOut">
              <a:rPr lang="en-US" smtClean="0"/>
              <a:t>6/23/18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1BC9-6229-E047-A72E-4E869DE8E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496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1F3EF-992D-084B-860F-28A436A00307}" type="datetimeFigureOut">
              <a:rPr lang="en-US" smtClean="0"/>
              <a:t>6/23/18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1BC9-6229-E047-A72E-4E869DE8E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066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1F3EF-992D-084B-860F-28A436A00307}" type="datetimeFigureOut">
              <a:rPr lang="en-US" smtClean="0"/>
              <a:t>6/23/18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1BC9-6229-E047-A72E-4E869DE8E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47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1F3EF-992D-084B-860F-28A436A00307}" type="datetimeFigureOut">
              <a:rPr lang="en-US" smtClean="0"/>
              <a:t>6/23/18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01BC9-6229-E047-A72E-4E869DE8E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294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jpg"/><Relationship Id="rId7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48167"/>
            <a:ext cx="7772400" cy="1470025"/>
          </a:xfrm>
        </p:spPr>
        <p:txBody>
          <a:bodyPr>
            <a:normAutofit/>
          </a:bodyPr>
          <a:lstStyle/>
          <a:p>
            <a:r>
              <a:rPr lang="zh-CN" altLang="en-US" sz="6600" b="1" dirty="0" smtClean="0"/>
              <a:t>喜乐地服侍</a:t>
            </a:r>
            <a:endParaRPr lang="en-US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74506"/>
            <a:ext cx="6400800" cy="1752600"/>
          </a:xfrm>
        </p:spPr>
        <p:txBody>
          <a:bodyPr/>
          <a:lstStyle/>
          <a:p>
            <a:r>
              <a:rPr lang="zh-CN" altLang="en-US" dirty="0" smtClean="0"/>
              <a:t>樊大平</a:t>
            </a:r>
            <a:endParaRPr lang="en-US" altLang="zh-CN" dirty="0" smtClean="0"/>
          </a:p>
          <a:p>
            <a:r>
              <a:rPr lang="zh-CN" altLang="en-US" dirty="0" smtClean="0"/>
              <a:t>二</a:t>
            </a:r>
            <a:r>
              <a:rPr lang="en-US" altLang="zh-CN" dirty="0" smtClean="0"/>
              <a:t>〇</a:t>
            </a:r>
            <a:r>
              <a:rPr lang="zh-CN" altLang="en-US" dirty="0" smtClean="0"/>
              <a:t>一八年六月二十四日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845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67678"/>
            <a:ext cx="8487229" cy="1143000"/>
          </a:xfrm>
        </p:spPr>
        <p:txBody>
          <a:bodyPr>
            <a:normAutofit fontScale="90000"/>
          </a:bodyPr>
          <a:lstStyle/>
          <a:p>
            <a:r>
              <a:rPr lang="zh-CN" altLang="en-US" sz="4900" b="1" dirty="0" smtClean="0"/>
              <a:t>病因</a:t>
            </a:r>
            <a:r>
              <a:rPr lang="en-US" altLang="zh-CN" b="1" dirty="0" smtClean="0"/>
              <a:t/>
            </a:r>
            <a:br>
              <a:rPr lang="en-US" altLang="zh-CN" b="1" dirty="0" smtClean="0"/>
            </a:br>
            <a:r>
              <a:rPr lang="zh-CN" altLang="en-US" sz="3600" b="1" dirty="0"/>
              <a:t>服侍不喜乐</a:t>
            </a:r>
            <a:r>
              <a:rPr lang="zh-CN" altLang="en-US" sz="3600" b="1" dirty="0" smtClean="0"/>
              <a:t>的深层原因</a:t>
            </a:r>
            <a:endParaRPr lang="en-US" sz="3100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43316" y="2447491"/>
            <a:ext cx="6722865" cy="3307361"/>
          </a:xfrm>
        </p:spPr>
        <p:txBody>
          <a:bodyPr>
            <a:normAutofit/>
          </a:bodyPr>
          <a:lstStyle/>
          <a:p>
            <a:r>
              <a:rPr lang="zh-CN" altLang="en-US" b="1" dirty="0" smtClean="0"/>
              <a:t>认知问题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r>
              <a:rPr lang="zh-CN" altLang="en-US" b="1" dirty="0" smtClean="0"/>
              <a:t>方法问题</a:t>
            </a:r>
            <a:endParaRPr lang="en-US" altLang="zh-CN" b="1" dirty="0" smtClean="0"/>
          </a:p>
          <a:p>
            <a:pPr marL="0" indent="0">
              <a:buNone/>
            </a:pPr>
            <a:endParaRPr lang="en-US" altLang="zh-CN" dirty="0"/>
          </a:p>
          <a:p>
            <a:r>
              <a:rPr lang="zh-CN" altLang="en-US" b="1" dirty="0" smtClean="0"/>
              <a:t>态度问题</a:t>
            </a:r>
            <a:endParaRPr lang="en-US" altLang="zh-CN" b="1" dirty="0" smtClean="0"/>
          </a:p>
          <a:p>
            <a:pPr marL="0" indent="0">
              <a:buNone/>
            </a:pPr>
            <a:endParaRPr lang="en-US" altLang="zh-CN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32560"/>
            <a:ext cx="3503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i="1" dirty="0"/>
              <a:t>教会服侍衰竭综合症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756757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48979"/>
            <a:ext cx="8229600" cy="4525963"/>
          </a:xfrm>
        </p:spPr>
        <p:txBody>
          <a:bodyPr>
            <a:normAutofit/>
          </a:bodyPr>
          <a:lstStyle/>
          <a:p>
            <a:r>
              <a:rPr lang="zh-CN" altLang="en-US" b="1" dirty="0" smtClean="0"/>
              <a:t>认知问题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zh-CN" dirty="0"/>
              <a:t>－</a:t>
            </a:r>
            <a:r>
              <a:rPr lang="zh-CN" altLang="en-US" dirty="0" smtClean="0"/>
              <a:t>不认识自己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看得过重</a:t>
            </a:r>
            <a:r>
              <a:rPr lang="zh-CN" altLang="en-US" dirty="0" smtClean="0"/>
              <a:t>：</a:t>
            </a:r>
            <a:r>
              <a:rPr lang="zh-CN" altLang="zh-CN" dirty="0"/>
              <a:t>“</a:t>
            </a:r>
            <a:r>
              <a:rPr lang="zh-CN" altLang="en-US" dirty="0" smtClean="0"/>
              <a:t>超人</a:t>
            </a:r>
            <a:r>
              <a:rPr lang="zh-CN" altLang="en-US" dirty="0" smtClean="0"/>
              <a:t>”</a:t>
            </a:r>
            <a:r>
              <a:rPr lang="zh-CN" altLang="en-US" dirty="0" smtClean="0"/>
              <a:t>情结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看得过轻</a:t>
            </a:r>
            <a:r>
              <a:rPr lang="zh-CN" altLang="en-US" dirty="0" smtClean="0"/>
              <a:t>：</a:t>
            </a:r>
            <a:r>
              <a:rPr lang="zh-CN" altLang="en-US" dirty="0" smtClean="0"/>
              <a:t>“</a:t>
            </a:r>
            <a:r>
              <a:rPr lang="zh-CN" altLang="en-US" dirty="0" smtClean="0"/>
              <a:t>殉道者</a:t>
            </a:r>
            <a:r>
              <a:rPr lang="zh-CN" altLang="en-US" dirty="0" smtClean="0"/>
              <a:t>”</a:t>
            </a:r>
            <a:r>
              <a:rPr lang="zh-CN" altLang="en-US" dirty="0" smtClean="0"/>
              <a:t>情结</a:t>
            </a:r>
            <a:endParaRPr lang="en-US" altLang="zh-CN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0" y="32560"/>
            <a:ext cx="3503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i="1" dirty="0"/>
              <a:t>教会服侍衰竭综合症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296990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87451" y="66057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CN" dirty="0" smtClean="0"/>
          </a:p>
          <a:p>
            <a:r>
              <a:rPr lang="zh-CN" altLang="en-US" b="1" dirty="0" smtClean="0"/>
              <a:t>方法问题</a:t>
            </a:r>
            <a:endParaRPr lang="en-US" altLang="zh-CN" b="1" dirty="0" smtClean="0"/>
          </a:p>
          <a:p>
            <a:pPr marL="0" indent="0">
              <a:buNone/>
            </a:pPr>
            <a:r>
              <a:rPr lang="zh-CN" altLang="zh-CN" dirty="0"/>
              <a:t>－</a:t>
            </a:r>
            <a:r>
              <a:rPr lang="zh-CN" altLang="en-US" dirty="0" smtClean="0"/>
              <a:t>服侍方法欠缺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 smtClean="0"/>
              <a:t>没有与主相交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 smtClean="0"/>
              <a:t>与人沟通不良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3" name="TextBox 2"/>
          <p:cNvSpPr txBox="1"/>
          <p:nvPr/>
        </p:nvSpPr>
        <p:spPr>
          <a:xfrm>
            <a:off x="0" y="32560"/>
            <a:ext cx="3503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i="1" dirty="0"/>
              <a:t>教会服侍衰竭综合症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116481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87451" y="62801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CN" dirty="0"/>
          </a:p>
          <a:p>
            <a:r>
              <a:rPr lang="zh-CN" altLang="en-US" b="1" dirty="0" smtClean="0"/>
              <a:t>态度问题</a:t>
            </a:r>
            <a:endParaRPr lang="en-US" altLang="zh-CN" b="1" dirty="0" smtClean="0"/>
          </a:p>
          <a:p>
            <a:pPr marL="0" indent="0">
              <a:buNone/>
            </a:pPr>
            <a:r>
              <a:rPr lang="zh-CN" altLang="zh-CN" dirty="0"/>
              <a:t>－</a:t>
            </a:r>
            <a:r>
              <a:rPr lang="zh-CN" altLang="en-US" dirty="0" smtClean="0"/>
              <a:t>服侍态度不够正确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 smtClean="0"/>
              <a:t>把服侍当责任而非恩典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把服侍当苦差而非享受</a:t>
            </a:r>
            <a:endParaRPr lang="en-US" altLang="zh-CN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0" y="32560"/>
            <a:ext cx="3503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i="1" dirty="0"/>
              <a:t>教会服侍衰竭综合症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996907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999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CN" altLang="en-US" sz="4900" b="1" dirty="0" smtClean="0"/>
              <a:t>预后</a:t>
            </a:r>
            <a:r>
              <a:rPr lang="en-US" altLang="zh-CN" sz="4900" b="1" dirty="0" smtClean="0"/>
              <a:t/>
            </a:r>
            <a:br>
              <a:rPr lang="en-US" altLang="zh-CN" sz="4900" b="1" dirty="0" smtClean="0"/>
            </a:br>
            <a:r>
              <a:rPr lang="zh-CN" altLang="en-US" sz="3600" b="1" dirty="0" smtClean="0"/>
              <a:t>服侍时不喜乐的后果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75" y="1938860"/>
            <a:ext cx="8229600" cy="4179241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dirty="0" smtClean="0"/>
              <a:t>不喜乐，你会身心疲惫，不能长久服侍</a:t>
            </a:r>
            <a:endParaRPr lang="en-US" altLang="zh-CN" dirty="0" smtClean="0"/>
          </a:p>
          <a:p>
            <a:r>
              <a:rPr lang="zh-CN" altLang="en-US" dirty="0" smtClean="0"/>
              <a:t>不喜乐，你会乱自己的方寸，做工无果效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不喜乐，心有苦毒，没法与同工合作</a:t>
            </a:r>
            <a:endParaRPr lang="en-US" altLang="zh-CN" dirty="0" smtClean="0"/>
          </a:p>
          <a:p>
            <a:r>
              <a:rPr lang="zh-CN" altLang="en-US" dirty="0" smtClean="0"/>
              <a:t>不喜乐，</a:t>
            </a:r>
            <a:r>
              <a:rPr lang="zh-CN" altLang="en-US" dirty="0"/>
              <a:t>不是</a:t>
            </a:r>
            <a:r>
              <a:rPr lang="zh-CN" altLang="en-US" dirty="0" smtClean="0"/>
              <a:t>好的生活见证，你不能造就别人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不喜乐，不能得神的喜悦，做工白搭</a:t>
            </a:r>
          </a:p>
          <a:p>
            <a:r>
              <a:rPr lang="zh-CN" altLang="en-US" dirty="0" smtClean="0"/>
              <a:t>不喜乐，你违背或远离神，要受惩罚</a:t>
            </a:r>
            <a:endParaRPr lang="en-US" altLang="zh-CN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32560"/>
            <a:ext cx="3503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i="1" dirty="0"/>
              <a:t>教会服侍衰竭综合症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515282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139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CN" altLang="en-US" sz="4900" b="1" dirty="0" smtClean="0"/>
              <a:t>预后</a:t>
            </a:r>
            <a:r>
              <a:rPr lang="en-US" altLang="zh-CN" b="1" dirty="0" smtClean="0"/>
              <a:t/>
            </a:r>
            <a:br>
              <a:rPr lang="en-US" altLang="zh-CN" b="1" dirty="0" smtClean="0"/>
            </a:br>
            <a:r>
              <a:rPr lang="zh-CN" altLang="en-US" sz="3600" b="1" dirty="0" smtClean="0"/>
              <a:t>并不可怕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729" y="1938860"/>
            <a:ext cx="8229600" cy="4179241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你并不孤单</a:t>
            </a:r>
            <a:endParaRPr lang="en-US" altLang="zh-CN" dirty="0" smtClean="0"/>
          </a:p>
          <a:p>
            <a:r>
              <a:rPr lang="zh-CN" altLang="en-US" dirty="0" smtClean="0"/>
              <a:t>并不说明你属灵上多软弱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	</a:t>
            </a:r>
            <a:r>
              <a:rPr lang="en-US" altLang="zh-CN" dirty="0" smtClean="0"/>
              <a:t>	</a:t>
            </a:r>
            <a:r>
              <a:rPr lang="zh-CN" altLang="en-US" dirty="0" smtClean="0"/>
              <a:t>约拿，以利亚</a:t>
            </a:r>
            <a:endParaRPr lang="en-US" altLang="zh-CN" dirty="0" smtClean="0"/>
          </a:p>
          <a:p>
            <a:r>
              <a:rPr lang="zh-CN" altLang="en-US" dirty="0" smtClean="0"/>
              <a:t>能治</a:t>
            </a:r>
            <a:endParaRPr lang="en-US" altLang="zh-CN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32560"/>
            <a:ext cx="3503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i="1" dirty="0"/>
              <a:t>教会服侍衰竭综合症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207917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255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CN" altLang="en-US" sz="4900" b="1" dirty="0" smtClean="0"/>
              <a:t>治疗</a:t>
            </a:r>
            <a:r>
              <a:rPr lang="en-US" altLang="zh-CN" sz="4900" b="1" dirty="0"/>
              <a:t/>
            </a:r>
            <a:br>
              <a:rPr lang="en-US" altLang="zh-CN" sz="4900" b="1" dirty="0"/>
            </a:br>
            <a:r>
              <a:rPr lang="zh-CN" altLang="en-US" sz="3600" b="1" dirty="0" smtClean="0"/>
              <a:t>我们怎样才能喜乐服侍？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068" y="2398171"/>
            <a:ext cx="6478645" cy="3420981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改变认知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改善方法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端正态度</a:t>
            </a:r>
            <a:endParaRPr lang="en-US" altLang="zh-CN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32560"/>
            <a:ext cx="3503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i="1" dirty="0"/>
              <a:t>教会服侍衰竭综合症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656792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8192" y="1054510"/>
            <a:ext cx="6885678" cy="5620338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dirty="0" smtClean="0"/>
              <a:t>改变认知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zh-CN" dirty="0" smtClean="0"/>
              <a:t>－</a:t>
            </a:r>
            <a:r>
              <a:rPr lang="zh-CN" altLang="en-US" dirty="0" smtClean="0"/>
              <a:t>看轻自己</a:t>
            </a:r>
            <a:endParaRPr lang="en-US" altLang="zh-CN" dirty="0" smtClean="0"/>
          </a:p>
          <a:p>
            <a:pPr lvl="1">
              <a:buFont typeface="Wingdings" charset="2"/>
              <a:buChar char="v"/>
            </a:pPr>
            <a:r>
              <a:rPr lang="zh-CN" altLang="en-US" dirty="0" smtClean="0"/>
              <a:t>我算什么</a:t>
            </a:r>
            <a:endParaRPr lang="en-US" altLang="zh-CN" dirty="0" smtClean="0"/>
          </a:p>
          <a:p>
            <a:pPr lvl="1">
              <a:buFont typeface="Wingdings" charset="2"/>
              <a:buChar char="v"/>
            </a:pPr>
            <a:r>
              <a:rPr lang="zh-CN" altLang="en-US" dirty="0" smtClean="0"/>
              <a:t>神自己做工</a:t>
            </a:r>
            <a:endParaRPr lang="en-US" altLang="zh-CN" dirty="0"/>
          </a:p>
          <a:p>
            <a:pPr lvl="1">
              <a:buFont typeface="Wingdings" charset="2"/>
              <a:buChar char="v"/>
            </a:pPr>
            <a:r>
              <a:rPr lang="zh-CN" altLang="en-US" dirty="0" smtClean="0"/>
              <a:t>相信别人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zh-CN" sz="2600" dirty="0" smtClean="0"/>
              <a:t>－</a:t>
            </a:r>
            <a:r>
              <a:rPr lang="zh-CN" altLang="en-US" dirty="0" smtClean="0"/>
              <a:t>看重自己</a:t>
            </a:r>
            <a:endParaRPr lang="en-US" altLang="zh-CN" dirty="0" smtClean="0"/>
          </a:p>
          <a:p>
            <a:pPr lvl="1">
              <a:buFont typeface="Wingdings" charset="2"/>
              <a:buChar char="v"/>
            </a:pPr>
            <a:r>
              <a:rPr lang="zh-CN" altLang="en-US" dirty="0" smtClean="0"/>
              <a:t>神的宝贝</a:t>
            </a:r>
            <a:endParaRPr lang="en-US" altLang="zh-CN" dirty="0" smtClean="0"/>
          </a:p>
          <a:p>
            <a:pPr lvl="1">
              <a:buFont typeface="Wingdings" charset="2"/>
              <a:buChar char="v"/>
            </a:pPr>
            <a:r>
              <a:rPr lang="zh-CN" altLang="en-US" dirty="0" smtClean="0"/>
              <a:t>伊甸园</a:t>
            </a:r>
            <a:endParaRPr lang="en-US" altLang="zh-CN" dirty="0" smtClean="0"/>
          </a:p>
          <a:p>
            <a:pPr lvl="1">
              <a:buFont typeface="Wingdings" charset="2"/>
              <a:buChar char="v"/>
            </a:pPr>
            <a:r>
              <a:rPr lang="zh-CN" altLang="en-US" dirty="0" smtClean="0"/>
              <a:t>爱人如</a:t>
            </a:r>
            <a:r>
              <a:rPr lang="zh-CN" altLang="en-US" dirty="0"/>
              <a:t>己的</a:t>
            </a:r>
            <a:r>
              <a:rPr lang="zh-CN" altLang="en-US" dirty="0" smtClean="0"/>
              <a:t>思考</a:t>
            </a:r>
            <a:endParaRPr lang="en-US" altLang="zh-CN" dirty="0" smtClean="0"/>
          </a:p>
          <a:p>
            <a:pPr lvl="1">
              <a:buFont typeface="Wingdings" charset="2"/>
              <a:buChar char="v"/>
            </a:pPr>
            <a:r>
              <a:rPr lang="zh-CN" altLang="en-US" dirty="0" smtClean="0"/>
              <a:t>飞机上的安全应急措施</a:t>
            </a:r>
            <a:endParaRPr lang="en-US" altLang="zh-CN" dirty="0" smtClean="0"/>
          </a:p>
          <a:p>
            <a:pPr lvl="1">
              <a:buFont typeface="Wingdings" charset="2"/>
              <a:buChar char="v"/>
            </a:pPr>
            <a:r>
              <a:rPr lang="zh-CN" altLang="en-US" dirty="0" smtClean="0"/>
              <a:t>休整与安息</a:t>
            </a:r>
            <a:endParaRPr lang="en-US" altLang="zh-CN" dirty="0" smtClean="0"/>
          </a:p>
          <a:p>
            <a:pPr lvl="1">
              <a:buFont typeface="Wingdings" charset="2"/>
              <a:buChar char="v"/>
            </a:pPr>
            <a:r>
              <a:rPr lang="zh-CN" altLang="en-US" dirty="0" smtClean="0"/>
              <a:t>闲死不如累死的误区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32560"/>
            <a:ext cx="3503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i="1" dirty="0"/>
              <a:t>教会服侍衰竭综合症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387073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4488" y="1041927"/>
            <a:ext cx="8229600" cy="5152357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dirty="0" smtClean="0"/>
              <a:t>改善方法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zh-CN" dirty="0"/>
              <a:t>－</a:t>
            </a:r>
            <a:r>
              <a:rPr lang="zh-CN" altLang="en-US" dirty="0" smtClean="0"/>
              <a:t>与主相交</a:t>
            </a:r>
            <a:endParaRPr lang="en-US" altLang="zh-CN" dirty="0"/>
          </a:p>
          <a:p>
            <a:pPr lvl="1">
              <a:buFont typeface="Wingdings" charset="2"/>
              <a:buChar char="v"/>
            </a:pPr>
            <a:r>
              <a:rPr lang="zh-CN" altLang="en-US" dirty="0" smtClean="0"/>
              <a:t>灵修</a:t>
            </a:r>
            <a:endParaRPr lang="en-US" altLang="zh-CN" dirty="0" smtClean="0"/>
          </a:p>
          <a:p>
            <a:pPr lvl="1">
              <a:buFont typeface="Wingdings" charset="2"/>
              <a:buChar char="v"/>
            </a:pPr>
            <a:r>
              <a:rPr lang="zh-CN" altLang="en-US" dirty="0" smtClean="0"/>
              <a:t>祷告</a:t>
            </a:r>
            <a:endParaRPr lang="en-US" altLang="zh-CN" dirty="0" smtClean="0"/>
          </a:p>
          <a:p>
            <a:pPr lvl="1">
              <a:buFont typeface="Wingdings" charset="2"/>
              <a:buChar char="v"/>
            </a:pPr>
            <a:r>
              <a:rPr lang="zh-CN" altLang="en-US" dirty="0" smtClean="0"/>
              <a:t>重担交给神（腓立比</a:t>
            </a:r>
            <a:r>
              <a:rPr lang="en-US" altLang="zh-CN" dirty="0" smtClean="0"/>
              <a:t>4:6</a:t>
            </a:r>
            <a:r>
              <a:rPr lang="en-US" altLang="zh-CN" dirty="0"/>
              <a:t>-</a:t>
            </a:r>
            <a:r>
              <a:rPr lang="zh-CN" altLang="zh-CN" dirty="0" smtClean="0"/>
              <a:t>7</a:t>
            </a:r>
            <a:r>
              <a:rPr lang="zh-CN" altLang="en-US" dirty="0" smtClean="0"/>
              <a:t>）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 smtClean="0"/>
              <a:t>－与人相交</a:t>
            </a:r>
            <a:endParaRPr lang="en-US" altLang="zh-CN" dirty="0" smtClean="0"/>
          </a:p>
          <a:p>
            <a:pPr lvl="1">
              <a:buFont typeface="Wingdings" charset="2"/>
              <a:buChar char="v"/>
            </a:pPr>
            <a:r>
              <a:rPr lang="zh-CN" altLang="en-US" dirty="0" smtClean="0"/>
              <a:t>集体意识（亚当夏娃）</a:t>
            </a:r>
            <a:endParaRPr lang="en-US" altLang="zh-CN" dirty="0" smtClean="0"/>
          </a:p>
          <a:p>
            <a:pPr lvl="1">
              <a:buFont typeface="Wingdings" charset="2"/>
              <a:buChar char="v"/>
            </a:pPr>
            <a:r>
              <a:rPr lang="zh-CN" altLang="en-US" dirty="0" smtClean="0"/>
              <a:t>互相扶持（瘸子与瞎子）</a:t>
            </a:r>
            <a:endParaRPr lang="en-US" altLang="zh-CN" dirty="0" smtClean="0"/>
          </a:p>
          <a:p>
            <a:pPr lvl="1">
              <a:buFont typeface="Wingdings" charset="2"/>
              <a:buChar char="v"/>
            </a:pPr>
            <a:r>
              <a:rPr lang="zh-CN" altLang="en-US" dirty="0" smtClean="0"/>
              <a:t>努力沟通（沟与通，听与说，瞎子摸象）</a:t>
            </a:r>
            <a:endParaRPr lang="en-US" altLang="zh-CN" dirty="0" smtClean="0"/>
          </a:p>
          <a:p>
            <a:pPr lvl="1">
              <a:buFont typeface="Wingdings" charset="2"/>
              <a:buChar char="v"/>
            </a:pPr>
            <a:r>
              <a:rPr lang="zh-CN" altLang="en-US" dirty="0" smtClean="0"/>
              <a:t>换位思考（角色扮演）</a:t>
            </a:r>
            <a:endParaRPr lang="en-US" altLang="zh-CN" dirty="0" smtClean="0"/>
          </a:p>
          <a:p>
            <a:pPr lvl="1">
              <a:buFont typeface="Wingdings" charset="2"/>
              <a:buChar char="v"/>
            </a:pPr>
            <a:r>
              <a:rPr lang="zh-CN" altLang="en-US" dirty="0" smtClean="0"/>
              <a:t>饶恕的价值（珍珠与溃疡）</a:t>
            </a:r>
            <a:endParaRPr lang="en-US" altLang="zh-CN" dirty="0" smtClean="0"/>
          </a:p>
          <a:p>
            <a:pPr lvl="1">
              <a:buFont typeface="Wingdings" charset="2"/>
              <a:buChar char="v"/>
            </a:pPr>
            <a:r>
              <a:rPr lang="zh-CN" altLang="en-US" dirty="0" smtClean="0"/>
              <a:t>分享（负担，成果，与喜悦）</a:t>
            </a:r>
            <a:endParaRPr lang="en-US" altLang="zh-CN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32560"/>
            <a:ext cx="3503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i="1" dirty="0"/>
              <a:t>教会服侍衰竭综合症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503873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2171" y="1217312"/>
            <a:ext cx="7015930" cy="4700206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dirty="0" smtClean="0"/>
              <a:t>端正态度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zh-CN" dirty="0" smtClean="0"/>
              <a:t>－</a:t>
            </a:r>
            <a:r>
              <a:rPr lang="zh-CN" altLang="en-US" dirty="0" smtClean="0"/>
              <a:t>感谢服侍的</a:t>
            </a:r>
            <a:r>
              <a:rPr lang="zh-CN" altLang="en-US" dirty="0" smtClean="0"/>
              <a:t>机会</a:t>
            </a:r>
            <a:endParaRPr lang="en-US" altLang="zh-CN" dirty="0" smtClean="0"/>
          </a:p>
          <a:p>
            <a:pPr lvl="1">
              <a:buFont typeface="Wingdings" charset="2"/>
              <a:buChar char="v"/>
            </a:pPr>
            <a:r>
              <a:rPr lang="zh-CN" altLang="en-US" dirty="0" smtClean="0"/>
              <a:t>一切为神所赐（彼前</a:t>
            </a:r>
            <a:r>
              <a:rPr lang="en-US" altLang="zh-CN" dirty="0" smtClean="0"/>
              <a:t>4:10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lvl="1">
              <a:buFont typeface="Wingdings" charset="2"/>
              <a:buChar char="v"/>
            </a:pPr>
            <a:r>
              <a:rPr lang="zh-CN" altLang="en-US" dirty="0" smtClean="0"/>
              <a:t>服侍中成长（以弗所</a:t>
            </a:r>
            <a:r>
              <a:rPr lang="en-US" altLang="zh-CN" dirty="0" smtClean="0"/>
              <a:t>4:11-13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lvl="1">
              <a:buFont typeface="Wingdings" charset="2"/>
              <a:buChar char="v"/>
            </a:pPr>
            <a:r>
              <a:rPr lang="zh-CN" altLang="en-US" dirty="0" smtClean="0"/>
              <a:t>喜乐是良药（箴言</a:t>
            </a:r>
            <a:r>
              <a:rPr lang="en-US" altLang="zh-CN" dirty="0" smtClean="0"/>
              <a:t>17:22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lvl="1">
              <a:buFont typeface="Wingdings" charset="2"/>
              <a:buChar char="v"/>
            </a:pPr>
            <a:r>
              <a:rPr lang="zh-CN" altLang="en-US" dirty="0" smtClean="0"/>
              <a:t>服侍是为主（</a:t>
            </a:r>
            <a:r>
              <a:rPr lang="zh-TW" altLang="en-US" dirty="0">
                <a:solidFill>
                  <a:prstClr val="black"/>
                </a:solidFill>
                <a:latin typeface="Songti SC Regular"/>
                <a:cs typeface="Songti SC Regular"/>
              </a:rPr>
              <a:t>歌罗西书 </a:t>
            </a:r>
            <a:r>
              <a:rPr lang="en-US" altLang="zh-TW" dirty="0">
                <a:solidFill>
                  <a:prstClr val="black"/>
                </a:solidFill>
                <a:latin typeface="Songti SC Regular"/>
                <a:cs typeface="Songti SC Regular"/>
              </a:rPr>
              <a:t>3:23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－享受服侍的过</a:t>
            </a:r>
            <a:r>
              <a:rPr lang="zh-CN" altLang="en-US" dirty="0" smtClean="0"/>
              <a:t>程</a:t>
            </a:r>
            <a:endParaRPr lang="en-US" altLang="zh-CN" dirty="0" smtClean="0"/>
          </a:p>
          <a:p>
            <a:pPr lvl="1">
              <a:buFont typeface="Wingdings" charset="2"/>
              <a:buChar char="v"/>
            </a:pPr>
            <a:r>
              <a:rPr lang="zh-CN" altLang="en-US" dirty="0" smtClean="0"/>
              <a:t>圣灵的果子（加拉太</a:t>
            </a:r>
            <a:r>
              <a:rPr lang="en-US" altLang="zh-CN" dirty="0" smtClean="0"/>
              <a:t>5:22-23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lvl="1">
              <a:buFont typeface="Wingdings" charset="2"/>
              <a:buChar char="v"/>
            </a:pPr>
            <a:r>
              <a:rPr lang="zh-CN" altLang="en-US" dirty="0" smtClean="0"/>
              <a:t>神的命令（帖前</a:t>
            </a:r>
            <a:r>
              <a:rPr lang="en-US" altLang="zh-CN" dirty="0" smtClean="0"/>
              <a:t>5:16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lvl="1">
              <a:buFont typeface="Wingdings" charset="2"/>
              <a:buChar char="v"/>
            </a:pPr>
            <a:r>
              <a:rPr lang="zh-CN" altLang="en-US" dirty="0" smtClean="0"/>
              <a:t>基督徒的生活方式（腓</a:t>
            </a:r>
            <a:r>
              <a:rPr lang="en-US" altLang="zh-CN" dirty="0" smtClean="0"/>
              <a:t>4:4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lvl="1">
              <a:buFont typeface="Wingdings" charset="2"/>
              <a:buChar char="v"/>
            </a:pPr>
            <a:r>
              <a:rPr lang="zh-CN" altLang="en-US" dirty="0" smtClean="0"/>
              <a:t>喜乐是试炼中的刚强（雅各书</a:t>
            </a:r>
            <a:r>
              <a:rPr lang="en-US" altLang="zh-CN" dirty="0" smtClean="0"/>
              <a:t>1:2-4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>
              <a:buFont typeface="Wingdings" charset="2"/>
              <a:buChar char="v"/>
            </a:pPr>
            <a:endParaRPr lang="en-US" altLang="zh-CN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32560"/>
            <a:ext cx="3503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i="1" dirty="0"/>
              <a:t>教会服侍衰竭综合症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759279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27" b="15127"/>
          <a:stretch>
            <a:fillRect/>
          </a:stretch>
        </p:blipFill>
        <p:spPr bwMode="auto">
          <a:xfrm>
            <a:off x="1752608" y="1433623"/>
            <a:ext cx="5071525" cy="33923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1267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141120" y="1586918"/>
            <a:ext cx="8898456" cy="29515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 smtClean="0"/>
              <a:t>路加福音10:38-42</a:t>
            </a:r>
            <a:endParaRPr lang="en-US" altLang="zh-CN" sz="2400" dirty="0" smtClean="0"/>
          </a:p>
          <a:p>
            <a:pPr marL="0" indent="0">
              <a:buFont typeface="Arial"/>
              <a:buNone/>
            </a:pPr>
            <a:r>
              <a:rPr lang="en-US" sz="2400" dirty="0" smtClean="0"/>
              <a:t>他们走路的时候，耶稣进了一个村庄。有一个女人，名叫马大，接他到自己家里。她有一个妹子，名叫马利亚，在耶稣脚前坐著听他的道。马大伺候的事多，心里忙乱，就进前来说：“主啊，我的妹子留下我一个人伺候，你不在意吗？请吩咐她来帮助我。”耶稣回答说：“马大！马大！你为许多的事思虑烦扰，但是不可少的只有一件；马利亚已经选择那上好的福分，是不能夺去的。”</a:t>
            </a:r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65992" y="4823451"/>
            <a:ext cx="81623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Songti SC Regular"/>
                <a:cs typeface="Songti SC Regular"/>
              </a:rPr>
              <a:t>1. </a:t>
            </a:r>
            <a:r>
              <a:rPr lang="zh-CN" altLang="en-US" sz="2400" dirty="0" smtClean="0">
                <a:latin typeface="Songti SC Regular"/>
                <a:cs typeface="Songti SC Regular"/>
              </a:rPr>
              <a:t>认为只有自己服侍才是重要的（认识问题）</a:t>
            </a:r>
            <a:endParaRPr lang="en-US" altLang="zh-CN" sz="2400" dirty="0">
              <a:latin typeface="Songti SC Regular"/>
              <a:cs typeface="Songti SC Regular"/>
            </a:endParaRPr>
          </a:p>
          <a:p>
            <a:r>
              <a:rPr lang="zh-CN" altLang="zh-CN" sz="2400" dirty="0" smtClean="0">
                <a:latin typeface="Songti SC Regular"/>
                <a:cs typeface="Songti SC Regular"/>
              </a:rPr>
              <a:t>2</a:t>
            </a:r>
            <a:r>
              <a:rPr lang="en-US" altLang="zh-CN" sz="2400" dirty="0" smtClean="0">
                <a:latin typeface="Songti SC Regular"/>
                <a:cs typeface="Songti SC Regular"/>
              </a:rPr>
              <a:t>.</a:t>
            </a:r>
            <a:r>
              <a:rPr lang="en-US" altLang="zh-CN" sz="2400" dirty="0">
                <a:latin typeface="Songti SC Regular"/>
                <a:cs typeface="Songti SC Regular"/>
              </a:rPr>
              <a:t> </a:t>
            </a:r>
            <a:r>
              <a:rPr lang="zh-CN" altLang="en-US" sz="2400" dirty="0" smtClean="0">
                <a:latin typeface="Songti SC Regular"/>
                <a:cs typeface="Songti SC Regular"/>
              </a:rPr>
              <a:t>质问耶稣，却不直接与人沟通</a:t>
            </a:r>
            <a:r>
              <a:rPr lang="zh-CN" altLang="en-US" sz="2400" dirty="0">
                <a:latin typeface="Songti SC Regular"/>
                <a:cs typeface="Songti SC Regular"/>
              </a:rPr>
              <a:t>（</a:t>
            </a:r>
            <a:r>
              <a:rPr lang="zh-CN" altLang="en-US" sz="2400" dirty="0" smtClean="0">
                <a:latin typeface="Songti SC Regular"/>
                <a:cs typeface="Songti SC Regular"/>
              </a:rPr>
              <a:t>方法问题）</a:t>
            </a:r>
            <a:endParaRPr lang="en-US" altLang="zh-CN" sz="2400" dirty="0">
              <a:latin typeface="Songti SC Regular"/>
              <a:cs typeface="Songti SC Regular"/>
            </a:endParaRPr>
          </a:p>
          <a:p>
            <a:r>
              <a:rPr lang="zh-CN" altLang="zh-CN" sz="2400" dirty="0" smtClean="0">
                <a:latin typeface="Songti SC Regular"/>
                <a:cs typeface="Songti SC Regular"/>
              </a:rPr>
              <a:t>3</a:t>
            </a:r>
            <a:r>
              <a:rPr lang="en-US" altLang="zh-CN" sz="2400" dirty="0" smtClean="0">
                <a:latin typeface="Songti SC Regular"/>
                <a:cs typeface="Songti SC Regular"/>
              </a:rPr>
              <a:t>. </a:t>
            </a:r>
            <a:r>
              <a:rPr lang="zh-CN" altLang="en-US" sz="2400" dirty="0" smtClean="0">
                <a:latin typeface="Songti SC Regular"/>
                <a:cs typeface="Songti SC Regular"/>
              </a:rPr>
              <a:t>没有享受服侍耶稣的喜乐，却心里忙乱抱怨别人不做工</a:t>
            </a:r>
            <a:endParaRPr lang="en-US" altLang="zh-CN" sz="2400" dirty="0" smtClean="0">
              <a:latin typeface="Songti SC Regular"/>
              <a:cs typeface="Songti SC Regular"/>
            </a:endParaRPr>
          </a:p>
          <a:p>
            <a:r>
              <a:rPr lang="zh-CN" altLang="en-US" sz="2400" dirty="0" smtClean="0">
                <a:latin typeface="Songti SC Regular"/>
                <a:cs typeface="Songti SC Regular"/>
              </a:rPr>
              <a:t>（</a:t>
            </a:r>
            <a:r>
              <a:rPr lang="zh-CN" altLang="en-US" sz="2400" dirty="0">
                <a:latin typeface="Songti SC Regular"/>
                <a:cs typeface="Songti SC Regular"/>
              </a:rPr>
              <a:t>态度问题</a:t>
            </a:r>
            <a:r>
              <a:rPr lang="zh-CN" altLang="en-US" sz="2400" dirty="0" smtClean="0">
                <a:latin typeface="Songti SC Regular"/>
                <a:cs typeface="Songti SC Regular"/>
              </a:rPr>
              <a:t>）</a:t>
            </a:r>
            <a:endParaRPr lang="en-US" altLang="zh-CN" sz="2400" dirty="0">
              <a:latin typeface="Songti SC Regular"/>
              <a:cs typeface="Songti SC Regular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1120" y="511294"/>
            <a:ext cx="8487229" cy="1143000"/>
          </a:xfrm>
        </p:spPr>
        <p:txBody>
          <a:bodyPr>
            <a:normAutofit/>
          </a:bodyPr>
          <a:lstStyle/>
          <a:p>
            <a:r>
              <a:rPr lang="zh-CN" altLang="en-US" b="1" dirty="0" smtClean="0"/>
              <a:t>病例分析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2560"/>
            <a:ext cx="3503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i="1" dirty="0"/>
              <a:t>教会服侍衰竭综合症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662449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1120" y="702348"/>
            <a:ext cx="8487229" cy="1143000"/>
          </a:xfrm>
        </p:spPr>
        <p:txBody>
          <a:bodyPr>
            <a:normAutofit/>
          </a:bodyPr>
          <a:lstStyle/>
          <a:p>
            <a:r>
              <a:rPr lang="zh-CN" altLang="en-US" b="1" dirty="0" smtClean="0"/>
              <a:t>预防：以谦卑与喜乐的心服侍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2560"/>
            <a:ext cx="3503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i="1" dirty="0"/>
              <a:t>教会服侍衰竭综合症</a:t>
            </a:r>
            <a:endParaRPr lang="en-US" sz="28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2018884" y="2328057"/>
            <a:ext cx="416802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/>
              <a:t>谦卑：</a:t>
            </a:r>
            <a:r>
              <a:rPr lang="en-US" altLang="zh-CN" sz="4000" dirty="0" smtClean="0"/>
              <a:t> </a:t>
            </a:r>
          </a:p>
          <a:p>
            <a:r>
              <a:rPr lang="zh-CN" altLang="zh-CN" sz="3600" dirty="0" smtClean="0"/>
              <a:t>－</a:t>
            </a:r>
            <a:r>
              <a:rPr lang="zh-CN" altLang="en-US" sz="3600" dirty="0" smtClean="0"/>
              <a:t>在神面前谦卑</a:t>
            </a:r>
            <a:endParaRPr lang="en-US" altLang="zh-CN" sz="3600" dirty="0" smtClean="0"/>
          </a:p>
          <a:p>
            <a:r>
              <a:rPr lang="zh-CN" altLang="zh-CN" sz="3600" dirty="0" smtClean="0"/>
              <a:t>－</a:t>
            </a:r>
            <a:r>
              <a:rPr lang="zh-CN" altLang="en-US" sz="3600" dirty="0" smtClean="0"/>
              <a:t>在人面前谦卑</a:t>
            </a:r>
            <a:endParaRPr lang="en-US" altLang="zh-CN" sz="3600" dirty="0" smtClean="0"/>
          </a:p>
          <a:p>
            <a:endParaRPr lang="en-US" sz="3600" dirty="0"/>
          </a:p>
          <a:p>
            <a:r>
              <a:rPr lang="zh-CN" altLang="en-US" sz="4000" b="1" dirty="0" smtClean="0"/>
              <a:t>喜乐：</a:t>
            </a:r>
            <a:endParaRPr lang="en-US" altLang="zh-CN" sz="4000" b="1" dirty="0" smtClean="0"/>
          </a:p>
          <a:p>
            <a:r>
              <a:rPr lang="zh-CN" altLang="zh-CN" sz="3600" dirty="0" smtClean="0"/>
              <a:t>－</a:t>
            </a:r>
            <a:r>
              <a:rPr lang="zh-CN" altLang="en-US" sz="3600" dirty="0" smtClean="0"/>
              <a:t>在顺境时喜乐</a:t>
            </a:r>
            <a:endParaRPr lang="en-US" altLang="zh-CN" sz="3600" dirty="0" smtClean="0"/>
          </a:p>
          <a:p>
            <a:r>
              <a:rPr lang="zh-CN" altLang="zh-CN" sz="3600" dirty="0" smtClean="0"/>
              <a:t>－</a:t>
            </a:r>
            <a:r>
              <a:rPr lang="zh-CN" altLang="en-US" sz="3600" dirty="0" smtClean="0"/>
              <a:t>在逆境时喜乐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80599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684" y="0"/>
            <a:ext cx="3201316" cy="2507595"/>
          </a:xfrm>
          <a:prstGeom prst="rect">
            <a:avLst/>
          </a:prstGeom>
        </p:spPr>
      </p:pic>
      <p:pic>
        <p:nvPicPr>
          <p:cNvPr id="8" name="Picture 7" descr="Lulu-Lis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77355" cy="3081012"/>
          </a:xfrm>
          <a:prstGeom prst="rect">
            <a:avLst/>
          </a:prstGeom>
        </p:spPr>
      </p:pic>
      <p:pic>
        <p:nvPicPr>
          <p:cNvPr id="9" name="Picture 8" descr="Audre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2304"/>
            <a:ext cx="4689022" cy="3516767"/>
          </a:xfrm>
          <a:prstGeom prst="rect">
            <a:avLst/>
          </a:prstGeom>
        </p:spPr>
      </p:pic>
      <p:pic>
        <p:nvPicPr>
          <p:cNvPr id="4" name="Picture 3" descr="1621920_10101281879250628_1165185837_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694" y="1416877"/>
            <a:ext cx="3315054" cy="2181436"/>
          </a:xfrm>
          <a:prstGeom prst="rect">
            <a:avLst/>
          </a:prstGeom>
        </p:spPr>
      </p:pic>
      <p:pic>
        <p:nvPicPr>
          <p:cNvPr id="6" name="Picture 5" descr="Mia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498" y="2641387"/>
            <a:ext cx="3516535" cy="2637402"/>
          </a:xfrm>
          <a:prstGeom prst="rect">
            <a:avLst/>
          </a:prstGeom>
        </p:spPr>
      </p:pic>
      <p:pic>
        <p:nvPicPr>
          <p:cNvPr id="2" name="Picture 1" descr="2009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798" y="3960088"/>
            <a:ext cx="3863883" cy="289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358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rapezoid 12"/>
          <p:cNvSpPr/>
          <p:nvPr/>
        </p:nvSpPr>
        <p:spPr>
          <a:xfrm>
            <a:off x="607086" y="3533657"/>
            <a:ext cx="3570208" cy="2748826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本周挑战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59177" y="2422816"/>
            <a:ext cx="69557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dirty="0" smtClean="0"/>
              <a:t>在教会喜乐地服侍</a:t>
            </a:r>
            <a:endParaRPr lang="en-US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7364518" y="2156897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dirty="0" smtClean="0"/>
              <a:t>神</a:t>
            </a:r>
            <a:endParaRPr lang="en-US" sz="9600" dirty="0"/>
          </a:p>
        </p:txBody>
      </p:sp>
      <p:sp>
        <p:nvSpPr>
          <p:cNvPr id="6" name="TextBox 5"/>
          <p:cNvSpPr txBox="1"/>
          <p:nvPr/>
        </p:nvSpPr>
        <p:spPr>
          <a:xfrm>
            <a:off x="607086" y="3517582"/>
            <a:ext cx="3570208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dirty="0" smtClean="0"/>
              <a:t>家里</a:t>
            </a:r>
            <a:endParaRPr lang="en-US" altLang="zh-CN" sz="4400" dirty="0" smtClean="0"/>
          </a:p>
          <a:p>
            <a:pPr algn="ctr"/>
            <a:r>
              <a:rPr lang="zh-CN" altLang="en-US" sz="4400" dirty="0" smtClean="0"/>
              <a:t>工作场所</a:t>
            </a:r>
            <a:endParaRPr lang="en-US" altLang="zh-CN" sz="4400" dirty="0" smtClean="0"/>
          </a:p>
          <a:p>
            <a:pPr algn="ctr"/>
            <a:r>
              <a:rPr lang="zh-CN" altLang="en-US" sz="4400" dirty="0" smtClean="0"/>
              <a:t>你所在之处</a:t>
            </a:r>
            <a:endParaRPr lang="en-US" altLang="zh-CN" sz="4400" dirty="0" smtClean="0"/>
          </a:p>
          <a:p>
            <a:pPr algn="ctr"/>
            <a:r>
              <a:rPr lang="zh-CN" altLang="en-US" sz="4400" dirty="0" smtClean="0"/>
              <a:t>即便独处之时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53771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245544" y="1159784"/>
            <a:ext cx="8898456" cy="45636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800" dirty="0" smtClean="0"/>
              <a:t>路加福音10:38-42</a:t>
            </a:r>
            <a:endParaRPr lang="en-US" sz="2800" dirty="0"/>
          </a:p>
          <a:p>
            <a:pPr marL="0" indent="0">
              <a:buFont typeface="Arial"/>
              <a:buNone/>
            </a:pPr>
            <a:endParaRPr lang="en-US" altLang="zh-CN" sz="2800" dirty="0" smtClean="0"/>
          </a:p>
          <a:p>
            <a:pPr marL="0" indent="0">
              <a:buFont typeface="Arial"/>
              <a:buNone/>
            </a:pPr>
            <a:r>
              <a:rPr lang="en-US" sz="2800" dirty="0" smtClean="0"/>
              <a:t>他们走路的时候，耶稣进了一个村庄。有一个女人，名叫马大，接他到自己家里。她有一个妹子，名叫马利亚，在耶稣脚前坐著听他的道。马大伺候的事多，心里忙乱，就进前来说：“主啊，我的妹子留下我一个人伺候，你不在意吗？请吩咐她来帮助我。”耶稣回答说：“马大！马大！你为许多的事思虑烦扰，但是不可少的只有一件；马利亚已经选择那上好的福分，是不能夺去的。”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25320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487229" cy="1143000"/>
          </a:xfrm>
        </p:spPr>
        <p:txBody>
          <a:bodyPr>
            <a:normAutofit/>
          </a:bodyPr>
          <a:lstStyle/>
          <a:p>
            <a:r>
              <a:rPr lang="zh-CN" altLang="en-US" b="1" dirty="0" smtClean="0"/>
              <a:t>工作衰竭综合症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140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表现：厌恶工作，效率低下，身心疾病</a:t>
            </a:r>
            <a:endParaRPr lang="en-US" altLang="zh-CN" dirty="0" smtClean="0"/>
          </a:p>
          <a:p>
            <a:r>
              <a:rPr lang="zh-CN" altLang="en-US" dirty="0" smtClean="0"/>
              <a:t>原因：工作压力＋紧张的人际关系</a:t>
            </a:r>
            <a:endParaRPr lang="en-US" altLang="zh-CN" dirty="0" smtClean="0"/>
          </a:p>
          <a:p>
            <a:r>
              <a:rPr lang="zh-CN" altLang="en-US" dirty="0" smtClean="0"/>
              <a:t>容易衰竭的工种：辅导员，医生，护士，教师，科学家，牧师，宣教士</a:t>
            </a:r>
            <a:endParaRPr lang="en-US" altLang="zh-CN" dirty="0" smtClean="0"/>
          </a:p>
          <a:p>
            <a:r>
              <a:rPr lang="zh-CN" altLang="en-US" dirty="0" smtClean="0"/>
              <a:t>容易衰竭的人：过分追求成功，过分承担责任，能干</a:t>
            </a:r>
            <a:endParaRPr lang="en-US" altLang="zh-CN" dirty="0" smtClean="0"/>
          </a:p>
          <a:p>
            <a:r>
              <a:rPr lang="zh-CN" altLang="en-US" dirty="0" smtClean="0"/>
              <a:t>教会同工也容易衰竭！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36401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2" y="2077509"/>
            <a:ext cx="8487229" cy="1143000"/>
          </a:xfrm>
        </p:spPr>
        <p:txBody>
          <a:bodyPr>
            <a:normAutofit/>
          </a:bodyPr>
          <a:lstStyle/>
          <a:p>
            <a:r>
              <a:rPr lang="zh-CN" altLang="en-US" b="1" dirty="0" smtClean="0"/>
              <a:t>教会服侍衰竭综合症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35082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108" y="851624"/>
            <a:ext cx="8487229" cy="1143000"/>
          </a:xfrm>
        </p:spPr>
        <p:txBody>
          <a:bodyPr>
            <a:normAutofit/>
          </a:bodyPr>
          <a:lstStyle/>
          <a:p>
            <a:r>
              <a:rPr lang="zh-CN" altLang="en-US" sz="4000" b="1" dirty="0" smtClean="0"/>
              <a:t>听众（病友）指南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87991"/>
            <a:ext cx="8229600" cy="358140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请</a:t>
            </a:r>
            <a:r>
              <a:rPr lang="zh-CN" altLang="en-US" u="sng" dirty="0" smtClean="0"/>
              <a:t>自己</a:t>
            </a:r>
            <a:r>
              <a:rPr lang="zh-CN" altLang="en-US" dirty="0" smtClean="0"/>
              <a:t>对号入座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r>
              <a:rPr lang="zh-CN" altLang="en-US" dirty="0" smtClean="0"/>
              <a:t>请不要对号入座</a:t>
            </a:r>
            <a:endParaRPr lang="en-US" altLang="zh-CN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2560"/>
            <a:ext cx="3503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i="1" dirty="0"/>
              <a:t>教会服侍衰竭综合症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167309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108" y="851624"/>
            <a:ext cx="8487229" cy="1143000"/>
          </a:xfrm>
        </p:spPr>
        <p:txBody>
          <a:bodyPr>
            <a:normAutofit/>
          </a:bodyPr>
          <a:lstStyle/>
          <a:p>
            <a:r>
              <a:rPr lang="zh-CN" altLang="en-US" sz="6000" b="1" dirty="0" smtClean="0"/>
              <a:t>诊断：症状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46866"/>
            <a:ext cx="8229600" cy="358140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埋怨事工“累死了，怎么这么多麻烦？”</a:t>
            </a:r>
            <a:endParaRPr lang="en-US" altLang="zh-CN" dirty="0" smtClean="0"/>
          </a:p>
          <a:p>
            <a:r>
              <a:rPr lang="zh-CN" altLang="en-US" dirty="0" smtClean="0"/>
              <a:t>埋怨同工“竖子不足与谋！”</a:t>
            </a:r>
            <a:endParaRPr lang="en-US" altLang="zh-CN" dirty="0" smtClean="0"/>
          </a:p>
          <a:p>
            <a:r>
              <a:rPr lang="zh-CN" altLang="en-US" dirty="0" smtClean="0"/>
              <a:t>放弃服侍“我不干了！”</a:t>
            </a:r>
            <a:endParaRPr lang="en-US" altLang="zh-CN" dirty="0" smtClean="0"/>
          </a:p>
          <a:p>
            <a:r>
              <a:rPr lang="zh-CN" altLang="en-US" dirty="0" smtClean="0"/>
              <a:t>身体生病了（累得或气得）</a:t>
            </a:r>
            <a:endParaRPr lang="en-US" altLang="zh-CN" dirty="0" smtClean="0"/>
          </a:p>
          <a:p>
            <a:r>
              <a:rPr lang="zh-CN" altLang="en-US" dirty="0" smtClean="0"/>
              <a:t>失去属灵生命（离开教会离开神）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2560"/>
            <a:ext cx="3503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i="1" dirty="0"/>
              <a:t>教会服侍衰竭综合症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854820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8180" y="4305301"/>
            <a:ext cx="4504267" cy="736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6600" dirty="0" smtClean="0"/>
              <a:t>没有喜乐！</a:t>
            </a:r>
            <a:endParaRPr lang="en-US" altLang="zh-CN" sz="6600" dirty="0"/>
          </a:p>
          <a:p>
            <a:pPr marL="0" indent="0">
              <a:buNone/>
            </a:pPr>
            <a:endParaRPr lang="en-US" sz="6600" dirty="0"/>
          </a:p>
        </p:txBody>
      </p:sp>
      <p:sp>
        <p:nvSpPr>
          <p:cNvPr id="7" name="TextBox 6"/>
          <p:cNvSpPr txBox="1"/>
          <p:nvPr/>
        </p:nvSpPr>
        <p:spPr>
          <a:xfrm>
            <a:off x="450152" y="2963333"/>
            <a:ext cx="8443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气馁，伤心，忧愁，着急，烦躁，苦毒，愤怒。。。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2560"/>
            <a:ext cx="3503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i="1" dirty="0"/>
              <a:t>教会服侍衰竭综合症</a:t>
            </a:r>
            <a:endParaRPr lang="en-US" sz="2800" i="1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78108" y="851624"/>
            <a:ext cx="8487229" cy="1143000"/>
          </a:xfrm>
        </p:spPr>
        <p:txBody>
          <a:bodyPr>
            <a:normAutofit/>
          </a:bodyPr>
          <a:lstStyle/>
          <a:p>
            <a:r>
              <a:rPr lang="zh-CN" altLang="en-US" sz="6000" b="1" dirty="0" smtClean="0"/>
              <a:t>诊断：病理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447177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86278"/>
            <a:ext cx="8487229" cy="1143000"/>
          </a:xfrm>
        </p:spPr>
        <p:txBody>
          <a:bodyPr>
            <a:normAutofit fontScale="90000"/>
          </a:bodyPr>
          <a:lstStyle/>
          <a:p>
            <a:r>
              <a:rPr lang="zh-CN" altLang="en-US" sz="4900" b="1" dirty="0" smtClean="0"/>
              <a:t>病因</a:t>
            </a:r>
            <a:r>
              <a:rPr lang="en-US" altLang="zh-CN" b="1" dirty="0" smtClean="0"/>
              <a:t/>
            </a:r>
            <a:br>
              <a:rPr lang="en-US" altLang="zh-CN" b="1" dirty="0" smtClean="0"/>
            </a:br>
            <a:r>
              <a:rPr lang="zh-CN" altLang="en-US" sz="3600" b="1" dirty="0" smtClean="0"/>
              <a:t>服侍不喜乐的浅层原因</a:t>
            </a:r>
            <a:endParaRPr lang="en-US" sz="3600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1663" y="214206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zh-CN" altLang="en-US" dirty="0" smtClean="0"/>
              <a:t>我努力事工却无果效，我气馁</a:t>
            </a:r>
            <a:endParaRPr lang="en-US" altLang="zh-CN" dirty="0" smtClean="0"/>
          </a:p>
          <a:p>
            <a:r>
              <a:rPr lang="zh-CN" altLang="en-US" dirty="0" smtClean="0"/>
              <a:t>我没得赞赏反被伤害，我伤心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别人不服侍又不长进，我忧愁</a:t>
            </a:r>
            <a:endParaRPr lang="en-US" altLang="zh-CN" dirty="0" smtClean="0"/>
          </a:p>
          <a:p>
            <a:r>
              <a:rPr lang="zh-CN" altLang="en-US" dirty="0" smtClean="0"/>
              <a:t>同工做事不力还固执，我着急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教会发展不随我意愿，我烦躁</a:t>
            </a:r>
            <a:endParaRPr lang="en-US" altLang="zh-CN" dirty="0" smtClean="0"/>
          </a:p>
          <a:p>
            <a:r>
              <a:rPr lang="zh-CN" altLang="en-US" dirty="0" smtClean="0"/>
              <a:t>教会里有</a:t>
            </a:r>
            <a:r>
              <a:rPr lang="zh-CN" altLang="en-US" dirty="0"/>
              <a:t>不平有逼迫，</a:t>
            </a:r>
            <a:r>
              <a:rPr lang="zh-CN" altLang="en-US" dirty="0" smtClean="0"/>
              <a:t>我愤怒</a:t>
            </a:r>
            <a:endParaRPr lang="en-US" altLang="zh-CN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2560"/>
            <a:ext cx="3503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i="1" dirty="0"/>
              <a:t>教会服侍衰竭综合症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086960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22820</TotalTime>
  <Words>760</Words>
  <Application>Microsoft Macintosh PowerPoint</Application>
  <PresentationFormat>On-screen Show (4:3)</PresentationFormat>
  <Paragraphs>151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喜乐地服侍</vt:lpstr>
      <vt:lpstr>PowerPoint Presentation</vt:lpstr>
      <vt:lpstr>PowerPoint Presentation</vt:lpstr>
      <vt:lpstr>工作衰竭综合症</vt:lpstr>
      <vt:lpstr>教会服侍衰竭综合症</vt:lpstr>
      <vt:lpstr>听众（病友）指南</vt:lpstr>
      <vt:lpstr>诊断：症状</vt:lpstr>
      <vt:lpstr>诊断：病理</vt:lpstr>
      <vt:lpstr>病因 服侍不喜乐的浅层原因</vt:lpstr>
      <vt:lpstr>病因 服侍不喜乐的深层原因</vt:lpstr>
      <vt:lpstr>PowerPoint Presentation</vt:lpstr>
      <vt:lpstr>PowerPoint Presentation</vt:lpstr>
      <vt:lpstr>PowerPoint Presentation</vt:lpstr>
      <vt:lpstr>预后 服侍时不喜乐的后果</vt:lpstr>
      <vt:lpstr>预后 并不可怕</vt:lpstr>
      <vt:lpstr>治疗 我们怎样才能喜乐服侍？</vt:lpstr>
      <vt:lpstr>PowerPoint Presentation</vt:lpstr>
      <vt:lpstr>PowerPoint Presentation</vt:lpstr>
      <vt:lpstr>PowerPoint Presentation</vt:lpstr>
      <vt:lpstr>病例分析</vt:lpstr>
      <vt:lpstr>预防：以谦卑与喜乐的心服侍</vt:lpstr>
      <vt:lpstr>PowerPoint Presentation</vt:lpstr>
      <vt:lpstr>本周挑战</vt:lpstr>
    </vt:vector>
  </TitlesOfParts>
  <Company>University of South Carolina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喜乐地服侍</dc:title>
  <dc:creator>Daping Fan</dc:creator>
  <cp:lastModifiedBy>Daping Fan</cp:lastModifiedBy>
  <cp:revision>134</cp:revision>
  <dcterms:created xsi:type="dcterms:W3CDTF">2018-05-01T19:37:48Z</dcterms:created>
  <dcterms:modified xsi:type="dcterms:W3CDTF">2018-06-24T00:52:37Z</dcterms:modified>
</cp:coreProperties>
</file>