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2"/>
  </p:notesMasterIdLst>
  <p:sldIdLst>
    <p:sldId id="256" r:id="rId2"/>
    <p:sldId id="536" r:id="rId3"/>
    <p:sldId id="532" r:id="rId4"/>
    <p:sldId id="544" r:id="rId5"/>
    <p:sldId id="546" r:id="rId6"/>
    <p:sldId id="550" r:id="rId7"/>
    <p:sldId id="548" r:id="rId8"/>
    <p:sldId id="547" r:id="rId9"/>
    <p:sldId id="553" r:id="rId10"/>
    <p:sldId id="549" r:id="rId11"/>
    <p:sldId id="560" r:id="rId12"/>
    <p:sldId id="557" r:id="rId13"/>
    <p:sldId id="555" r:id="rId14"/>
    <p:sldId id="554" r:id="rId15"/>
    <p:sldId id="561" r:id="rId16"/>
    <p:sldId id="556" r:id="rId17"/>
    <p:sldId id="545" r:id="rId18"/>
    <p:sldId id="562" r:id="rId19"/>
    <p:sldId id="552" r:id="rId20"/>
    <p:sldId id="558" r:id="rId21"/>
    <p:sldId id="566" r:id="rId22"/>
    <p:sldId id="559" r:id="rId23"/>
    <p:sldId id="567" r:id="rId24"/>
    <p:sldId id="564" r:id="rId25"/>
    <p:sldId id="568" r:id="rId26"/>
    <p:sldId id="563" r:id="rId27"/>
    <p:sldId id="569" r:id="rId28"/>
    <p:sldId id="565" r:id="rId29"/>
    <p:sldId id="570" r:id="rId30"/>
    <p:sldId id="57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936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6/7/15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June 7,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June 7,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June 7,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Means of Spiritual Growth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Service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358648"/>
            <a:ext cx="3700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Serve Like Jesus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92605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076324"/>
            <a:ext cx="5994399" cy="44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4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8509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4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300" y="2333248"/>
            <a:ext cx="6190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Serve According to Your Gifts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1515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00" y="1206501"/>
            <a:ext cx="6731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6 </a:t>
            </a:r>
            <a:r>
              <a:rPr lang="en-US" sz="2600" dirty="0">
                <a:latin typeface="Helvetica"/>
                <a:cs typeface="Helvetica"/>
              </a:rPr>
              <a:t>We have different gifts, 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according to the grace given to each of us</a:t>
            </a:r>
            <a:r>
              <a:rPr lang="en-US" sz="2600" dirty="0">
                <a:latin typeface="Helvetica"/>
                <a:cs typeface="Helvetica"/>
              </a:rPr>
              <a:t>. If your gift is prophesying, then prophesy in accordance with your faith; </a:t>
            </a:r>
            <a:r>
              <a:rPr lang="en-US" sz="2600" b="1" baseline="30000" dirty="0">
                <a:latin typeface="Helvetica"/>
                <a:cs typeface="Helvetica"/>
              </a:rPr>
              <a:t>7 </a:t>
            </a:r>
            <a:r>
              <a:rPr lang="en-US" sz="2600" dirty="0">
                <a:latin typeface="Helvetica"/>
                <a:cs typeface="Helvetica"/>
              </a:rPr>
              <a:t>if it is serving, then serve; if it is teaching, then teach; </a:t>
            </a:r>
            <a:r>
              <a:rPr lang="en-US" sz="2600" b="1" baseline="30000" dirty="0">
                <a:latin typeface="Helvetica"/>
                <a:cs typeface="Helvetica"/>
              </a:rPr>
              <a:t>8 </a:t>
            </a:r>
            <a:r>
              <a:rPr lang="en-US" sz="2600" dirty="0">
                <a:latin typeface="Helvetica"/>
                <a:cs typeface="Helvetica"/>
              </a:rPr>
              <a:t>if it is to encourage, then give encouragement; if it is giving, then give generously; if it is to lead, do it diligently; if it is to show mercy, do it cheerfully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	Romans 12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424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371600"/>
            <a:ext cx="76454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26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625"/>
            <a:ext cx="5060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Serve the less fortunate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455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8200"/>
            <a:ext cx="740383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05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4100" y="1701800"/>
            <a:ext cx="6413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In Joppa there was a disciple named Tabitha (which, when translated, is </a:t>
            </a:r>
            <a:r>
              <a:rPr lang="en-US" sz="2800" dirty="0" err="1" smtClean="0">
                <a:latin typeface="Helvetica"/>
                <a:cs typeface="Helvetica"/>
              </a:rPr>
              <a:t>Dorcas</a:t>
            </a:r>
            <a:r>
              <a:rPr lang="en-US" sz="2800" dirty="0" smtClean="0">
                <a:latin typeface="Helvetica"/>
                <a:cs typeface="Helvetica"/>
              </a:rPr>
              <a:t>), who was always doing good and helping the poor. </a:t>
            </a:r>
          </a:p>
          <a:p>
            <a:endParaRPr lang="en-US" sz="2800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				Acts 9:36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5221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749300"/>
            <a:ext cx="6350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3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02" y="736600"/>
            <a:ext cx="8067297" cy="50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19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200" y="2527300"/>
            <a:ext cx="5830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Serve with a proper attitude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173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06" y="952500"/>
            <a:ext cx="6357994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4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00" y="1163746"/>
            <a:ext cx="648970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Helvetica"/>
                <a:cs typeface="Helvetica"/>
              </a:rPr>
              <a:t>Recognition: </a:t>
            </a:r>
            <a:endParaRPr lang="en-US" sz="2400" b="1" dirty="0" smtClean="0">
              <a:latin typeface="Helvetica"/>
              <a:cs typeface="Helvetica"/>
            </a:endParaRPr>
          </a:p>
          <a:p>
            <a:endParaRPr lang="en-US" sz="2400" b="1" dirty="0" smtClean="0">
              <a:latin typeface="Helvetica"/>
              <a:cs typeface="Helvetica"/>
            </a:endParaRPr>
          </a:p>
          <a:p>
            <a:r>
              <a:rPr lang="en-US" sz="2400" i="1" dirty="0" smtClean="0">
                <a:latin typeface="Helvetica"/>
                <a:cs typeface="Helvetica"/>
              </a:rPr>
              <a:t>Self</a:t>
            </a:r>
            <a:r>
              <a:rPr lang="en-US" sz="2400" i="1" dirty="0">
                <a:latin typeface="Helvetica"/>
                <a:cs typeface="Helvetica"/>
              </a:rPr>
              <a:t>-righteous service </a:t>
            </a:r>
            <a:r>
              <a:rPr lang="en-US" sz="2400" dirty="0">
                <a:latin typeface="Helvetica"/>
                <a:cs typeface="Helvetica"/>
              </a:rPr>
              <a:t>– done so that others will notice, even with false </a:t>
            </a:r>
            <a:r>
              <a:rPr lang="en-US" sz="2400" dirty="0" smtClean="0">
                <a:latin typeface="Helvetica"/>
                <a:cs typeface="Helvetica"/>
              </a:rPr>
              <a:t>modesty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i="1" dirty="0">
                <a:latin typeface="Helvetica"/>
                <a:cs typeface="Helvetica"/>
              </a:rPr>
              <a:t>True service </a:t>
            </a:r>
            <a:r>
              <a:rPr lang="en-US" sz="2400" dirty="0">
                <a:latin typeface="Helvetica"/>
                <a:cs typeface="Helvetica"/>
              </a:rPr>
              <a:t>– satisfied with simply being pleasing to God – He notices what is done in secret (Matt. 6:4)  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Central Baptist Church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4453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61" y="1231900"/>
            <a:ext cx="6939538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33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00" y="1544746"/>
            <a:ext cx="648970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Helvetica"/>
                <a:cs typeface="Helvetica"/>
              </a:rPr>
              <a:t>Rewards:</a:t>
            </a:r>
          </a:p>
          <a:p>
            <a:r>
              <a:rPr lang="en-US" sz="2400" b="1" dirty="0" smtClean="0">
                <a:latin typeface="Helvetica"/>
                <a:cs typeface="Helvetica"/>
              </a:rPr>
              <a:t> </a:t>
            </a:r>
            <a:endParaRPr lang="en-US" sz="2400" b="1" dirty="0">
              <a:latin typeface="Helvetica"/>
              <a:cs typeface="Helvetica"/>
            </a:endParaRPr>
          </a:p>
          <a:p>
            <a:r>
              <a:rPr lang="en-US" sz="2400" i="1" dirty="0">
                <a:latin typeface="Helvetica"/>
                <a:cs typeface="Helvetica"/>
              </a:rPr>
              <a:t>Self-righteous service </a:t>
            </a:r>
            <a:r>
              <a:rPr lang="en-US" sz="2400" dirty="0">
                <a:latin typeface="Helvetica"/>
                <a:cs typeface="Helvetica"/>
              </a:rPr>
              <a:t>– if I scratch his back, he’ll scratch mine 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i="1" dirty="0">
                <a:latin typeface="Helvetica"/>
                <a:cs typeface="Helvetica"/>
              </a:rPr>
              <a:t>True service </a:t>
            </a:r>
            <a:r>
              <a:rPr lang="en-US" sz="2400" dirty="0">
                <a:latin typeface="Helvetica"/>
                <a:cs typeface="Helvetica"/>
              </a:rPr>
              <a:t>– serving for the sake of serving, no pay back needed </a:t>
            </a:r>
          </a:p>
        </p:txBody>
      </p:sp>
    </p:spTree>
    <p:extLst>
      <p:ext uri="{BB962C8B-B14F-4D97-AF65-F5344CB8AC3E}">
        <p14:creationId xmlns:p14="http://schemas.microsoft.com/office/powerpoint/2010/main" val="434130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4" y="1250949"/>
            <a:ext cx="6341536" cy="475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44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3800" y="1468546"/>
            <a:ext cx="689610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Helvetica"/>
                <a:cs typeface="Helvetica"/>
              </a:rPr>
              <a:t>Recipients:</a:t>
            </a:r>
          </a:p>
          <a:p>
            <a:r>
              <a:rPr lang="en-US" sz="2400" b="1" dirty="0" smtClean="0">
                <a:latin typeface="Helvetica"/>
                <a:cs typeface="Helvetica"/>
              </a:rPr>
              <a:t> </a:t>
            </a:r>
            <a:endParaRPr lang="en-US" sz="2400" b="1" dirty="0">
              <a:latin typeface="Helvetica"/>
              <a:cs typeface="Helvetica"/>
            </a:endParaRPr>
          </a:p>
          <a:p>
            <a:r>
              <a:rPr lang="en-US" sz="2400" i="1" dirty="0">
                <a:latin typeface="Helvetica"/>
                <a:cs typeface="Helvetica"/>
              </a:rPr>
              <a:t>Self-righteous service </a:t>
            </a:r>
            <a:r>
              <a:rPr lang="en-US" sz="2400" dirty="0">
                <a:latin typeface="Helvetica"/>
                <a:cs typeface="Helvetica"/>
              </a:rPr>
              <a:t>– serving the powerful to gain an advantage 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i="1" dirty="0" smtClean="0">
                <a:latin typeface="Helvetica"/>
                <a:cs typeface="Helvetica"/>
              </a:rPr>
              <a:t>True </a:t>
            </a:r>
            <a:r>
              <a:rPr lang="en-US" sz="2400" i="1" dirty="0">
                <a:latin typeface="Helvetica"/>
                <a:cs typeface="Helvetica"/>
              </a:rPr>
              <a:t>service </a:t>
            </a:r>
            <a:r>
              <a:rPr lang="en-US" sz="2400" dirty="0">
                <a:latin typeface="Helvetica"/>
                <a:cs typeface="Helvetica"/>
              </a:rPr>
              <a:t>– serving anybody regardless of their </a:t>
            </a:r>
            <a:r>
              <a:rPr lang="en-US" sz="2400" dirty="0" smtClean="0">
                <a:latin typeface="Helvetica"/>
                <a:cs typeface="Helvetica"/>
              </a:rPr>
              <a:t>circumstances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4520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206500"/>
            <a:ext cx="69088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1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3800" y="1899264"/>
            <a:ext cx="68961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Helvetica"/>
                <a:cs typeface="Helvetica"/>
              </a:rPr>
              <a:t>Feelings</a:t>
            </a:r>
            <a:r>
              <a:rPr lang="en-US" sz="2400" b="1" dirty="0">
                <a:latin typeface="Helvetica"/>
                <a:cs typeface="Helvetica"/>
              </a:rPr>
              <a:t>: </a:t>
            </a:r>
            <a:endParaRPr lang="en-US" sz="2400" b="1" dirty="0" smtClean="0">
              <a:latin typeface="Helvetica"/>
              <a:cs typeface="Helvetica"/>
            </a:endParaRPr>
          </a:p>
          <a:p>
            <a:endParaRPr lang="en-US" sz="2400" b="1" dirty="0">
              <a:latin typeface="Helvetica"/>
              <a:cs typeface="Helvetica"/>
            </a:endParaRPr>
          </a:p>
          <a:p>
            <a:r>
              <a:rPr lang="en-US" sz="2400" i="1" dirty="0">
                <a:latin typeface="Helvetica"/>
                <a:cs typeface="Helvetica"/>
              </a:rPr>
              <a:t>Self-righteous service </a:t>
            </a:r>
            <a:r>
              <a:rPr lang="en-US" sz="2400" dirty="0">
                <a:latin typeface="Helvetica"/>
                <a:cs typeface="Helvetica"/>
              </a:rPr>
              <a:t>– serving because you feel like it 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i="1" dirty="0">
                <a:latin typeface="Helvetica"/>
                <a:cs typeface="Helvetica"/>
              </a:rPr>
              <a:t>True service </a:t>
            </a:r>
            <a:r>
              <a:rPr lang="en-US" sz="2400" dirty="0">
                <a:latin typeface="Helvetica"/>
                <a:cs typeface="Helvetica"/>
              </a:rPr>
              <a:t>– serving because there’s a need </a:t>
            </a:r>
          </a:p>
        </p:txBody>
      </p:sp>
    </p:spTree>
    <p:extLst>
      <p:ext uri="{BB962C8B-B14F-4D97-AF65-F5344CB8AC3E}">
        <p14:creationId xmlns:p14="http://schemas.microsoft.com/office/powerpoint/2010/main" val="3735840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36" y="838200"/>
            <a:ext cx="7031564" cy="52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838200"/>
            <a:ext cx="50419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21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41400"/>
            <a:ext cx="7429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9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143000"/>
            <a:ext cx="64389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6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6" y="850900"/>
            <a:ext cx="7918614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9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9800" y="1219200"/>
            <a:ext cx="72644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42 </a:t>
            </a:r>
            <a:r>
              <a:rPr lang="en-US" sz="2600" dirty="0">
                <a:latin typeface="Helvetica"/>
                <a:cs typeface="Helvetica"/>
              </a:rPr>
              <a:t>Jesus called them together and said, “You know that those who are regarded as rulers of the Gentiles lord it over them, and their high officials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exercise authority</a:t>
            </a:r>
            <a:r>
              <a:rPr lang="en-US" sz="2600" dirty="0">
                <a:latin typeface="Helvetica"/>
                <a:cs typeface="Helvetica"/>
              </a:rPr>
              <a:t> over them. </a:t>
            </a:r>
            <a:r>
              <a:rPr lang="en-US" sz="2600" b="1" baseline="30000" dirty="0">
                <a:latin typeface="Helvetica"/>
                <a:cs typeface="Helvetica"/>
              </a:rPr>
              <a:t>43 </a:t>
            </a:r>
            <a:r>
              <a:rPr lang="en-US" sz="2600" dirty="0">
                <a:latin typeface="Helvetica"/>
                <a:cs typeface="Helvetica"/>
              </a:rPr>
              <a:t>Not so with you. Instead, whoever wants to become great among you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must be your servant</a:t>
            </a:r>
            <a:r>
              <a:rPr lang="en-US" sz="2600" dirty="0">
                <a:latin typeface="Helvetica"/>
                <a:cs typeface="Helvetica"/>
              </a:rPr>
              <a:t>,</a:t>
            </a:r>
            <a:r>
              <a:rPr lang="en-US" sz="2600" b="1" baseline="30000" dirty="0">
                <a:latin typeface="Helvetica"/>
                <a:cs typeface="Helvetica"/>
              </a:rPr>
              <a:t>44 </a:t>
            </a:r>
            <a:r>
              <a:rPr lang="en-US" sz="2600" dirty="0">
                <a:latin typeface="Helvetica"/>
                <a:cs typeface="Helvetica"/>
              </a:rPr>
              <a:t>and whoever wants to be first must be slave of all. </a:t>
            </a:r>
            <a:r>
              <a:rPr lang="en-US" sz="2600" b="1" baseline="30000" dirty="0">
                <a:latin typeface="Helvetica"/>
                <a:cs typeface="Helvetica"/>
              </a:rPr>
              <a:t>45 </a:t>
            </a:r>
            <a:r>
              <a:rPr lang="en-US" sz="2600" dirty="0">
                <a:latin typeface="Helvetica"/>
                <a:cs typeface="Helvetica"/>
              </a:rPr>
              <a:t>For even the Son of Man did not come to be served, but to serve, and to give his life as a ransom for many.</a:t>
            </a:r>
            <a:r>
              <a:rPr lang="en-US" sz="2600" dirty="0" smtClean="0">
                <a:latin typeface="Helvetica"/>
                <a:cs typeface="Helvetica"/>
              </a:rPr>
              <a:t>”</a:t>
            </a: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	Mark 10:42-45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0112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73100"/>
            <a:ext cx="7048499" cy="544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58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1" y="546100"/>
            <a:ext cx="4368800" cy="582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2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9800" y="1219200"/>
            <a:ext cx="72644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42 </a:t>
            </a:r>
            <a:r>
              <a:rPr lang="en-US" sz="2600" dirty="0">
                <a:latin typeface="Helvetica"/>
                <a:cs typeface="Helvetica"/>
              </a:rPr>
              <a:t>Jesus called them together and said, “You know that those who are regarded as rulers of the Gentiles lord it over them, and their high officials exercise authority over them. </a:t>
            </a:r>
            <a:r>
              <a:rPr lang="en-US" sz="2600" b="1" baseline="30000" dirty="0">
                <a:latin typeface="Helvetica"/>
                <a:cs typeface="Helvetica"/>
              </a:rPr>
              <a:t>43 </a:t>
            </a:r>
            <a:r>
              <a:rPr lang="en-US" sz="2600" dirty="0">
                <a:latin typeface="Helvetica"/>
                <a:cs typeface="Helvetica"/>
              </a:rPr>
              <a:t>Not so with you. Instead, whoever wants to become great among you must be your servant,</a:t>
            </a:r>
            <a:r>
              <a:rPr lang="en-US" sz="2600" b="1" baseline="30000" dirty="0">
                <a:latin typeface="Helvetica"/>
                <a:cs typeface="Helvetica"/>
              </a:rPr>
              <a:t>44 </a:t>
            </a:r>
            <a:r>
              <a:rPr lang="en-US" sz="2600" dirty="0">
                <a:latin typeface="Helvetica"/>
                <a:cs typeface="Helvetica"/>
              </a:rPr>
              <a:t>and whoever wants to be first must be slave of all. </a:t>
            </a:r>
            <a:r>
              <a:rPr lang="en-US" sz="2600" b="1" baseline="30000" dirty="0">
                <a:latin typeface="Helvetica"/>
                <a:cs typeface="Helvetica"/>
              </a:rPr>
              <a:t>45 </a:t>
            </a:r>
            <a:r>
              <a:rPr lang="en-US" sz="2600" dirty="0">
                <a:latin typeface="Helvetica"/>
                <a:cs typeface="Helvetica"/>
              </a:rPr>
              <a:t>For even the Son of Man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did not come to be served, but to serve</a:t>
            </a:r>
            <a:r>
              <a:rPr lang="en-US" sz="2600" dirty="0">
                <a:latin typeface="Helvetica"/>
                <a:cs typeface="Helvetica"/>
              </a:rPr>
              <a:t>, and to give his life as a ransom for many.</a:t>
            </a:r>
            <a:r>
              <a:rPr lang="en-US" sz="2600" dirty="0" smtClean="0">
                <a:latin typeface="Helvetica"/>
                <a:cs typeface="Helvetica"/>
              </a:rPr>
              <a:t>”</a:t>
            </a: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	Mark 10:42-45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7530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56975</TotalTime>
  <Words>172</Words>
  <Application>Microsoft Macintosh PowerPoint</Application>
  <PresentationFormat>On-screen Show (4:3)</PresentationFormat>
  <Paragraphs>37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Elemental</vt:lpstr>
      <vt:lpstr>Means of Spiritual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307</cp:revision>
  <dcterms:created xsi:type="dcterms:W3CDTF">2013-11-03T00:06:16Z</dcterms:created>
  <dcterms:modified xsi:type="dcterms:W3CDTF">2015-06-07T13:46:53Z</dcterms:modified>
</cp:coreProperties>
</file>