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sldIdLst>
    <p:sldId id="256" r:id="rId2"/>
    <p:sldId id="452" r:id="rId3"/>
    <p:sldId id="453" r:id="rId4"/>
    <p:sldId id="380" r:id="rId5"/>
    <p:sldId id="454" r:id="rId6"/>
    <p:sldId id="455" r:id="rId7"/>
    <p:sldId id="469" r:id="rId8"/>
    <p:sldId id="470" r:id="rId9"/>
    <p:sldId id="473" r:id="rId10"/>
    <p:sldId id="472" r:id="rId11"/>
    <p:sldId id="474" r:id="rId12"/>
    <p:sldId id="471" r:id="rId13"/>
    <p:sldId id="468" r:id="rId14"/>
    <p:sldId id="458" r:id="rId15"/>
    <p:sldId id="475" r:id="rId16"/>
    <p:sldId id="461" r:id="rId17"/>
    <p:sldId id="478" r:id="rId18"/>
    <p:sldId id="476" r:id="rId19"/>
    <p:sldId id="456" r:id="rId20"/>
    <p:sldId id="477" r:id="rId21"/>
    <p:sldId id="438" r:id="rId22"/>
    <p:sldId id="480" r:id="rId23"/>
    <p:sldId id="460" r:id="rId24"/>
    <p:sldId id="4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9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January 31,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January 31,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January 31,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January 31,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January 31,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January 31,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January 31,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January 31,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January 31,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January 31,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January 31,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January 31,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Theme</a:t>
            </a:r>
            <a:endParaRPr lang="en-US" sz="4400" b="1" dirty="0"/>
          </a:p>
        </p:txBody>
      </p:sp>
      <p:sp>
        <p:nvSpPr>
          <p:cNvPr id="3" name="Subtitle 2"/>
          <p:cNvSpPr>
            <a:spLocks noGrp="1"/>
          </p:cNvSpPr>
          <p:nvPr>
            <p:ph type="subTitle" idx="1"/>
          </p:nvPr>
        </p:nvSpPr>
        <p:spPr/>
        <p:txBody>
          <a:bodyPr>
            <a:normAutofit/>
          </a:bodyPr>
          <a:lstStyle/>
          <a:p>
            <a:r>
              <a:rPr lang="en-US" sz="3200" dirty="0" smtClean="0"/>
              <a:t>Share Our Love</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4813" y="927100"/>
            <a:ext cx="7103187" cy="4640749"/>
          </a:xfrm>
          <a:prstGeom prst="rect">
            <a:avLst/>
          </a:prstGeom>
        </p:spPr>
      </p:pic>
    </p:spTree>
    <p:extLst>
      <p:ext uri="{BB962C8B-B14F-4D97-AF65-F5344CB8AC3E}">
        <p14:creationId xmlns:p14="http://schemas.microsoft.com/office/powerpoint/2010/main" val="389632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700" y="1238935"/>
            <a:ext cx="7505700" cy="4062651"/>
          </a:xfrm>
          <a:prstGeom prst="rect">
            <a:avLst/>
          </a:prstGeom>
        </p:spPr>
        <p:txBody>
          <a:bodyPr wrap="square">
            <a:spAutoFit/>
          </a:bodyPr>
          <a:lstStyle/>
          <a:p>
            <a:r>
              <a:rPr lang="en-US" sz="2000" dirty="0" smtClean="0">
                <a:latin typeface="Helvetica"/>
                <a:cs typeface="Helvetica"/>
              </a:rPr>
              <a:t>69. Men </a:t>
            </a:r>
            <a:r>
              <a:rPr lang="en-US" sz="2000" dirty="0">
                <a:latin typeface="Helvetica"/>
                <a:cs typeface="Helvetica"/>
              </a:rPr>
              <a:t>must not shave their beards with a razor — Lev. 19:</a:t>
            </a:r>
            <a:r>
              <a:rPr lang="en-US" sz="2000" dirty="0" smtClean="0">
                <a:latin typeface="Helvetica"/>
                <a:cs typeface="Helvetica"/>
              </a:rPr>
              <a:t>27</a:t>
            </a:r>
          </a:p>
          <a:p>
            <a:endParaRPr lang="en-US" sz="2000" dirty="0" smtClean="0">
              <a:latin typeface="Helvetica"/>
              <a:cs typeface="Helvetica"/>
            </a:endParaRPr>
          </a:p>
          <a:p>
            <a:r>
              <a:rPr lang="en-US" sz="2000" dirty="0" smtClean="0">
                <a:latin typeface="Helvetica"/>
                <a:cs typeface="Helvetica"/>
              </a:rPr>
              <a:t>85. To bless the Almighty after eating — Deut. 8:10</a:t>
            </a:r>
          </a:p>
          <a:p>
            <a:endParaRPr lang="en-US" sz="2000" dirty="0" smtClean="0">
              <a:latin typeface="Helvetica"/>
              <a:cs typeface="Helvetica"/>
            </a:endParaRPr>
          </a:p>
          <a:p>
            <a:r>
              <a:rPr lang="en-US" sz="2000" dirty="0" smtClean="0">
                <a:latin typeface="Helvetica"/>
                <a:cs typeface="Helvetica"/>
              </a:rPr>
              <a:t>185. Not to eat non-kosher maggots — Lev. 11:44</a:t>
            </a:r>
          </a:p>
          <a:p>
            <a:endParaRPr lang="en-US" sz="2000" dirty="0" smtClean="0">
              <a:latin typeface="Helvetica"/>
              <a:cs typeface="Helvetica"/>
            </a:endParaRPr>
          </a:p>
          <a:p>
            <a:r>
              <a:rPr lang="en-US" sz="2000" dirty="0" smtClean="0">
                <a:latin typeface="Helvetica"/>
                <a:cs typeface="Helvetica"/>
              </a:rPr>
              <a:t>191. Not to eat a limb torn off a living creature — Deut. 12:23</a:t>
            </a:r>
          </a:p>
          <a:p>
            <a:endParaRPr lang="en-US" sz="2000" dirty="0" smtClean="0">
              <a:latin typeface="Helvetica"/>
              <a:cs typeface="Helvetica"/>
            </a:endParaRPr>
          </a:p>
          <a:p>
            <a:r>
              <a:rPr lang="en-US" sz="2000" dirty="0" smtClean="0">
                <a:latin typeface="Helvetica"/>
                <a:cs typeface="Helvetica"/>
              </a:rPr>
              <a:t>494. Make </a:t>
            </a:r>
            <a:r>
              <a:rPr lang="en-US" sz="2000" dirty="0">
                <a:latin typeface="Helvetica"/>
                <a:cs typeface="Helvetica"/>
              </a:rPr>
              <a:t>a guard rail around flat roofs — Deut. 22:</a:t>
            </a:r>
            <a:r>
              <a:rPr lang="en-US" sz="2000" dirty="0" smtClean="0">
                <a:latin typeface="Helvetica"/>
                <a:cs typeface="Helvetica"/>
              </a:rPr>
              <a:t>8</a:t>
            </a:r>
          </a:p>
          <a:p>
            <a:endParaRPr lang="en-US" sz="2000" dirty="0">
              <a:latin typeface="Helvetica"/>
              <a:cs typeface="Helvetica"/>
            </a:endParaRPr>
          </a:p>
          <a:p>
            <a:r>
              <a:rPr lang="en-US" sz="2000" dirty="0">
                <a:latin typeface="Helvetica"/>
                <a:cs typeface="Helvetica"/>
              </a:rPr>
              <a:t>495. Not to put a stumbling block before a blind man (nor give harmful advice) — Lev. 19:14</a:t>
            </a:r>
          </a:p>
          <a:p>
            <a:endParaRPr lang="en-US" dirty="0"/>
          </a:p>
        </p:txBody>
      </p:sp>
    </p:spTree>
    <p:extLst>
      <p:ext uri="{BB962C8B-B14F-4D97-AF65-F5344CB8AC3E}">
        <p14:creationId xmlns:p14="http://schemas.microsoft.com/office/powerpoint/2010/main" val="323144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266990"/>
            <a:ext cx="7734300" cy="2185214"/>
          </a:xfrm>
          <a:prstGeom prst="rect">
            <a:avLst/>
          </a:prstGeom>
        </p:spPr>
        <p:txBody>
          <a:bodyPr wrap="square">
            <a:spAutoFit/>
          </a:bodyPr>
          <a:lstStyle/>
          <a:p>
            <a:r>
              <a:rPr lang="en-US" sz="2800" dirty="0">
                <a:latin typeface="Helvetica"/>
                <a:cs typeface="Helvetica"/>
              </a:rPr>
              <a:t>“‘Do not seek revenge or bear a grudge against anyone among your people, but </a:t>
            </a:r>
            <a:r>
              <a:rPr lang="en-US" sz="2800" dirty="0">
                <a:solidFill>
                  <a:srgbClr val="FFFF00"/>
                </a:solidFill>
                <a:latin typeface="Helvetica"/>
                <a:cs typeface="Helvetica"/>
              </a:rPr>
              <a:t>love your neighbor as yourself.</a:t>
            </a:r>
            <a:r>
              <a:rPr lang="en-US" sz="2800" dirty="0">
                <a:latin typeface="Helvetica"/>
                <a:cs typeface="Helvetica"/>
              </a:rPr>
              <a:t> I am the Lord.</a:t>
            </a:r>
          </a:p>
          <a:p>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Leviticus 19:18</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374762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500" y="990600"/>
            <a:ext cx="4991100" cy="4991100"/>
          </a:xfrm>
          <a:prstGeom prst="rect">
            <a:avLst/>
          </a:prstGeom>
        </p:spPr>
      </p:pic>
    </p:spTree>
    <p:extLst>
      <p:ext uri="{BB962C8B-B14F-4D97-AF65-F5344CB8AC3E}">
        <p14:creationId xmlns:p14="http://schemas.microsoft.com/office/powerpoint/2010/main" val="124773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1100" y="2081937"/>
            <a:ext cx="6819900" cy="2492990"/>
          </a:xfrm>
          <a:prstGeom prst="rect">
            <a:avLst/>
          </a:prstGeom>
        </p:spPr>
        <p:txBody>
          <a:bodyPr wrap="square">
            <a:spAutoFit/>
          </a:bodyPr>
          <a:lstStyle/>
          <a:p>
            <a:r>
              <a:rPr lang="en-US" sz="2600" b="1" dirty="0" smtClean="0">
                <a:latin typeface="Helvetica"/>
                <a:cs typeface="Helvetica"/>
              </a:rPr>
              <a:t>A </a:t>
            </a:r>
            <a:r>
              <a:rPr lang="en-US" sz="2600" b="1" dirty="0">
                <a:latin typeface="Helvetica"/>
                <a:cs typeface="Helvetica"/>
              </a:rPr>
              <a:t>new </a:t>
            </a:r>
            <a:r>
              <a:rPr lang="en-US" sz="2600" b="1" dirty="0" smtClean="0">
                <a:latin typeface="Helvetica"/>
                <a:cs typeface="Helvetica"/>
              </a:rPr>
              <a:t>commandment</a:t>
            </a:r>
            <a:r>
              <a:rPr lang="en-US" sz="2600" dirty="0" smtClean="0">
                <a:latin typeface="Helvetica"/>
                <a:cs typeface="Helvetica"/>
              </a:rPr>
              <a:t> – the ancient </a:t>
            </a:r>
            <a:r>
              <a:rPr lang="en-US" sz="2600" dirty="0">
                <a:latin typeface="Helvetica"/>
                <a:cs typeface="Helvetica"/>
              </a:rPr>
              <a:t>Greek </a:t>
            </a:r>
            <a:r>
              <a:rPr lang="en-US" sz="2600" dirty="0" smtClean="0">
                <a:latin typeface="Helvetica"/>
                <a:cs typeface="Helvetica"/>
              </a:rPr>
              <a:t>word “new” </a:t>
            </a:r>
            <a:r>
              <a:rPr lang="en-US" sz="2600" dirty="0">
                <a:latin typeface="Helvetica"/>
                <a:cs typeface="Helvetica"/>
              </a:rPr>
              <a:t>here implies </a:t>
            </a:r>
            <a:r>
              <a:rPr lang="en-US" sz="2600" dirty="0">
                <a:solidFill>
                  <a:srgbClr val="FFFF00"/>
                </a:solidFill>
                <a:latin typeface="Helvetica"/>
                <a:cs typeface="Helvetica"/>
              </a:rPr>
              <a:t>freshness</a:t>
            </a:r>
            <a:r>
              <a:rPr lang="en-US" sz="2600" dirty="0">
                <a:latin typeface="Helvetica"/>
                <a:cs typeface="Helvetica"/>
              </a:rPr>
              <a:t>, or the opposite of outworn, rather than recent or different. It isn't that this commandment was </a:t>
            </a:r>
            <a:r>
              <a:rPr lang="en-US" sz="2600" dirty="0">
                <a:solidFill>
                  <a:srgbClr val="FFFF00"/>
                </a:solidFill>
                <a:latin typeface="Helvetica"/>
                <a:cs typeface="Helvetica"/>
              </a:rPr>
              <a:t>just invented</a:t>
            </a:r>
            <a:r>
              <a:rPr lang="en-US" sz="2600" dirty="0">
                <a:latin typeface="Helvetica"/>
                <a:cs typeface="Helvetica"/>
              </a:rPr>
              <a:t>, but it will be </a:t>
            </a:r>
            <a:r>
              <a:rPr lang="en-US" sz="2600" dirty="0">
                <a:solidFill>
                  <a:srgbClr val="FFFF00"/>
                </a:solidFill>
                <a:latin typeface="Helvetica"/>
                <a:cs typeface="Helvetica"/>
              </a:rPr>
              <a:t>presented in a new, fresh way.</a:t>
            </a:r>
          </a:p>
        </p:txBody>
      </p:sp>
    </p:spTree>
    <p:extLst>
      <p:ext uri="{BB962C8B-B14F-4D97-AF65-F5344CB8AC3E}">
        <p14:creationId xmlns:p14="http://schemas.microsoft.com/office/powerpoint/2010/main" val="337873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baseline="30000" dirty="0">
                <a:latin typeface="Helvetica"/>
                <a:cs typeface="Helvetica"/>
              </a:rPr>
              <a:t>34</a:t>
            </a:r>
            <a:r>
              <a:rPr lang="en-US" sz="2600" dirty="0">
                <a:latin typeface="Helvetica"/>
                <a:cs typeface="Helvetica"/>
              </a:rPr>
              <a:t> “A new command I give you: Love one another. </a:t>
            </a:r>
            <a:r>
              <a:rPr lang="en-US" sz="2600" dirty="0">
                <a:solidFill>
                  <a:srgbClr val="FFFF00"/>
                </a:solidFill>
                <a:latin typeface="Helvetica"/>
                <a:cs typeface="Helvetica"/>
              </a:rPr>
              <a:t>As I have loved you</a:t>
            </a:r>
            <a:r>
              <a:rPr lang="en-US" sz="2600" dirty="0">
                <a:latin typeface="Helvetica"/>
                <a:cs typeface="Helvetica"/>
              </a:rPr>
              <a:t>, so you </a:t>
            </a:r>
            <a:r>
              <a:rPr lang="en-US" sz="2600" dirty="0">
                <a:solidFill>
                  <a:srgbClr val="FFFF00"/>
                </a:solidFill>
                <a:latin typeface="Helvetica"/>
                <a:cs typeface="Helvetica"/>
              </a:rPr>
              <a:t>must love </a:t>
            </a:r>
            <a:r>
              <a:rPr lang="en-US" sz="2600" dirty="0">
                <a:latin typeface="Helvetica"/>
                <a:cs typeface="Helvetica"/>
              </a:rPr>
              <a:t>one another. </a:t>
            </a:r>
            <a:r>
              <a:rPr lang="en-US" sz="2600" baseline="30000" dirty="0">
                <a:latin typeface="Helvetica"/>
                <a:cs typeface="Helvetica"/>
              </a:rPr>
              <a:t>35</a:t>
            </a:r>
            <a:r>
              <a:rPr lang="en-US" sz="2600" dirty="0">
                <a:latin typeface="Helvetica"/>
                <a:cs typeface="Helvetica"/>
              </a:rPr>
              <a:t> By this everyone will know that you are my disciples, if you love one another.”</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John 13:34-35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363244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33400"/>
            <a:ext cx="9144000" cy="6089556"/>
          </a:xfrm>
          <a:prstGeom prst="rect">
            <a:avLst/>
          </a:prstGeom>
        </p:spPr>
      </p:pic>
    </p:spTree>
    <p:extLst>
      <p:ext uri="{BB962C8B-B14F-4D97-AF65-F5344CB8AC3E}">
        <p14:creationId xmlns:p14="http://schemas.microsoft.com/office/powerpoint/2010/main" val="358134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9507" y="1511299"/>
            <a:ext cx="7596293" cy="3560763"/>
          </a:xfrm>
          <a:prstGeom prst="rect">
            <a:avLst/>
          </a:prstGeom>
        </p:spPr>
      </p:pic>
    </p:spTree>
    <p:extLst>
      <p:ext uri="{BB962C8B-B14F-4D97-AF65-F5344CB8AC3E}">
        <p14:creationId xmlns:p14="http://schemas.microsoft.com/office/powerpoint/2010/main" val="76186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200" y="1689100"/>
            <a:ext cx="3634328" cy="3416320"/>
          </a:xfrm>
          <a:prstGeom prst="rect">
            <a:avLst/>
          </a:prstGeom>
          <a:noFill/>
        </p:spPr>
        <p:txBody>
          <a:bodyPr wrap="none" rtlCol="0">
            <a:spAutoFit/>
          </a:bodyPr>
          <a:lstStyle/>
          <a:p>
            <a:pPr marL="342900" indent="-342900">
              <a:buFont typeface="Wingdings" charset="2"/>
              <a:buChar char="Ø"/>
            </a:pPr>
            <a:r>
              <a:rPr lang="en-US" sz="2400" dirty="0" smtClean="0">
                <a:latin typeface="Helvetica"/>
                <a:cs typeface="Helvetica"/>
              </a:rPr>
              <a:t>Jesus Served</a:t>
            </a:r>
          </a:p>
          <a:p>
            <a:pPr marL="342900" indent="-342900">
              <a:buFont typeface="Wingdings" charset="2"/>
              <a:buChar char="Ø"/>
            </a:pPr>
            <a:endParaRPr lang="en-US" sz="2400" dirty="0">
              <a:latin typeface="Helvetica"/>
              <a:cs typeface="Helvetica"/>
            </a:endParaRPr>
          </a:p>
          <a:p>
            <a:pPr marL="342900" indent="-342900">
              <a:buFont typeface="Wingdings" charset="2"/>
              <a:buChar char="Ø"/>
            </a:pPr>
            <a:r>
              <a:rPr lang="en-US" sz="2400" dirty="0" smtClean="0">
                <a:latin typeface="Helvetica"/>
                <a:cs typeface="Helvetica"/>
              </a:rPr>
              <a:t>Jesus Interceded</a:t>
            </a:r>
          </a:p>
          <a:p>
            <a:pPr marL="342900" indent="-342900">
              <a:buFont typeface="Wingdings" charset="2"/>
              <a:buChar char="Ø"/>
            </a:pPr>
            <a:endParaRPr lang="en-US" sz="2400" dirty="0">
              <a:latin typeface="Helvetica"/>
              <a:cs typeface="Helvetica"/>
            </a:endParaRPr>
          </a:p>
          <a:p>
            <a:pPr marL="342900" indent="-342900">
              <a:buFont typeface="Wingdings" charset="2"/>
              <a:buChar char="Ø"/>
            </a:pPr>
            <a:r>
              <a:rPr lang="en-US" sz="2400" dirty="0" smtClean="0">
                <a:latin typeface="Helvetica"/>
                <a:cs typeface="Helvetica"/>
              </a:rPr>
              <a:t>Jesus had compassion</a:t>
            </a:r>
          </a:p>
          <a:p>
            <a:pPr marL="342900" indent="-342900">
              <a:buFont typeface="Wingdings" charset="2"/>
              <a:buChar char="Ø"/>
            </a:pPr>
            <a:endParaRPr lang="en-US" sz="2400" dirty="0">
              <a:latin typeface="Helvetica"/>
              <a:cs typeface="Helvetica"/>
            </a:endParaRPr>
          </a:p>
          <a:p>
            <a:pPr marL="342900" indent="-342900">
              <a:buFont typeface="Wingdings" charset="2"/>
              <a:buChar char="Ø"/>
            </a:pPr>
            <a:r>
              <a:rPr lang="en-US" sz="2400" dirty="0" smtClean="0">
                <a:latin typeface="Helvetica"/>
                <a:cs typeface="Helvetica"/>
              </a:rPr>
              <a:t>Jesus Preached</a:t>
            </a:r>
          </a:p>
          <a:p>
            <a:pPr marL="342900" indent="-342900">
              <a:buFont typeface="Wingdings" charset="2"/>
              <a:buChar char="Ø"/>
            </a:pPr>
            <a:endParaRPr lang="en-US" sz="2400" dirty="0">
              <a:latin typeface="Helvetica"/>
              <a:cs typeface="Helvetica"/>
            </a:endParaRPr>
          </a:p>
          <a:p>
            <a:pPr marL="342900" indent="-342900">
              <a:buFont typeface="Wingdings" charset="2"/>
              <a:buChar char="Ø"/>
            </a:pPr>
            <a:r>
              <a:rPr lang="en-US" sz="2400" dirty="0" smtClean="0">
                <a:latin typeface="Helvetica"/>
                <a:cs typeface="Helvetica"/>
              </a:rPr>
              <a:t>Jesus Sacrificed</a:t>
            </a:r>
            <a:endParaRPr lang="en-US" sz="2400" dirty="0">
              <a:latin typeface="Helvetica"/>
              <a:cs typeface="Helvetica"/>
            </a:endParaRPr>
          </a:p>
        </p:txBody>
      </p:sp>
    </p:spTree>
    <p:extLst>
      <p:ext uri="{BB962C8B-B14F-4D97-AF65-F5344CB8AC3E}">
        <p14:creationId xmlns:p14="http://schemas.microsoft.com/office/powerpoint/2010/main" val="55650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0" y="1409700"/>
            <a:ext cx="6718299" cy="4689372"/>
          </a:xfrm>
          <a:prstGeom prst="rect">
            <a:avLst/>
          </a:prstGeom>
        </p:spPr>
      </p:pic>
    </p:spTree>
    <p:extLst>
      <p:ext uri="{BB962C8B-B14F-4D97-AF65-F5344CB8AC3E}">
        <p14:creationId xmlns:p14="http://schemas.microsoft.com/office/powerpoint/2010/main" val="182685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1377990"/>
            <a:ext cx="7734300" cy="4062651"/>
          </a:xfrm>
          <a:prstGeom prst="rect">
            <a:avLst/>
          </a:prstGeom>
        </p:spPr>
        <p:txBody>
          <a:bodyPr wrap="square">
            <a:spAutoFit/>
          </a:bodyPr>
          <a:lstStyle/>
          <a:p>
            <a:r>
              <a:rPr lang="en-US" sz="2400" b="1" dirty="0" smtClean="0">
                <a:latin typeface="Helvetica"/>
                <a:cs typeface="Helvetica"/>
              </a:rPr>
              <a:t>Share Our Faith, Share Our Hope, Share Our Love</a:t>
            </a:r>
            <a:endParaRPr lang="en-US" sz="2400" b="1" dirty="0">
              <a:latin typeface="Helvetica"/>
              <a:cs typeface="Helvetica"/>
            </a:endParaRPr>
          </a:p>
          <a:p>
            <a:endParaRPr lang="en-US" sz="2600" dirty="0" smtClean="0">
              <a:latin typeface="Helvetica"/>
              <a:cs typeface="Helvetica"/>
            </a:endParaRPr>
          </a:p>
          <a:p>
            <a:endParaRPr lang="en-US" sz="2600" dirty="0" smtClean="0">
              <a:latin typeface="Helvetica"/>
              <a:cs typeface="Helvetica"/>
            </a:endParaRPr>
          </a:p>
          <a:p>
            <a:endParaRPr lang="en-US" sz="2600" dirty="0" smtClean="0">
              <a:latin typeface="Helvetica"/>
              <a:cs typeface="Helvetica"/>
            </a:endParaRPr>
          </a:p>
          <a:p>
            <a:r>
              <a:rPr lang="en-US" sz="2600" dirty="0" smtClean="0">
                <a:latin typeface="Helvetica"/>
                <a:cs typeface="Helvetica"/>
              </a:rPr>
              <a:t>But </a:t>
            </a:r>
            <a:r>
              <a:rPr lang="en-US" sz="2600" dirty="0">
                <a:latin typeface="Helvetica"/>
                <a:cs typeface="Helvetica"/>
              </a:rPr>
              <a:t>in your hearts revere Christ as Lord. Always be prepared to give an answer to everyone who asks you to give the reason for the hope that you have. But do this with gentleness and </a:t>
            </a:r>
            <a:r>
              <a:rPr lang="en-US" sz="2600" dirty="0" smtClean="0">
                <a:latin typeface="Helvetica"/>
                <a:cs typeface="Helvetica"/>
              </a:rPr>
              <a:t>respect.</a:t>
            </a: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1 Peter 3:15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32415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baseline="30000" dirty="0">
                <a:latin typeface="Helvetica"/>
                <a:cs typeface="Helvetica"/>
              </a:rPr>
              <a:t>34</a:t>
            </a:r>
            <a:r>
              <a:rPr lang="en-US" sz="2600" dirty="0">
                <a:latin typeface="Helvetica"/>
                <a:cs typeface="Helvetica"/>
              </a:rPr>
              <a:t> “A new command I give you: Love one another. As I have loved you, so you must love one another. </a:t>
            </a:r>
            <a:r>
              <a:rPr lang="en-US" sz="2600" baseline="30000" dirty="0">
                <a:latin typeface="Helvetica"/>
                <a:cs typeface="Helvetica"/>
              </a:rPr>
              <a:t>35</a:t>
            </a:r>
            <a:r>
              <a:rPr lang="en-US" sz="2600" dirty="0">
                <a:latin typeface="Helvetica"/>
                <a:cs typeface="Helvetica"/>
              </a:rPr>
              <a:t> By this </a:t>
            </a:r>
            <a:r>
              <a:rPr lang="en-US" sz="2600" dirty="0">
                <a:solidFill>
                  <a:srgbClr val="FFFF00"/>
                </a:solidFill>
                <a:latin typeface="Helvetica"/>
                <a:cs typeface="Helvetica"/>
              </a:rPr>
              <a:t>everyone will know</a:t>
            </a:r>
            <a:r>
              <a:rPr lang="en-US" sz="2600" dirty="0">
                <a:latin typeface="Helvetica"/>
                <a:cs typeface="Helvetica"/>
              </a:rPr>
              <a:t> that you are </a:t>
            </a:r>
            <a:r>
              <a:rPr lang="en-US" sz="2600" dirty="0">
                <a:solidFill>
                  <a:srgbClr val="FFFF00"/>
                </a:solidFill>
                <a:latin typeface="Helvetica"/>
                <a:cs typeface="Helvetica"/>
              </a:rPr>
              <a:t>my disciples</a:t>
            </a:r>
            <a:r>
              <a:rPr lang="en-US" sz="2600" dirty="0">
                <a:latin typeface="Helvetica"/>
                <a:cs typeface="Helvetica"/>
              </a:rPr>
              <a:t>, if you love one another.”</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John 13:34-35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131814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1800" y="558800"/>
            <a:ext cx="5676900" cy="5676900"/>
          </a:xfrm>
          <a:prstGeom prst="rect">
            <a:avLst/>
          </a:prstGeom>
        </p:spPr>
      </p:pic>
    </p:spTree>
    <p:extLst>
      <p:ext uri="{BB962C8B-B14F-4D97-AF65-F5344CB8AC3E}">
        <p14:creationId xmlns:p14="http://schemas.microsoft.com/office/powerpoint/2010/main" val="177284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baseline="30000" dirty="0">
                <a:latin typeface="Helvetica"/>
                <a:cs typeface="Helvetica"/>
              </a:rPr>
              <a:t>34</a:t>
            </a:r>
            <a:r>
              <a:rPr lang="en-US" sz="2600" dirty="0">
                <a:latin typeface="Helvetica"/>
                <a:cs typeface="Helvetica"/>
              </a:rPr>
              <a:t> “A new command I give you: Love one another. As I have loved you, so you must love one another. </a:t>
            </a:r>
            <a:r>
              <a:rPr lang="en-US" sz="2600" baseline="30000" dirty="0">
                <a:latin typeface="Helvetica"/>
                <a:cs typeface="Helvetica"/>
              </a:rPr>
              <a:t>35</a:t>
            </a:r>
            <a:r>
              <a:rPr lang="en-US" sz="2600" dirty="0">
                <a:latin typeface="Helvetica"/>
                <a:cs typeface="Helvetica"/>
              </a:rPr>
              <a:t> By this everyone</a:t>
            </a:r>
            <a:r>
              <a:rPr lang="en-US" sz="2600" dirty="0">
                <a:solidFill>
                  <a:srgbClr val="FFFF00"/>
                </a:solidFill>
                <a:latin typeface="Helvetica"/>
                <a:cs typeface="Helvetica"/>
              </a:rPr>
              <a:t> will know</a:t>
            </a:r>
            <a:r>
              <a:rPr lang="en-US" sz="2600" dirty="0">
                <a:latin typeface="Helvetica"/>
                <a:cs typeface="Helvetica"/>
              </a:rPr>
              <a:t> that you are </a:t>
            </a:r>
            <a:r>
              <a:rPr lang="en-US" sz="2600" dirty="0">
                <a:solidFill>
                  <a:srgbClr val="FFFF00"/>
                </a:solidFill>
                <a:latin typeface="Helvetica"/>
                <a:cs typeface="Helvetica"/>
              </a:rPr>
              <a:t>my disciples</a:t>
            </a:r>
            <a:r>
              <a:rPr lang="en-US" sz="2600" dirty="0">
                <a:latin typeface="Helvetica"/>
                <a:cs typeface="Helvetica"/>
              </a:rPr>
              <a:t>, if you love one another.”</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John 13:34-35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90837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5612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5900" y="1041399"/>
            <a:ext cx="6273800" cy="4712321"/>
          </a:xfrm>
          <a:prstGeom prst="rect">
            <a:avLst/>
          </a:prstGeom>
        </p:spPr>
      </p:pic>
    </p:spTree>
    <p:extLst>
      <p:ext uri="{BB962C8B-B14F-4D97-AF65-F5344CB8AC3E}">
        <p14:creationId xmlns:p14="http://schemas.microsoft.com/office/powerpoint/2010/main" val="67429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4440" y="2670750"/>
            <a:ext cx="7188200" cy="1692771"/>
          </a:xfrm>
          <a:prstGeom prst="rect">
            <a:avLst/>
          </a:prstGeom>
        </p:spPr>
        <p:txBody>
          <a:bodyPr wrap="square">
            <a:spAutoFit/>
          </a:bodyPr>
          <a:lstStyle/>
          <a:p>
            <a:r>
              <a:rPr lang="en-US" sz="2600" dirty="0" smtClean="0">
                <a:latin typeface="Helvetica"/>
                <a:cs typeface="Helvetica"/>
              </a:rPr>
              <a:t>By </a:t>
            </a:r>
            <a:r>
              <a:rPr lang="en-US" sz="2600" dirty="0">
                <a:latin typeface="Helvetica"/>
                <a:cs typeface="Helvetica"/>
              </a:rPr>
              <a:t>this everyone will know that you are my disciples, if you love one another.”</a:t>
            </a:r>
            <a:endParaRPr lang="en-US" sz="2600" dirty="0" smtClean="0">
              <a:latin typeface="Helvetica"/>
              <a:cs typeface="Helvetica"/>
            </a:endParaRP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John 13:35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94988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8400" y="825500"/>
            <a:ext cx="6921500" cy="5191125"/>
          </a:xfrm>
          <a:prstGeom prst="rect">
            <a:avLst/>
          </a:prstGeom>
        </p:spPr>
      </p:pic>
    </p:spTree>
    <p:extLst>
      <p:ext uri="{BB962C8B-B14F-4D97-AF65-F5344CB8AC3E}">
        <p14:creationId xmlns:p14="http://schemas.microsoft.com/office/powerpoint/2010/main" val="185155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4300" y="1104900"/>
            <a:ext cx="3813865" cy="4985980"/>
          </a:xfrm>
          <a:prstGeom prst="rect">
            <a:avLst/>
          </a:prstGeom>
          <a:noFill/>
        </p:spPr>
        <p:txBody>
          <a:bodyPr wrap="none" rtlCol="0">
            <a:spAutoFit/>
          </a:bodyPr>
          <a:lstStyle/>
          <a:p>
            <a:pPr marL="285750" indent="-285750">
              <a:buFont typeface="Arial"/>
              <a:buChar char="•"/>
            </a:pPr>
            <a:r>
              <a:rPr lang="en-US" sz="2000" dirty="0" smtClean="0">
                <a:latin typeface="Helvetica"/>
                <a:cs typeface="Helvetica"/>
              </a:rPr>
              <a:t>Theological Differences</a:t>
            </a:r>
          </a:p>
          <a:p>
            <a:pPr marL="285750" indent="-285750">
              <a:buFont typeface="Arial"/>
              <a:buChar char="•"/>
            </a:pPr>
            <a:endParaRPr lang="en-US" sz="2000" dirty="0" smtClean="0">
              <a:latin typeface="Helvetica"/>
              <a:cs typeface="Helvetica"/>
            </a:endParaRPr>
          </a:p>
          <a:p>
            <a:pPr marL="285750" indent="-285750">
              <a:buFont typeface="Arial"/>
              <a:buChar char="•"/>
            </a:pPr>
            <a:r>
              <a:rPr lang="en-US" sz="2000" dirty="0" smtClean="0">
                <a:latin typeface="Helvetica"/>
                <a:cs typeface="Helvetica"/>
              </a:rPr>
              <a:t>Interpersonal Conflict</a:t>
            </a:r>
          </a:p>
          <a:p>
            <a:pPr marL="285750" indent="-285750">
              <a:buFont typeface="Arial"/>
              <a:buChar char="•"/>
            </a:pPr>
            <a:endParaRPr lang="en-US" sz="2000" dirty="0" smtClean="0">
              <a:latin typeface="Helvetica"/>
              <a:cs typeface="Helvetica"/>
            </a:endParaRPr>
          </a:p>
          <a:p>
            <a:pPr marL="285750" indent="-285750">
              <a:buFont typeface="Arial"/>
              <a:buChar char="•"/>
            </a:pPr>
            <a:r>
              <a:rPr lang="en-US" sz="2000" dirty="0" smtClean="0">
                <a:latin typeface="Helvetica"/>
                <a:cs typeface="Helvetica"/>
              </a:rPr>
              <a:t>Difference in Vision</a:t>
            </a:r>
          </a:p>
          <a:p>
            <a:pPr marL="285750" indent="-285750">
              <a:buFont typeface="Arial"/>
              <a:buChar char="•"/>
            </a:pPr>
            <a:endParaRPr lang="en-US" sz="2000" dirty="0" smtClean="0">
              <a:latin typeface="Helvetica"/>
              <a:cs typeface="Helvetica"/>
            </a:endParaRPr>
          </a:p>
          <a:p>
            <a:pPr marL="285750" indent="-285750">
              <a:buFont typeface="Arial"/>
              <a:buChar char="•"/>
            </a:pPr>
            <a:r>
              <a:rPr lang="en-US" sz="2000" dirty="0" smtClean="0">
                <a:latin typeface="Helvetica"/>
                <a:cs typeface="Helvetica"/>
              </a:rPr>
              <a:t>Use and Misuse of Money</a:t>
            </a:r>
          </a:p>
          <a:p>
            <a:pPr marL="285750" indent="-285750">
              <a:buFont typeface="Arial"/>
              <a:buChar char="•"/>
            </a:pPr>
            <a:endParaRPr lang="en-US" sz="2000" dirty="0" smtClean="0">
              <a:latin typeface="Helvetica"/>
              <a:cs typeface="Helvetica"/>
            </a:endParaRPr>
          </a:p>
          <a:p>
            <a:pPr marL="285750" indent="-285750">
              <a:buFont typeface="Arial"/>
              <a:buChar char="•"/>
            </a:pPr>
            <a:r>
              <a:rPr lang="en-US" sz="2000" dirty="0" smtClean="0">
                <a:latin typeface="Helvetica"/>
                <a:cs typeface="Helvetica"/>
              </a:rPr>
              <a:t>Gossip and slander</a:t>
            </a:r>
          </a:p>
          <a:p>
            <a:pPr marL="285750" indent="-285750">
              <a:buFont typeface="Arial"/>
              <a:buChar char="•"/>
            </a:pPr>
            <a:endParaRPr lang="en-US" sz="2000" dirty="0" smtClean="0">
              <a:latin typeface="Helvetica"/>
              <a:cs typeface="Helvetica"/>
            </a:endParaRPr>
          </a:p>
          <a:p>
            <a:pPr marL="285750" indent="-285750">
              <a:buFont typeface="Arial"/>
              <a:buChar char="•"/>
            </a:pPr>
            <a:r>
              <a:rPr lang="en-US" sz="2000" dirty="0" smtClean="0">
                <a:latin typeface="Helvetica"/>
                <a:cs typeface="Helvetica"/>
              </a:rPr>
              <a:t>Self-serving church members</a:t>
            </a:r>
          </a:p>
          <a:p>
            <a:pPr marL="285750" indent="-285750">
              <a:buFont typeface="Arial"/>
              <a:buChar char="•"/>
            </a:pPr>
            <a:endParaRPr lang="en-US" sz="2000" dirty="0" smtClean="0">
              <a:latin typeface="Helvetica"/>
              <a:cs typeface="Helvetica"/>
            </a:endParaRPr>
          </a:p>
          <a:p>
            <a:pPr marL="285750" indent="-285750">
              <a:buFont typeface="Arial"/>
              <a:buChar char="•"/>
            </a:pPr>
            <a:r>
              <a:rPr lang="en-US" sz="2000" dirty="0" smtClean="0">
                <a:latin typeface="Helvetica"/>
                <a:cs typeface="Helvetica"/>
              </a:rPr>
              <a:t>Lack of prayer</a:t>
            </a:r>
          </a:p>
          <a:p>
            <a:pPr marL="285750" indent="-285750">
              <a:buFont typeface="Arial"/>
              <a:buChar char="•"/>
            </a:pPr>
            <a:endParaRPr lang="en-US" sz="2000" dirty="0" smtClean="0">
              <a:latin typeface="Helvetica"/>
              <a:cs typeface="Helvetica"/>
            </a:endParaRPr>
          </a:p>
          <a:p>
            <a:pPr marL="285750" indent="-285750">
              <a:buFont typeface="Arial"/>
              <a:buChar char="•"/>
            </a:pPr>
            <a:r>
              <a:rPr lang="en-US" sz="2000" dirty="0" smtClean="0">
                <a:latin typeface="Helvetica"/>
                <a:cs typeface="Helvetica"/>
              </a:rPr>
              <a:t>Power Groups</a:t>
            </a:r>
          </a:p>
          <a:p>
            <a:endParaRPr lang="en-US" dirty="0"/>
          </a:p>
        </p:txBody>
      </p:sp>
    </p:spTree>
    <p:extLst>
      <p:ext uri="{BB962C8B-B14F-4D97-AF65-F5344CB8AC3E}">
        <p14:creationId xmlns:p14="http://schemas.microsoft.com/office/powerpoint/2010/main" val="341777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baseline="30000" dirty="0">
                <a:latin typeface="Helvetica"/>
                <a:cs typeface="Helvetica"/>
              </a:rPr>
              <a:t>34</a:t>
            </a:r>
            <a:r>
              <a:rPr lang="en-US" sz="2600" dirty="0">
                <a:latin typeface="Helvetica"/>
                <a:cs typeface="Helvetica"/>
              </a:rPr>
              <a:t> “A new command I give you: Love one another. As I have loved you, so you must love one another. </a:t>
            </a:r>
            <a:r>
              <a:rPr lang="en-US" sz="2600" baseline="30000" dirty="0">
                <a:latin typeface="Helvetica"/>
                <a:cs typeface="Helvetica"/>
              </a:rPr>
              <a:t>35</a:t>
            </a:r>
            <a:r>
              <a:rPr lang="en-US" sz="2600" dirty="0">
                <a:latin typeface="Helvetica"/>
                <a:cs typeface="Helvetica"/>
              </a:rPr>
              <a:t> By this everyone will know that you are my disciples, if you love one another.”</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John 13:34-35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30199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58899" y="1152200"/>
            <a:ext cx="6412899" cy="4816800"/>
          </a:xfrm>
          <a:prstGeom prst="rect">
            <a:avLst/>
          </a:prstGeom>
        </p:spPr>
      </p:pic>
    </p:spTree>
    <p:extLst>
      <p:ext uri="{BB962C8B-B14F-4D97-AF65-F5344CB8AC3E}">
        <p14:creationId xmlns:p14="http://schemas.microsoft.com/office/powerpoint/2010/main" val="241652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baseline="30000" dirty="0">
                <a:latin typeface="Helvetica"/>
                <a:cs typeface="Helvetica"/>
              </a:rPr>
              <a:t>34</a:t>
            </a:r>
            <a:r>
              <a:rPr lang="en-US" sz="2600" dirty="0">
                <a:latin typeface="Helvetica"/>
                <a:cs typeface="Helvetica"/>
              </a:rPr>
              <a:t> “A </a:t>
            </a:r>
            <a:r>
              <a:rPr lang="en-US" sz="2600" dirty="0">
                <a:solidFill>
                  <a:srgbClr val="FFFF00"/>
                </a:solidFill>
                <a:latin typeface="Helvetica"/>
                <a:cs typeface="Helvetica"/>
              </a:rPr>
              <a:t>new command</a:t>
            </a:r>
            <a:r>
              <a:rPr lang="en-US" sz="2600" dirty="0">
                <a:latin typeface="Helvetica"/>
                <a:cs typeface="Helvetica"/>
              </a:rPr>
              <a:t> I give you: </a:t>
            </a:r>
            <a:r>
              <a:rPr lang="en-US" sz="2600" dirty="0">
                <a:solidFill>
                  <a:srgbClr val="FFFF00"/>
                </a:solidFill>
                <a:latin typeface="Helvetica"/>
                <a:cs typeface="Helvetica"/>
              </a:rPr>
              <a:t>Love one another</a:t>
            </a:r>
            <a:r>
              <a:rPr lang="en-US" sz="2600" dirty="0">
                <a:latin typeface="Helvetica"/>
                <a:cs typeface="Helvetica"/>
              </a:rPr>
              <a:t>. As I have loved you, so you must love one another. </a:t>
            </a:r>
            <a:r>
              <a:rPr lang="en-US" sz="2600" baseline="30000" dirty="0">
                <a:latin typeface="Helvetica"/>
                <a:cs typeface="Helvetica"/>
              </a:rPr>
              <a:t>35</a:t>
            </a:r>
            <a:r>
              <a:rPr lang="en-US" sz="2600" dirty="0">
                <a:latin typeface="Helvetica"/>
                <a:cs typeface="Helvetica"/>
              </a:rPr>
              <a:t> By this everyone will know that you are my disciples, if you love one another.”</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John 13:34-35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423134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1687" y="622298"/>
            <a:ext cx="7631113" cy="5697897"/>
          </a:xfrm>
          <a:prstGeom prst="rect">
            <a:avLst/>
          </a:prstGeom>
        </p:spPr>
      </p:pic>
    </p:spTree>
    <p:extLst>
      <p:ext uri="{BB962C8B-B14F-4D97-AF65-F5344CB8AC3E}">
        <p14:creationId xmlns:p14="http://schemas.microsoft.com/office/powerpoint/2010/main" val="3648727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27688</TotalTime>
  <Words>513</Words>
  <Application>Microsoft Macintosh PowerPoint</Application>
  <PresentationFormat>On-screen Show (4:3)</PresentationFormat>
  <Paragraphs>61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Elemental</vt:lpstr>
      <vt:lpstr>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264</cp:revision>
  <dcterms:created xsi:type="dcterms:W3CDTF">2013-11-03T00:06:16Z</dcterms:created>
  <dcterms:modified xsi:type="dcterms:W3CDTF">2016-01-31T14:52:03Z</dcterms:modified>
  <cp:category/>
</cp:coreProperties>
</file>