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256" r:id="rId2"/>
    <p:sldId id="451" r:id="rId3"/>
    <p:sldId id="452" r:id="rId4"/>
    <p:sldId id="453" r:id="rId5"/>
    <p:sldId id="454" r:id="rId6"/>
    <p:sldId id="380" r:id="rId7"/>
    <p:sldId id="455" r:id="rId8"/>
    <p:sldId id="457" r:id="rId9"/>
    <p:sldId id="458" r:id="rId10"/>
    <p:sldId id="459" r:id="rId11"/>
    <p:sldId id="461" r:id="rId12"/>
    <p:sldId id="456" r:id="rId13"/>
    <p:sldId id="460" r:id="rId14"/>
    <p:sldId id="400" r:id="rId15"/>
    <p:sldId id="462" r:id="rId16"/>
    <p:sldId id="403" r:id="rId17"/>
    <p:sldId id="463" r:id="rId18"/>
    <p:sldId id="465" r:id="rId19"/>
    <p:sldId id="470" r:id="rId20"/>
    <p:sldId id="466" r:id="rId21"/>
    <p:sldId id="467" r:id="rId22"/>
    <p:sldId id="469" r:id="rId23"/>
    <p:sldId id="438" r:id="rId24"/>
    <p:sldId id="4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p:scale>
          <a:sx n="100" d="100"/>
          <a:sy n="100" d="100"/>
        </p:scale>
        <p:origin x="-10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January 24,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January 24,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January 24,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January 24,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January 24,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January 24,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January 24,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January 24,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January 24,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January 24,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January 24,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January 24,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Theme</a:t>
            </a:r>
            <a:endParaRPr lang="en-US" sz="4400" b="1" dirty="0"/>
          </a:p>
        </p:txBody>
      </p:sp>
      <p:sp>
        <p:nvSpPr>
          <p:cNvPr id="3" name="Subtitle 2"/>
          <p:cNvSpPr>
            <a:spLocks noGrp="1"/>
          </p:cNvSpPr>
          <p:nvPr>
            <p:ph type="subTitle" idx="1"/>
          </p:nvPr>
        </p:nvSpPr>
        <p:spPr/>
        <p:txBody>
          <a:bodyPr>
            <a:normAutofit/>
          </a:bodyPr>
          <a:lstStyle/>
          <a:p>
            <a:r>
              <a:rPr lang="en-US" sz="3200" dirty="0" smtClean="0"/>
              <a:t>Shar</a:t>
            </a:r>
            <a:r>
              <a:rPr lang="en-US" sz="3200" dirty="0" smtClean="0"/>
              <a:t>e Our Faith, Share Our Hope</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1733034"/>
            <a:ext cx="6781800" cy="3416320"/>
          </a:xfrm>
          <a:prstGeom prst="rect">
            <a:avLst/>
          </a:prstGeom>
        </p:spPr>
        <p:txBody>
          <a:bodyPr wrap="square">
            <a:spAutoFit/>
          </a:bodyPr>
          <a:lstStyle/>
          <a:p>
            <a:r>
              <a:rPr lang="en-US" sz="2400" dirty="0" smtClean="0">
                <a:latin typeface="Helvetica"/>
                <a:cs typeface="Helvetica"/>
              </a:rPr>
              <a:t>“Other </a:t>
            </a:r>
            <a:r>
              <a:rPr lang="en-US" sz="2400" dirty="0">
                <a:latin typeface="Helvetica"/>
                <a:cs typeface="Helvetica"/>
              </a:rPr>
              <a:t>lords are permitted to invade the sanctuary of the heart, and to exercise dominion over us. Our own </a:t>
            </a:r>
            <a:r>
              <a:rPr lang="en-US" sz="2400" dirty="0">
                <a:solidFill>
                  <a:srgbClr val="FFFF00"/>
                </a:solidFill>
                <a:latin typeface="Helvetica"/>
                <a:cs typeface="Helvetica"/>
              </a:rPr>
              <a:t>selfish desires</a:t>
            </a:r>
            <a:r>
              <a:rPr lang="en-US" sz="2400" dirty="0">
                <a:latin typeface="Helvetica"/>
                <a:cs typeface="Helvetica"/>
              </a:rPr>
              <a:t>, the </a:t>
            </a:r>
            <a:r>
              <a:rPr lang="en-US" sz="2400" dirty="0">
                <a:solidFill>
                  <a:srgbClr val="FFFF00"/>
                </a:solidFill>
                <a:latin typeface="Helvetica"/>
                <a:cs typeface="Helvetica"/>
              </a:rPr>
              <a:t>opinion of others</a:t>
            </a:r>
            <a:r>
              <a:rPr lang="en-US" sz="2400" dirty="0">
                <a:latin typeface="Helvetica"/>
                <a:cs typeface="Helvetica"/>
              </a:rPr>
              <a:t>, </a:t>
            </a:r>
            <a:r>
              <a:rPr lang="en-US" sz="2400" dirty="0">
                <a:solidFill>
                  <a:srgbClr val="FFFF00"/>
                </a:solidFill>
                <a:latin typeface="Helvetica"/>
                <a:cs typeface="Helvetica"/>
              </a:rPr>
              <a:t>worldly wisdom</a:t>
            </a:r>
            <a:r>
              <a:rPr lang="en-US" sz="2400" dirty="0">
                <a:latin typeface="Helvetica"/>
                <a:cs typeface="Helvetica"/>
              </a:rPr>
              <a:t>, the </a:t>
            </a:r>
            <a:r>
              <a:rPr lang="en-US" sz="2400" dirty="0">
                <a:solidFill>
                  <a:srgbClr val="FFFF00"/>
                </a:solidFill>
                <a:latin typeface="Helvetica"/>
                <a:cs typeface="Helvetica"/>
              </a:rPr>
              <a:t>pressure of circumstances</a:t>
            </a:r>
            <a:r>
              <a:rPr lang="en-US" sz="2400" dirty="0">
                <a:latin typeface="Helvetica"/>
                <a:cs typeface="Helvetica"/>
              </a:rPr>
              <a:t>, these and many other lords command us, and we turn away our simple and complete allegiance to our one Lord." </a:t>
            </a:r>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G</a:t>
            </a:r>
            <a:r>
              <a:rPr lang="en-US" sz="2400" dirty="0">
                <a:latin typeface="Helvetica"/>
                <a:cs typeface="Helvetica"/>
              </a:rPr>
              <a:t>. Campbell Morgan</a:t>
            </a:r>
          </a:p>
        </p:txBody>
      </p:sp>
    </p:spTree>
    <p:extLst>
      <p:ext uri="{BB962C8B-B14F-4D97-AF65-F5344CB8AC3E}">
        <p14:creationId xmlns:p14="http://schemas.microsoft.com/office/powerpoint/2010/main" val="182957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300" y="1876322"/>
            <a:ext cx="7442200" cy="2880852"/>
          </a:xfrm>
          <a:prstGeom prst="rect">
            <a:avLst/>
          </a:prstGeom>
        </p:spPr>
      </p:pic>
    </p:spTree>
    <p:extLst>
      <p:ext uri="{BB962C8B-B14F-4D97-AF65-F5344CB8AC3E}">
        <p14:creationId xmlns:p14="http://schemas.microsoft.com/office/powerpoint/2010/main" val="358134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300" y="2291834"/>
            <a:ext cx="6451600" cy="1938992"/>
          </a:xfrm>
          <a:prstGeom prst="rect">
            <a:avLst/>
          </a:prstGeom>
        </p:spPr>
        <p:txBody>
          <a:bodyPr wrap="square">
            <a:spAutoFit/>
          </a:bodyPr>
          <a:lstStyle/>
          <a:p>
            <a:r>
              <a:rPr lang="en-US" sz="2400" dirty="0">
                <a:latin typeface="Helvetica"/>
                <a:cs typeface="Helvetica"/>
              </a:rPr>
              <a:t>"The simple meaning of the injunction is that </a:t>
            </a:r>
            <a:r>
              <a:rPr lang="en-US" sz="2400" dirty="0">
                <a:solidFill>
                  <a:srgbClr val="FFFF00"/>
                </a:solidFill>
                <a:latin typeface="Helvetica"/>
                <a:cs typeface="Helvetica"/>
              </a:rPr>
              <a:t>at the very </a:t>
            </a:r>
            <a:r>
              <a:rPr lang="en-US" sz="2400" dirty="0" err="1">
                <a:solidFill>
                  <a:srgbClr val="FFFF00"/>
                </a:solidFill>
                <a:latin typeface="Helvetica"/>
                <a:cs typeface="Helvetica"/>
              </a:rPr>
              <a:t>centre</a:t>
            </a:r>
            <a:r>
              <a:rPr lang="en-US" sz="2400" dirty="0">
                <a:solidFill>
                  <a:srgbClr val="FFFF00"/>
                </a:solidFill>
                <a:latin typeface="Helvetica"/>
                <a:cs typeface="Helvetica"/>
              </a:rPr>
              <a:t> of life</a:t>
            </a:r>
            <a:r>
              <a:rPr lang="en-US" sz="2400" dirty="0">
                <a:latin typeface="Helvetica"/>
                <a:cs typeface="Helvetica"/>
              </a:rPr>
              <a:t> there is to be one Lord, and that is Christ...</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G</a:t>
            </a:r>
            <a:r>
              <a:rPr lang="en-US" sz="2400" dirty="0">
                <a:latin typeface="Helvetica"/>
                <a:cs typeface="Helvetica"/>
              </a:rPr>
              <a:t>. Campbell Morgan</a:t>
            </a:r>
          </a:p>
        </p:txBody>
      </p:sp>
    </p:spTree>
    <p:extLst>
      <p:ext uri="{BB962C8B-B14F-4D97-AF65-F5344CB8AC3E}">
        <p14:creationId xmlns:p14="http://schemas.microsoft.com/office/powerpoint/2010/main" val="182685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2126226"/>
            <a:ext cx="7874000" cy="3048000"/>
          </a:xfrm>
          <a:prstGeom prst="rect">
            <a:avLst/>
          </a:prstGeom>
        </p:spPr>
      </p:pic>
    </p:spTree>
    <p:extLst>
      <p:ext uri="{BB962C8B-B14F-4D97-AF65-F5344CB8AC3E}">
        <p14:creationId xmlns:p14="http://schemas.microsoft.com/office/powerpoint/2010/main" val="355612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0" y="2077718"/>
            <a:ext cx="6499808" cy="2654089"/>
          </a:xfrm>
          <a:prstGeom prst="rect">
            <a:avLst/>
          </a:prstGeom>
        </p:spPr>
      </p:pic>
    </p:spTree>
    <p:extLst>
      <p:ext uri="{BB962C8B-B14F-4D97-AF65-F5344CB8AC3E}">
        <p14:creationId xmlns:p14="http://schemas.microsoft.com/office/powerpoint/2010/main" val="173750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dirty="0" smtClean="0">
                <a:latin typeface="Helvetica"/>
                <a:cs typeface="Helvetica"/>
              </a:rPr>
              <a:t>But </a:t>
            </a:r>
            <a:r>
              <a:rPr lang="en-US" sz="2600" dirty="0">
                <a:latin typeface="Helvetica"/>
                <a:cs typeface="Helvetica"/>
              </a:rPr>
              <a:t>in your hearts revere Christ as Lord. Always </a:t>
            </a:r>
            <a:r>
              <a:rPr lang="en-US" sz="2600" dirty="0">
                <a:solidFill>
                  <a:srgbClr val="FFFF00"/>
                </a:solidFill>
                <a:latin typeface="Helvetica"/>
                <a:cs typeface="Helvetica"/>
              </a:rPr>
              <a:t>be prepared to give an answer</a:t>
            </a:r>
            <a:r>
              <a:rPr lang="en-US" sz="2600" dirty="0">
                <a:latin typeface="Helvetica"/>
                <a:cs typeface="Helvetica"/>
              </a:rPr>
              <a:t> to everyone who asks you to give the reason for the hope that you have. But do this with gentleness and </a:t>
            </a:r>
            <a:r>
              <a:rPr lang="en-US" sz="2600" dirty="0" smtClean="0">
                <a:latin typeface="Helvetica"/>
                <a:cs typeface="Helvetica"/>
              </a:rPr>
              <a:t>respect.</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1 Peter 3:15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02342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4200" y="2035629"/>
            <a:ext cx="8026400" cy="2762332"/>
          </a:xfrm>
          <a:prstGeom prst="rect">
            <a:avLst/>
          </a:prstGeom>
        </p:spPr>
      </p:pic>
    </p:spTree>
    <p:extLst>
      <p:ext uri="{BB962C8B-B14F-4D97-AF65-F5344CB8AC3E}">
        <p14:creationId xmlns:p14="http://schemas.microsoft.com/office/powerpoint/2010/main" val="40433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853764"/>
            <a:ext cx="7188200" cy="5396783"/>
          </a:xfrm>
          <a:prstGeom prst="rect">
            <a:avLst/>
          </a:prstGeom>
        </p:spPr>
      </p:pic>
    </p:spTree>
    <p:extLst>
      <p:ext uri="{BB962C8B-B14F-4D97-AF65-F5344CB8AC3E}">
        <p14:creationId xmlns:p14="http://schemas.microsoft.com/office/powerpoint/2010/main" val="16303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587007"/>
            <a:ext cx="5295421" cy="5908575"/>
          </a:xfrm>
          <a:prstGeom prst="rect">
            <a:avLst/>
          </a:prstGeom>
        </p:spPr>
      </p:pic>
    </p:spTree>
    <p:extLst>
      <p:ext uri="{BB962C8B-B14F-4D97-AF65-F5344CB8AC3E}">
        <p14:creationId xmlns:p14="http://schemas.microsoft.com/office/powerpoint/2010/main" val="299916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900" y="2120900"/>
            <a:ext cx="7937500" cy="2616200"/>
          </a:xfrm>
          <a:prstGeom prst="rect">
            <a:avLst/>
          </a:prstGeom>
        </p:spPr>
      </p:pic>
    </p:spTree>
    <p:extLst>
      <p:ext uri="{BB962C8B-B14F-4D97-AF65-F5344CB8AC3E}">
        <p14:creationId xmlns:p14="http://schemas.microsoft.com/office/powerpoint/2010/main" val="134513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7440" y="1936790"/>
            <a:ext cx="6870700" cy="2893100"/>
          </a:xfrm>
          <a:prstGeom prst="rect">
            <a:avLst/>
          </a:prstGeom>
        </p:spPr>
        <p:txBody>
          <a:bodyPr wrap="square">
            <a:spAutoFit/>
          </a:bodyPr>
          <a:lstStyle/>
          <a:p>
            <a:r>
              <a:rPr lang="en-US" sz="2600" b="1" dirty="0" smtClean="0">
                <a:latin typeface="Helvetica"/>
                <a:cs typeface="Helvetica"/>
              </a:rPr>
              <a:t>Conformed </a:t>
            </a:r>
            <a:r>
              <a:rPr lang="en-US" sz="2600" b="1" dirty="0">
                <a:latin typeface="Helvetica"/>
                <a:cs typeface="Helvetica"/>
              </a:rPr>
              <a:t>to Christ’s Image</a:t>
            </a:r>
          </a:p>
          <a:p>
            <a:endParaRPr lang="en-US" sz="2600" dirty="0" smtClean="0">
              <a:latin typeface="Helvetica"/>
              <a:cs typeface="Helvetica"/>
            </a:endParaRPr>
          </a:p>
          <a:p>
            <a:endParaRPr lang="en-US" sz="2600" dirty="0">
              <a:latin typeface="Helvetica"/>
              <a:cs typeface="Helvetica"/>
            </a:endParaRPr>
          </a:p>
          <a:p>
            <a:r>
              <a:rPr lang="en-US" sz="2600" dirty="0" smtClean="0">
                <a:latin typeface="Helvetica"/>
                <a:cs typeface="Helvetica"/>
              </a:rPr>
              <a:t>For </a:t>
            </a:r>
            <a:r>
              <a:rPr lang="en-US" sz="2600" dirty="0">
                <a:latin typeface="Helvetica"/>
                <a:cs typeface="Helvetica"/>
              </a:rPr>
              <a:t>those God foreknew he also predestined to be </a:t>
            </a:r>
            <a:r>
              <a:rPr lang="en-US" sz="2600" dirty="0">
                <a:solidFill>
                  <a:srgbClr val="FFFF00"/>
                </a:solidFill>
                <a:latin typeface="Helvetica"/>
                <a:cs typeface="Helvetica"/>
              </a:rPr>
              <a:t>conformed to the image of his </a:t>
            </a:r>
            <a:r>
              <a:rPr lang="en-US" sz="2600" dirty="0" smtClean="0">
                <a:solidFill>
                  <a:srgbClr val="FFFF00"/>
                </a:solidFill>
                <a:latin typeface="Helvetica"/>
                <a:cs typeface="Helvetica"/>
              </a:rPr>
              <a:t>Son </a:t>
            </a:r>
            <a:r>
              <a:rPr lang="en-US" sz="2600" dirty="0" smtClean="0">
                <a:latin typeface="Helvetica"/>
                <a:cs typeface="Helvetica"/>
              </a:rPr>
              <a:t>. . . </a:t>
            </a: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Romans 8:29</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162957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1418336"/>
            <a:ext cx="7823200" cy="4087622"/>
          </a:xfrm>
          <a:prstGeom prst="rect">
            <a:avLst/>
          </a:prstGeom>
        </p:spPr>
      </p:pic>
    </p:spTree>
    <p:extLst>
      <p:ext uri="{BB962C8B-B14F-4D97-AF65-F5344CB8AC3E}">
        <p14:creationId xmlns:p14="http://schemas.microsoft.com/office/powerpoint/2010/main" val="44235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dirty="0" smtClean="0">
                <a:latin typeface="Helvetica"/>
                <a:cs typeface="Helvetica"/>
              </a:rPr>
              <a:t>But </a:t>
            </a:r>
            <a:r>
              <a:rPr lang="en-US" sz="2600" dirty="0">
                <a:latin typeface="Helvetica"/>
                <a:cs typeface="Helvetica"/>
              </a:rPr>
              <a:t>in your hearts revere Christ as Lord. Always be prepared to give an answer to everyone who asks you to give the reason for </a:t>
            </a:r>
            <a:r>
              <a:rPr lang="en-US" sz="2600" dirty="0">
                <a:solidFill>
                  <a:srgbClr val="FFFF00"/>
                </a:solidFill>
                <a:latin typeface="Helvetica"/>
                <a:cs typeface="Helvetica"/>
              </a:rPr>
              <a:t>the hope that you have</a:t>
            </a:r>
            <a:r>
              <a:rPr lang="en-US" sz="2600" dirty="0">
                <a:latin typeface="Helvetica"/>
                <a:cs typeface="Helvetica"/>
              </a:rPr>
              <a:t>. But do this with gentleness and </a:t>
            </a:r>
            <a:r>
              <a:rPr lang="en-US" sz="2600" dirty="0" smtClean="0">
                <a:latin typeface="Helvetica"/>
                <a:cs typeface="Helvetica"/>
              </a:rPr>
              <a:t>respect.</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1 Peter 3:15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4187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600" y="1041400"/>
            <a:ext cx="5118100" cy="5118100"/>
          </a:xfrm>
          <a:prstGeom prst="rect">
            <a:avLst/>
          </a:prstGeom>
        </p:spPr>
      </p:pic>
    </p:spTree>
    <p:extLst>
      <p:ext uri="{BB962C8B-B14F-4D97-AF65-F5344CB8AC3E}">
        <p14:creationId xmlns:p14="http://schemas.microsoft.com/office/powerpoint/2010/main" val="252420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9988" y="1054100"/>
            <a:ext cx="7677412" cy="5119189"/>
          </a:xfrm>
          <a:prstGeom prst="rect">
            <a:avLst/>
          </a:prstGeom>
        </p:spPr>
      </p:pic>
    </p:spTree>
    <p:extLst>
      <p:ext uri="{BB962C8B-B14F-4D97-AF65-F5344CB8AC3E}">
        <p14:creationId xmlns:p14="http://schemas.microsoft.com/office/powerpoint/2010/main" val="177284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0" y="1435100"/>
            <a:ext cx="7874000" cy="3810000"/>
          </a:xfrm>
          <a:prstGeom prst="rect">
            <a:avLst/>
          </a:prstGeom>
        </p:spPr>
      </p:pic>
    </p:spTree>
    <p:extLst>
      <p:ext uri="{BB962C8B-B14F-4D97-AF65-F5344CB8AC3E}">
        <p14:creationId xmlns:p14="http://schemas.microsoft.com/office/powerpoint/2010/main" val="67429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1377990"/>
            <a:ext cx="7734300" cy="4062651"/>
          </a:xfrm>
          <a:prstGeom prst="rect">
            <a:avLst/>
          </a:prstGeom>
        </p:spPr>
        <p:txBody>
          <a:bodyPr wrap="square">
            <a:spAutoFit/>
          </a:bodyPr>
          <a:lstStyle/>
          <a:p>
            <a:r>
              <a:rPr lang="en-US" sz="2400" b="1" dirty="0" smtClean="0">
                <a:latin typeface="Helvetica"/>
                <a:cs typeface="Helvetica"/>
              </a:rPr>
              <a:t>Share Our Faith, Share Our Hope, Share Our Love</a:t>
            </a:r>
            <a:endParaRPr lang="en-US" sz="2400" b="1" dirty="0">
              <a:latin typeface="Helvetica"/>
              <a:cs typeface="Helvetica"/>
            </a:endParaRPr>
          </a:p>
          <a:p>
            <a:endParaRPr lang="en-US" sz="2600" dirty="0" smtClean="0">
              <a:latin typeface="Helvetica"/>
              <a:cs typeface="Helvetica"/>
            </a:endParaRPr>
          </a:p>
          <a:p>
            <a:endParaRPr lang="en-US" sz="2600" dirty="0" smtClean="0">
              <a:latin typeface="Helvetica"/>
              <a:cs typeface="Helvetica"/>
            </a:endParaRPr>
          </a:p>
          <a:p>
            <a:endParaRPr lang="en-US" sz="2600" dirty="0" smtClean="0">
              <a:latin typeface="Helvetica"/>
              <a:cs typeface="Helvetica"/>
            </a:endParaRPr>
          </a:p>
          <a:p>
            <a:r>
              <a:rPr lang="en-US" sz="2600" dirty="0" smtClean="0">
                <a:latin typeface="Helvetica"/>
                <a:cs typeface="Helvetica"/>
              </a:rPr>
              <a:t>But </a:t>
            </a:r>
            <a:r>
              <a:rPr lang="en-US" sz="2600" dirty="0">
                <a:latin typeface="Helvetica"/>
                <a:cs typeface="Helvetica"/>
              </a:rPr>
              <a:t>in your hearts revere Christ as Lord. Always be prepared to give an answer to everyone who asks you to give the reason for the hope that you have. But do this with gentleness and </a:t>
            </a:r>
            <a:r>
              <a:rPr lang="en-US" sz="2600" dirty="0" smtClean="0">
                <a:latin typeface="Helvetica"/>
                <a:cs typeface="Helvetica"/>
              </a:rPr>
              <a:t>respect.</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1 Peter 3:15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32415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4440" y="2670750"/>
            <a:ext cx="7188200" cy="1692771"/>
          </a:xfrm>
          <a:prstGeom prst="rect">
            <a:avLst/>
          </a:prstGeom>
        </p:spPr>
        <p:txBody>
          <a:bodyPr wrap="square">
            <a:spAutoFit/>
          </a:bodyPr>
          <a:lstStyle/>
          <a:p>
            <a:r>
              <a:rPr lang="en-US" sz="2600" dirty="0" smtClean="0">
                <a:latin typeface="Helvetica"/>
                <a:cs typeface="Helvetica"/>
              </a:rPr>
              <a:t>By </a:t>
            </a:r>
            <a:r>
              <a:rPr lang="en-US" sz="2600" dirty="0">
                <a:latin typeface="Helvetica"/>
                <a:cs typeface="Helvetica"/>
              </a:rPr>
              <a:t>this everyone will know that you are my disciples, if you love one another.”</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John 13:35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94988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7972" y="1648038"/>
            <a:ext cx="6202828" cy="3514936"/>
          </a:xfrm>
          <a:prstGeom prst="rect">
            <a:avLst/>
          </a:prstGeom>
        </p:spPr>
      </p:pic>
    </p:spTree>
    <p:extLst>
      <p:ext uri="{BB962C8B-B14F-4D97-AF65-F5344CB8AC3E}">
        <p14:creationId xmlns:p14="http://schemas.microsoft.com/office/powerpoint/2010/main" val="341777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3200" y="330200"/>
            <a:ext cx="6438900" cy="6438900"/>
          </a:xfrm>
          <a:prstGeom prst="rect">
            <a:avLst/>
          </a:prstGeom>
        </p:spPr>
      </p:pic>
    </p:spTree>
    <p:extLst>
      <p:ext uri="{BB962C8B-B14F-4D97-AF65-F5344CB8AC3E}">
        <p14:creationId xmlns:p14="http://schemas.microsoft.com/office/powerpoint/2010/main" val="185155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dirty="0" smtClean="0">
                <a:latin typeface="Helvetica"/>
                <a:cs typeface="Helvetica"/>
              </a:rPr>
              <a:t>But </a:t>
            </a:r>
            <a:r>
              <a:rPr lang="en-US" sz="2600" dirty="0">
                <a:latin typeface="Helvetica"/>
                <a:cs typeface="Helvetica"/>
              </a:rPr>
              <a:t>in your hearts revere Christ as Lord. Always be prepared to give an answer to everyone who asks you to give the reason for the hope that you have. But do this with gentleness and </a:t>
            </a:r>
            <a:r>
              <a:rPr lang="en-US" sz="2600" dirty="0" smtClean="0">
                <a:latin typeface="Helvetica"/>
                <a:cs typeface="Helvetica"/>
              </a:rPr>
              <a:t>respect.</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1 Peter 3:15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230199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114590"/>
            <a:ext cx="7734300" cy="2492990"/>
          </a:xfrm>
          <a:prstGeom prst="rect">
            <a:avLst/>
          </a:prstGeom>
        </p:spPr>
        <p:txBody>
          <a:bodyPr wrap="square">
            <a:spAutoFit/>
          </a:bodyPr>
          <a:lstStyle/>
          <a:p>
            <a:r>
              <a:rPr lang="en-US" sz="2600" dirty="0" smtClean="0">
                <a:latin typeface="Helvetica"/>
                <a:cs typeface="Helvetica"/>
              </a:rPr>
              <a:t>But </a:t>
            </a:r>
            <a:r>
              <a:rPr lang="en-US" sz="2600" dirty="0">
                <a:latin typeface="Helvetica"/>
                <a:cs typeface="Helvetica"/>
              </a:rPr>
              <a:t>in your hearts </a:t>
            </a:r>
            <a:r>
              <a:rPr lang="en-US" sz="2600" dirty="0">
                <a:solidFill>
                  <a:srgbClr val="FFFF00"/>
                </a:solidFill>
                <a:latin typeface="Helvetica"/>
                <a:cs typeface="Helvetica"/>
              </a:rPr>
              <a:t>revere Christ as Lord</a:t>
            </a:r>
            <a:r>
              <a:rPr lang="en-US" sz="2600" dirty="0">
                <a:latin typeface="Helvetica"/>
                <a:cs typeface="Helvetica"/>
              </a:rPr>
              <a:t>. Always be prepared to give an answer to everyone who asks you to give the reason for the hope that you have. But do this with gentleness and </a:t>
            </a:r>
            <a:r>
              <a:rPr lang="en-US" sz="2600" dirty="0" smtClean="0">
                <a:latin typeface="Helvetica"/>
                <a:cs typeface="Helvetica"/>
              </a:rPr>
              <a:t>respect.</a:t>
            </a:r>
            <a:endParaRPr lang="en-US" sz="2600" dirty="0" smtClean="0">
              <a:latin typeface="Helvetica"/>
              <a:cs typeface="Helvetica"/>
            </a:endParaRPr>
          </a:p>
          <a:p>
            <a:r>
              <a:rPr lang="en-US" sz="2600" dirty="0">
                <a:latin typeface="Helvetica"/>
                <a:cs typeface="Helvetica"/>
              </a:rPr>
              <a:t>	</a:t>
            </a:r>
            <a:r>
              <a:rPr lang="en-US" sz="2600" dirty="0" smtClean="0">
                <a:latin typeface="Helvetica"/>
                <a:cs typeface="Helvetica"/>
              </a:rPr>
              <a:t>			</a:t>
            </a: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1 Peter 3:15</a:t>
            </a:r>
            <a:endParaRPr lang="en-US" sz="2600" dirty="0">
              <a:latin typeface="Helvetica"/>
              <a:cs typeface="Helvetica"/>
            </a:endParaRPr>
          </a:p>
        </p:txBody>
      </p:sp>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Tree>
    <p:extLst>
      <p:ext uri="{BB962C8B-B14F-4D97-AF65-F5344CB8AC3E}">
        <p14:creationId xmlns:p14="http://schemas.microsoft.com/office/powerpoint/2010/main" val="347741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1689100"/>
            <a:ext cx="7747000" cy="3467100"/>
          </a:xfrm>
          <a:prstGeom prst="rect">
            <a:avLst/>
          </a:prstGeom>
        </p:spPr>
      </p:pic>
    </p:spTree>
    <p:extLst>
      <p:ext uri="{BB962C8B-B14F-4D97-AF65-F5344CB8AC3E}">
        <p14:creationId xmlns:p14="http://schemas.microsoft.com/office/powerpoint/2010/main" val="3378736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28002</TotalTime>
  <Words>352</Words>
  <Application>Microsoft Macintosh PowerPoint</Application>
  <PresentationFormat>On-screen Show (4:3)</PresentationFormat>
  <Paragraphs>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263</cp:revision>
  <dcterms:created xsi:type="dcterms:W3CDTF">2013-11-03T00:06:16Z</dcterms:created>
  <dcterms:modified xsi:type="dcterms:W3CDTF">2016-01-24T14:44:37Z</dcterms:modified>
  <cp:category/>
</cp:coreProperties>
</file>