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27"/>
  </p:notesMasterIdLst>
  <p:sldIdLst>
    <p:sldId id="256" r:id="rId2"/>
    <p:sldId id="592" r:id="rId3"/>
    <p:sldId id="929" r:id="rId4"/>
    <p:sldId id="767" r:id="rId5"/>
    <p:sldId id="931" r:id="rId6"/>
    <p:sldId id="935" r:id="rId7"/>
    <p:sldId id="934" r:id="rId8"/>
    <p:sldId id="936" r:id="rId9"/>
    <p:sldId id="930" r:id="rId10"/>
    <p:sldId id="932" r:id="rId11"/>
    <p:sldId id="937" r:id="rId12"/>
    <p:sldId id="933" r:id="rId13"/>
    <p:sldId id="899" r:id="rId14"/>
    <p:sldId id="868" r:id="rId15"/>
    <p:sldId id="938" r:id="rId16"/>
    <p:sldId id="736" r:id="rId17"/>
    <p:sldId id="939" r:id="rId18"/>
    <p:sldId id="872" r:id="rId19"/>
    <p:sldId id="940" r:id="rId20"/>
    <p:sldId id="941" r:id="rId21"/>
    <p:sldId id="921" r:id="rId22"/>
    <p:sldId id="908" r:id="rId23"/>
    <p:sldId id="942" r:id="rId24"/>
    <p:sldId id="943" r:id="rId25"/>
    <p:sldId id="92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712" autoAdjust="0"/>
  </p:normalViewPr>
  <p:slideViewPr>
    <p:cSldViewPr snapToGrid="0" snapToObjects="1">
      <p:cViewPr>
        <p:scale>
          <a:sx n="100" d="100"/>
          <a:sy n="100" d="100"/>
        </p:scale>
        <p:origin x="-1776" y="-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FE64F-718D-834F-BDFC-B940820A2267}" type="datetimeFigureOut">
              <a:rPr lang="en-US" smtClean="0"/>
              <a:t>11/4/17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F823B-A632-F44F-9C36-9A3FD243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Saturday, November 4, 17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Saturday, November 4,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Saturday, November 4,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Saturday, November 4, 17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Saturday, November 4, 17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Saturday, November 4, 17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Saturday, November 4, 17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Saturday, November 4, 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Saturday, November 4, 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Saturday, November 4, 17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Saturday, November 4, 17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Saturday, November 4, 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b="1" dirty="0" smtClean="0"/>
              <a:t>Grace to You</a:t>
            </a:r>
            <a:endParaRPr lang="en-US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Sufficiency of Grace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1783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864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52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714"/>
            <a:ext cx="9144000" cy="579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57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0300" y="2489199"/>
            <a:ext cx="68199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aseline="30000" dirty="0" smtClean="0">
                <a:latin typeface="Helvetica"/>
                <a:cs typeface="Helvetica"/>
              </a:rPr>
              <a:t>7</a:t>
            </a:r>
            <a:r>
              <a:rPr lang="en-US" sz="2600" dirty="0" smtClean="0">
                <a:latin typeface="Helvetica"/>
                <a:cs typeface="Helvetica"/>
              </a:rPr>
              <a:t> Therefore</a:t>
            </a:r>
            <a:r>
              <a:rPr lang="en-US" sz="2600" dirty="0">
                <a:latin typeface="Helvetica"/>
                <a:cs typeface="Helvetica"/>
              </a:rPr>
              <a:t>, in order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to keep me from becoming conceited</a:t>
            </a:r>
            <a:r>
              <a:rPr lang="en-US" sz="2600" dirty="0">
                <a:latin typeface="Helvetica"/>
                <a:cs typeface="Helvetica"/>
              </a:rPr>
              <a:t>, I was given a thorn in my flesh, a messenger of Satan, to torment me. </a:t>
            </a:r>
          </a:p>
        </p:txBody>
      </p:sp>
    </p:spTree>
    <p:extLst>
      <p:ext uri="{BB962C8B-B14F-4D97-AF65-F5344CB8AC3E}">
        <p14:creationId xmlns:p14="http://schemas.microsoft.com/office/powerpoint/2010/main" val="2982591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7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46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500" y="2833468"/>
            <a:ext cx="3469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Sufficient Grace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79427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6500" y="2263576"/>
            <a:ext cx="68453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aseline="30000" dirty="0" smtClean="0">
                <a:latin typeface="Helvetica"/>
                <a:cs typeface="Helvetica"/>
              </a:rPr>
              <a:t>8</a:t>
            </a:r>
            <a:r>
              <a:rPr lang="en-US" sz="2600" dirty="0" smtClean="0">
                <a:latin typeface="Helvetica"/>
                <a:cs typeface="Helvetica"/>
              </a:rPr>
              <a:t> </a:t>
            </a:r>
            <a:r>
              <a:rPr lang="en-US" sz="2600" dirty="0">
                <a:latin typeface="Helvetica"/>
                <a:cs typeface="Helvetica"/>
              </a:rPr>
              <a:t>Three times I pleaded with the Lord to take it away from me. </a:t>
            </a:r>
            <a:r>
              <a:rPr lang="en-US" sz="2600" baseline="30000" dirty="0">
                <a:latin typeface="Helvetica"/>
                <a:cs typeface="Helvetica"/>
              </a:rPr>
              <a:t>9</a:t>
            </a:r>
            <a:r>
              <a:rPr lang="en-US" sz="2600" dirty="0">
                <a:latin typeface="Helvetica"/>
                <a:cs typeface="Helvetica"/>
              </a:rPr>
              <a:t> But he said to me, “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My grace is sufficient for you</a:t>
            </a:r>
            <a:r>
              <a:rPr lang="en-US" sz="2600" dirty="0">
                <a:latin typeface="Helvetica"/>
                <a:cs typeface="Helvetica"/>
              </a:rPr>
              <a:t>, for my power is made perfect in weakness.</a:t>
            </a:r>
            <a:r>
              <a:rPr lang="en-US" sz="2600" dirty="0" smtClean="0">
                <a:latin typeface="Helvetica"/>
                <a:cs typeface="Helvetica"/>
              </a:rPr>
              <a:t>”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87393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200"/>
            <a:ext cx="9144000" cy="567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82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5300"/>
            <a:ext cx="9144000" cy="332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56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500" y="2833468"/>
            <a:ext cx="4692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Strength in Weakness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79427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1100" y="1712436"/>
            <a:ext cx="6845300" cy="3693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latin typeface="Helvetica"/>
                <a:cs typeface="Helvetica"/>
              </a:rPr>
              <a:t>Therefore </a:t>
            </a:r>
            <a:r>
              <a:rPr lang="en-US" sz="2600" dirty="0">
                <a:latin typeface="Helvetica"/>
                <a:cs typeface="Helvetica"/>
              </a:rPr>
              <a:t>I will boast all the more gladly about my weaknesses, so that Christ’s power may rest on me. </a:t>
            </a:r>
            <a:r>
              <a:rPr lang="en-US" sz="2600" baseline="30000" dirty="0">
                <a:latin typeface="Helvetica"/>
                <a:cs typeface="Helvetica"/>
              </a:rPr>
              <a:t>10</a:t>
            </a:r>
            <a:r>
              <a:rPr lang="en-US" sz="2600" dirty="0">
                <a:latin typeface="Helvetica"/>
                <a:cs typeface="Helvetica"/>
              </a:rPr>
              <a:t> That is why, for Christ’s sake,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I delight in weaknesses</a:t>
            </a:r>
            <a:r>
              <a:rPr lang="en-US" sz="2600" dirty="0">
                <a:latin typeface="Helvetica"/>
                <a:cs typeface="Helvetica"/>
              </a:rPr>
              <a:t>, in insults, in hardships, in persecutions, in difficulties.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For when I am weak, then I am strong</a:t>
            </a:r>
            <a:r>
              <a:rPr lang="en-US" sz="2600" dirty="0" smtClean="0">
                <a:latin typeface="Helvetica"/>
                <a:cs typeface="Helvetica"/>
              </a:rPr>
              <a:t>.</a:t>
            </a:r>
          </a:p>
          <a:p>
            <a:endParaRPr lang="en-US" sz="2600" dirty="0" smtClean="0">
              <a:latin typeface="Helvetica"/>
              <a:cs typeface="Helvetica"/>
            </a:endParaRPr>
          </a:p>
          <a:p>
            <a:endParaRPr lang="en-US" sz="2600" dirty="0">
              <a:latin typeface="Helvetica"/>
              <a:cs typeface="Helvetica"/>
            </a:endParaRPr>
          </a:p>
          <a:p>
            <a:r>
              <a:rPr lang="en-US" sz="2600" dirty="0" smtClean="0">
                <a:latin typeface="Helvetica"/>
                <a:cs typeface="Helvetica"/>
              </a:rPr>
              <a:t>			       2 Corinthians 12:7-10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70959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53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700"/>
            <a:ext cx="9144000" cy="606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87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44600" y="1460502"/>
            <a:ext cx="67945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/>
                <a:cs typeface="Helvetica"/>
              </a:rPr>
              <a:t>Many harbor a longing for the day when the Christian life will become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“easy.” </a:t>
            </a:r>
            <a:r>
              <a:rPr lang="en-US" sz="2400" dirty="0">
                <a:latin typeface="Helvetica"/>
                <a:cs typeface="Helvetica"/>
              </a:rPr>
              <a:t>We hope for a time when the major struggles with sin are behind us, and now we go on to bigger and better things without much of a struggle.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That day is an illusion. </a:t>
            </a:r>
            <a:r>
              <a:rPr lang="en-US" sz="2400" dirty="0">
                <a:latin typeface="Helvetica"/>
                <a:cs typeface="Helvetica"/>
              </a:rPr>
              <a:t>If the Apostle Paul himself constantly experienced weakness, who are we to think that we will surpass him</a:t>
            </a:r>
            <a:r>
              <a:rPr lang="en-US" sz="2400" dirty="0" smtClean="0">
                <a:latin typeface="Helvetica"/>
                <a:cs typeface="Helvetica"/>
              </a:rPr>
              <a:t>?</a:t>
            </a:r>
          </a:p>
          <a:p>
            <a:endParaRPr lang="en-US" sz="2400" dirty="0" smtClean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dirty="0" smtClean="0">
                <a:latin typeface="Helvetica"/>
                <a:cs typeface="Helvetica"/>
              </a:rPr>
              <a:t>				   Rev. David </a:t>
            </a:r>
            <a:r>
              <a:rPr lang="en-US" sz="2400" dirty="0" err="1" smtClean="0">
                <a:latin typeface="Helvetica"/>
                <a:cs typeface="Helvetica"/>
              </a:rPr>
              <a:t>Guzik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10980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500" y="2833468"/>
            <a:ext cx="4546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Lessons for Disciples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01300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52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12700"/>
            <a:ext cx="6845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768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99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696080"/>
            <a:ext cx="4572000" cy="54784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latin typeface="Helvetica"/>
                <a:cs typeface="Helvetica"/>
              </a:rPr>
              <a:t>Birth of a child</a:t>
            </a:r>
          </a:p>
          <a:p>
            <a:pPr>
              <a:spcAft>
                <a:spcPts val="1200"/>
              </a:spcAft>
            </a:pPr>
            <a:r>
              <a:rPr lang="en-US" sz="2000" dirty="0" smtClean="0">
                <a:latin typeface="Helvetica"/>
                <a:cs typeface="Helvetica"/>
              </a:rPr>
              <a:t>Breakup of a relationship</a:t>
            </a:r>
            <a:endParaRPr lang="en-US" sz="2000" dirty="0">
              <a:latin typeface="Helvetica"/>
              <a:cs typeface="Helvetica"/>
            </a:endParaRPr>
          </a:p>
          <a:p>
            <a:pPr>
              <a:spcAft>
                <a:spcPts val="1200"/>
              </a:spcAft>
            </a:pPr>
            <a:r>
              <a:rPr lang="en-US" sz="2000" dirty="0" smtClean="0">
                <a:latin typeface="Helvetica"/>
                <a:cs typeface="Helvetica"/>
              </a:rPr>
              <a:t>End </a:t>
            </a:r>
            <a:r>
              <a:rPr lang="en-US" sz="2000" dirty="0">
                <a:latin typeface="Helvetica"/>
                <a:cs typeface="Helvetica"/>
              </a:rPr>
              <a:t>of a marriage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Helvetica"/>
                <a:cs typeface="Helvetica"/>
              </a:rPr>
              <a:t>Moving to another country / city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Helvetica"/>
                <a:cs typeface="Helvetica"/>
              </a:rPr>
              <a:t>Starting a new job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Helvetica"/>
                <a:cs typeface="Helvetica"/>
              </a:rPr>
              <a:t>Starting a new year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Helvetica"/>
                <a:cs typeface="Helvetica"/>
              </a:rPr>
              <a:t>Death of a loved </a:t>
            </a:r>
            <a:r>
              <a:rPr lang="en-US" sz="2000" dirty="0" smtClean="0">
                <a:latin typeface="Helvetica"/>
                <a:cs typeface="Helvetica"/>
              </a:rPr>
              <a:t>one</a:t>
            </a:r>
            <a:endParaRPr lang="en-US" sz="2000" dirty="0">
              <a:latin typeface="Helvetica"/>
              <a:cs typeface="Helvetica"/>
            </a:endParaRPr>
          </a:p>
          <a:p>
            <a:pPr>
              <a:spcAft>
                <a:spcPts val="1200"/>
              </a:spcAft>
            </a:pPr>
            <a:r>
              <a:rPr lang="en-US" sz="2000" dirty="0">
                <a:latin typeface="Helvetica"/>
                <a:cs typeface="Helvetica"/>
              </a:rPr>
              <a:t>Failure of a business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Helvetica"/>
                <a:cs typeface="Helvetica"/>
              </a:rPr>
              <a:t>Loss of a </a:t>
            </a:r>
            <a:r>
              <a:rPr lang="en-US" sz="2000" dirty="0" smtClean="0">
                <a:latin typeface="Helvetica"/>
                <a:cs typeface="Helvetica"/>
              </a:rPr>
              <a:t>home</a:t>
            </a:r>
            <a:endParaRPr lang="en-US" sz="2000" dirty="0">
              <a:latin typeface="Helvetica"/>
              <a:cs typeface="Helvetica"/>
            </a:endParaRPr>
          </a:p>
          <a:p>
            <a:pPr>
              <a:spcAft>
                <a:spcPts val="1200"/>
              </a:spcAft>
            </a:pPr>
            <a:r>
              <a:rPr lang="en-US" sz="2000" dirty="0">
                <a:latin typeface="Helvetica"/>
                <a:cs typeface="Helvetica"/>
              </a:rPr>
              <a:t>Loss of a </a:t>
            </a:r>
            <a:r>
              <a:rPr lang="en-US" sz="2000" dirty="0" smtClean="0">
                <a:latin typeface="Helvetica"/>
                <a:cs typeface="Helvetica"/>
              </a:rPr>
              <a:t>job</a:t>
            </a:r>
            <a:endParaRPr lang="en-US" sz="2000" dirty="0">
              <a:latin typeface="Helvetica"/>
              <a:cs typeface="Helvetica"/>
            </a:endParaRPr>
          </a:p>
          <a:p>
            <a:pPr>
              <a:spcAft>
                <a:spcPts val="1200"/>
              </a:spcAft>
            </a:pPr>
            <a:r>
              <a:rPr lang="en-US" sz="2000" dirty="0">
                <a:latin typeface="Helvetica"/>
                <a:cs typeface="Helvetica"/>
              </a:rPr>
              <a:t>Starting a </a:t>
            </a:r>
            <a:r>
              <a:rPr lang="en-US" sz="2000" dirty="0" smtClean="0">
                <a:latin typeface="Helvetica"/>
                <a:cs typeface="Helvetica"/>
              </a:rPr>
              <a:t>marriage</a:t>
            </a:r>
            <a:endParaRPr lang="en-US" sz="2000" dirty="0">
              <a:latin typeface="Helvetica"/>
              <a:cs typeface="Helvetica"/>
            </a:endParaRPr>
          </a:p>
          <a:p>
            <a:r>
              <a:rPr lang="en-US" sz="2000" dirty="0">
                <a:latin typeface="Helvetica"/>
                <a:cs typeface="Helvetica"/>
              </a:rPr>
              <a:t>Dealing with major </a:t>
            </a:r>
            <a:r>
              <a:rPr lang="en-US" sz="2000" dirty="0" smtClean="0">
                <a:latin typeface="Helvetica"/>
                <a:cs typeface="Helvetica"/>
              </a:rPr>
              <a:t>illness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62583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500" y="2833468"/>
            <a:ext cx="1775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Context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44884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1400" y="1612900"/>
            <a:ext cx="70993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Helvetica"/>
                <a:cs typeface="Helvetica"/>
              </a:rPr>
              <a:t>Super Apostles </a:t>
            </a:r>
            <a:r>
              <a:rPr lang="en-US" sz="2600" dirty="0" smtClean="0">
                <a:latin typeface="Helvetica"/>
                <a:cs typeface="Helvetica"/>
              </a:rPr>
              <a:t>– skilled at speaking </a:t>
            </a:r>
            <a:r>
              <a:rPr lang="en-US" sz="2600" dirty="0">
                <a:latin typeface="Helvetica"/>
                <a:cs typeface="Helvetica"/>
              </a:rPr>
              <a:t>in a polished, sophisticated</a:t>
            </a:r>
            <a:r>
              <a:rPr lang="en-US" sz="2600" dirty="0" smtClean="0">
                <a:latin typeface="Helvetica"/>
                <a:cs typeface="Helvetica"/>
              </a:rPr>
              <a:t>, and entertaining way </a:t>
            </a:r>
          </a:p>
          <a:p>
            <a:endParaRPr lang="en-US" sz="2600" dirty="0" smtClean="0">
              <a:latin typeface="Helvetica"/>
              <a:cs typeface="Helvetica"/>
            </a:endParaRPr>
          </a:p>
          <a:p>
            <a:endParaRPr lang="en-US" sz="2600" dirty="0">
              <a:latin typeface="Helvetica"/>
              <a:cs typeface="Helvetica"/>
            </a:endParaRPr>
          </a:p>
          <a:p>
            <a:r>
              <a:rPr lang="en-US" sz="2600" b="1" dirty="0" smtClean="0">
                <a:latin typeface="Helvetica"/>
                <a:cs typeface="Helvetica"/>
              </a:rPr>
              <a:t>Corinthian Church </a:t>
            </a:r>
            <a:r>
              <a:rPr lang="en-US" sz="2600" dirty="0" smtClean="0">
                <a:latin typeface="Helvetica"/>
                <a:cs typeface="Helvetica"/>
              </a:rPr>
              <a:t>– didn’t </a:t>
            </a:r>
            <a:r>
              <a:rPr lang="en-US" sz="2600" dirty="0">
                <a:latin typeface="Helvetica"/>
                <a:cs typeface="Helvetica"/>
              </a:rPr>
              <a:t>admire Paul’s apostolic credentials because they thought in a worldly way, not </a:t>
            </a:r>
            <a:r>
              <a:rPr lang="en-US" sz="2600" dirty="0" smtClean="0">
                <a:latin typeface="Helvetica"/>
                <a:cs typeface="Helvetica"/>
              </a:rPr>
              <a:t>liking </a:t>
            </a:r>
            <a:r>
              <a:rPr lang="en-US" sz="2600" dirty="0">
                <a:latin typeface="Helvetica"/>
                <a:cs typeface="Helvetica"/>
              </a:rPr>
              <a:t>Paul’s apparent weakness and unimpressive appearance</a:t>
            </a:r>
            <a:r>
              <a:rPr lang="en-US" sz="2600" dirty="0" smtClean="0">
                <a:latin typeface="Helvetica"/>
                <a:cs typeface="Helvetica"/>
              </a:rPr>
              <a:t>.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44612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1296"/>
            <a:ext cx="9144000" cy="342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73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8700" y="2159000"/>
            <a:ext cx="70993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Helvetica"/>
                <a:cs typeface="Helvetica"/>
              </a:rPr>
              <a:t>Visions &amp; Revelations  </a:t>
            </a:r>
            <a:r>
              <a:rPr lang="en-US" sz="2600" dirty="0" smtClean="0">
                <a:latin typeface="Helvetica"/>
                <a:cs typeface="Helvetica"/>
              </a:rPr>
              <a:t>– a remarkable spiritual Christ-centered experience whereby one experiences spiritual realities such as heaven, angels, demons, etc., and </a:t>
            </a:r>
            <a:r>
              <a:rPr lang="en-US" sz="2600" dirty="0">
                <a:latin typeface="Helvetica"/>
                <a:cs typeface="Helvetica"/>
              </a:rPr>
              <a:t>receives </a:t>
            </a:r>
            <a:r>
              <a:rPr lang="en-US" sz="2600" dirty="0" smtClean="0">
                <a:latin typeface="Helvetica"/>
                <a:cs typeface="Helvetica"/>
              </a:rPr>
              <a:t>truth from or about God. 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46570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500" y="2833468"/>
            <a:ext cx="3905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Thorn in the Flesh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61463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2324099"/>
            <a:ext cx="64897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aseline="30000" dirty="0" smtClean="0">
                <a:latin typeface="Helvetica"/>
                <a:cs typeface="Helvetica"/>
              </a:rPr>
              <a:t>7</a:t>
            </a:r>
            <a:r>
              <a:rPr lang="en-US" sz="2600" dirty="0" smtClean="0">
                <a:latin typeface="Helvetica"/>
                <a:cs typeface="Helvetica"/>
              </a:rPr>
              <a:t> Therefore</a:t>
            </a:r>
            <a:r>
              <a:rPr lang="en-US" sz="2600" dirty="0">
                <a:latin typeface="Helvetica"/>
                <a:cs typeface="Helvetica"/>
              </a:rPr>
              <a:t>, in order to keep me from becoming conceited, I was given a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thorn in my flesh</a:t>
            </a:r>
            <a:r>
              <a:rPr lang="en-US" sz="2600" dirty="0">
                <a:latin typeface="Helvetica"/>
                <a:cs typeface="Helvetica"/>
              </a:rPr>
              <a:t>, a messenger of Satan, to torment me</a:t>
            </a:r>
            <a:r>
              <a:rPr lang="en-US" sz="2600" dirty="0" smtClean="0">
                <a:latin typeface="Helvetica"/>
                <a:cs typeface="Helvetica"/>
              </a:rPr>
              <a:t>.</a:t>
            </a:r>
          </a:p>
          <a:p>
            <a:endParaRPr lang="en-US" sz="2600" dirty="0">
              <a:latin typeface="Helvetica"/>
              <a:cs typeface="Helvetica"/>
            </a:endParaRPr>
          </a:p>
          <a:p>
            <a:r>
              <a:rPr lang="en-US" sz="2600" dirty="0" smtClean="0">
                <a:latin typeface="Helvetica"/>
                <a:cs typeface="Helvetica"/>
              </a:rPr>
              <a:t>				2 Corinthians 12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961977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61478</TotalTime>
  <Words>376</Words>
  <Application>Microsoft Macintosh PowerPoint</Application>
  <PresentationFormat>On-screen Show (4:3)</PresentationFormat>
  <Paragraphs>37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Elemental</vt:lpstr>
      <vt:lpstr>Grace to You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Romans</dc:title>
  <dc:subject/>
  <dc:creator>Tom Siwicki</dc:creator>
  <cp:keywords/>
  <dc:description/>
  <cp:lastModifiedBy>Tom Siwicki</cp:lastModifiedBy>
  <cp:revision>655</cp:revision>
  <dcterms:created xsi:type="dcterms:W3CDTF">2013-11-03T00:06:16Z</dcterms:created>
  <dcterms:modified xsi:type="dcterms:W3CDTF">2017-11-05T14:44:56Z</dcterms:modified>
  <cp:category/>
</cp:coreProperties>
</file>