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80" r:id="rId2"/>
    <p:sldId id="278" r:id="rId3"/>
    <p:sldId id="271" r:id="rId4"/>
    <p:sldId id="292" r:id="rId5"/>
    <p:sldId id="281" r:id="rId6"/>
    <p:sldId id="277" r:id="rId7"/>
    <p:sldId id="282" r:id="rId8"/>
    <p:sldId id="283" r:id="rId9"/>
    <p:sldId id="284" r:id="rId10"/>
    <p:sldId id="285" r:id="rId11"/>
    <p:sldId id="273" r:id="rId12"/>
    <p:sldId id="275" r:id="rId13"/>
    <p:sldId id="287" r:id="rId14"/>
    <p:sldId id="276" r:id="rId15"/>
    <p:sldId id="288" r:id="rId16"/>
    <p:sldId id="289" r:id="rId17"/>
    <p:sldId id="298" r:id="rId18"/>
    <p:sldId id="293" r:id="rId19"/>
    <p:sldId id="279" r:id="rId20"/>
    <p:sldId id="297" r:id="rId21"/>
    <p:sldId id="294" r:id="rId22"/>
    <p:sldId id="296" r:id="rId23"/>
    <p:sldId id="291" r:id="rId24"/>
    <p:sldId id="295" r:id="rId2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8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F8BD312-5BFC-4C19-A93F-9F8588B7A23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F259E03-FB61-4BC9-B95F-32662761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9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5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6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9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4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1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8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40C6-80BC-4723-A61D-E61B2806B12F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5F9D-14E5-4268-9F2B-91821D6FC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5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ea typeface="SimSun" pitchFamily="2" charset="-122"/>
              </a:rPr>
              <a:t> </a:t>
            </a:r>
            <a:r>
              <a:rPr lang="zh-CN" altLang="en-US" sz="3600" b="1" u="sng" dirty="0">
                <a:solidFill>
                  <a:srgbClr val="FF0000"/>
                </a:solidFill>
                <a:ea typeface="SimSun" pitchFamily="2" charset="-122"/>
              </a:rPr>
              <a:t>宣教：凭着信、望与</a:t>
            </a:r>
            <a:r>
              <a:rPr lang="zh-CN" altLang="en-US" sz="3600" b="1" u="sng" dirty="0" smtClean="0">
                <a:solidFill>
                  <a:srgbClr val="FF0000"/>
                </a:solidFill>
                <a:ea typeface="SimSun" pitchFamily="2" charset="-122"/>
              </a:rPr>
              <a:t>爱，向</a:t>
            </a:r>
            <a:r>
              <a:rPr lang="zh-CN" altLang="en-US" sz="3600" b="1" u="sng" dirty="0">
                <a:solidFill>
                  <a:srgbClr val="FF0000"/>
                </a:solidFill>
                <a:ea typeface="SimSun" pitchFamily="2" charset="-122"/>
              </a:rPr>
              <a:t>前挺进</a:t>
            </a:r>
            <a:endParaRPr lang="en-US" altLang="zh-CN" sz="3600" b="1" u="sng" dirty="0">
              <a:solidFill>
                <a:srgbClr val="FF0000"/>
              </a:solidFill>
              <a:ea typeface="SimSun" pitchFamily="2" charset="-122"/>
            </a:endParaRPr>
          </a:p>
          <a:p>
            <a:endParaRPr lang="en-US" altLang="zh-CN" sz="3600" b="1" u="sng" dirty="0"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ea typeface="SimSun" pitchFamily="2" charset="-122"/>
              </a:rPr>
              <a:t>（一）引言－－</a:t>
            </a:r>
            <a:endParaRPr lang="en-US" altLang="zh-CN" sz="3600" b="1" u="sng" dirty="0">
              <a:ea typeface="SimSun" pitchFamily="2" charset="-122"/>
            </a:endParaRPr>
          </a:p>
          <a:p>
            <a:endParaRPr lang="en-US" sz="3600" b="1" dirty="0"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ea typeface="SimSun" pitchFamily="2" charset="-122"/>
              </a:rPr>
              <a:t>林前 </a:t>
            </a:r>
            <a:r>
              <a:rPr lang="en-US" altLang="zh-CN" sz="3600" b="1" u="sng" dirty="0">
                <a:ea typeface="SimSun" pitchFamily="2" charset="-122"/>
              </a:rPr>
              <a:t>13: 13</a:t>
            </a:r>
            <a:r>
              <a:rPr lang="zh-CN" altLang="en-US" sz="3600" b="1" dirty="0">
                <a:ea typeface="SimSun" pitchFamily="2" charset="-122"/>
              </a:rPr>
              <a:t>，“如今</a:t>
            </a:r>
            <a:r>
              <a:rPr lang="zh-CN" altLang="en-US" sz="3600" b="1" u="sng" dirty="0">
                <a:ea typeface="SimSun" pitchFamily="2" charset="-122"/>
              </a:rPr>
              <a:t>常存的有信，有望，有爱；</a:t>
            </a:r>
            <a:r>
              <a:rPr lang="zh-CN" altLang="en-US" sz="3600" b="1" dirty="0">
                <a:ea typeface="SimSun" pitchFamily="2" charset="-122"/>
              </a:rPr>
              <a:t>这三样，其中最大的是爱。”</a:t>
            </a:r>
            <a:endParaRPr lang="en-US" altLang="zh-CN" sz="3600" b="1" dirty="0">
              <a:ea typeface="SimSun" pitchFamily="2" charset="-122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743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30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６。上帝所立‘天盟血约’的保证。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来 </a:t>
            </a:r>
            <a:r>
              <a:rPr lang="en-US" altLang="zh-CN" sz="3600" u="sng" dirty="0">
                <a:solidFill>
                  <a:srgbClr val="000000"/>
                </a:solidFill>
                <a:ea typeface="SimSun" pitchFamily="2" charset="-122"/>
              </a:rPr>
              <a:t>6: 13-15</a:t>
            </a:r>
            <a:r>
              <a:rPr lang="zh-CN" altLang="en-US" sz="3600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dirty="0">
              <a:solidFill>
                <a:srgbClr val="000000"/>
              </a:solidFill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3600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3600" dirty="0">
                <a:solidFill>
                  <a:srgbClr val="000000"/>
                </a:solidFill>
                <a:ea typeface="SimSun" pitchFamily="2" charset="-122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当初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神应许亚伯拉罕的时候，因为沒有比自己更大可以指着起誓的，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就指着自己起誓，说：「论福，我必赐大福給你；论子孫，我必叫你的子孫多起來。」這样，亚伯拉罕既恒久忍耐，就得了所应许的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。”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（参创 </a:t>
            </a:r>
            <a:r>
              <a:rPr lang="en-US" altLang="zh-CN" sz="3600" b="1" dirty="0">
                <a:solidFill>
                  <a:srgbClr val="000000"/>
                </a:solidFill>
                <a:ea typeface="SimSun" pitchFamily="2" charset="-122"/>
              </a:rPr>
              <a:t>15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，太 </a:t>
            </a:r>
            <a:r>
              <a:rPr lang="en-US" altLang="zh-CN" sz="3600" b="1" dirty="0">
                <a:solidFill>
                  <a:srgbClr val="000000"/>
                </a:solidFill>
                <a:ea typeface="SimSun" pitchFamily="2" charset="-122"/>
              </a:rPr>
              <a:t>26: 26-29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）</a:t>
            </a:r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991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上帝如何与亚伯拉罕起誓为</a:t>
            </a:r>
            <a:r>
              <a:rPr lang="zh-CN" altLang="en-US" sz="3600" b="1" u="sng" dirty="0" smtClean="0"/>
              <a:t>证？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创 </a:t>
            </a:r>
            <a:r>
              <a:rPr lang="en-US" altLang="zh-CN" sz="3600" b="1" dirty="0"/>
              <a:t>15</a:t>
            </a:r>
            <a:r>
              <a:rPr lang="en-US" altLang="zh-CN" sz="3600" b="1" dirty="0" smtClean="0"/>
              <a:t>: 8 </a:t>
            </a:r>
            <a:r>
              <a:rPr lang="zh-CN" altLang="en-US" sz="3600" b="1" dirty="0"/>
              <a:t>亚伯兰说：“</a:t>
            </a:r>
            <a:r>
              <a:rPr lang="zh-CN" altLang="en-US" sz="3600" b="1" u="sng" dirty="0"/>
              <a:t>主耶和华啊，我怎能知道必得这地为业呢</a:t>
            </a:r>
            <a:r>
              <a:rPr lang="zh-CN" altLang="en-US" sz="3600" b="1" dirty="0" smtClean="0"/>
              <a:t>？”</a:t>
            </a:r>
            <a:r>
              <a:rPr lang="en-US" altLang="zh-CN" sz="3600" b="1" dirty="0" smtClean="0"/>
              <a:t>9 </a:t>
            </a:r>
            <a:r>
              <a:rPr lang="zh-CN" altLang="en-US" sz="3600" b="1" dirty="0"/>
              <a:t>他说：“你为我取</a:t>
            </a:r>
            <a:r>
              <a:rPr lang="zh-CN" altLang="en-US" sz="3600" b="1" u="sng" dirty="0"/>
              <a:t>一只三年的母牛，一只三年的母山羊，一只三年的公绵羊，一只斑鸠，一只雏鸽</a:t>
            </a:r>
            <a:r>
              <a:rPr lang="zh-CN" altLang="en-US" sz="3600" b="1" u="sng" dirty="0" smtClean="0"/>
              <a:t>。”</a:t>
            </a:r>
            <a:r>
              <a:rPr lang="en-US" altLang="zh-CN" sz="3600" b="1" u="sng" dirty="0" smtClean="0"/>
              <a:t>10 </a:t>
            </a:r>
            <a:r>
              <a:rPr lang="zh-CN" altLang="en-US" sz="3600" b="1" u="sng" dirty="0"/>
              <a:t>亚伯兰就取了这些来，每样劈开分成两半，一半对着一半地摆列，只有鸟没有劈开</a:t>
            </a:r>
            <a:r>
              <a:rPr lang="zh-CN" altLang="en-US" sz="3600" b="1" u="sng" dirty="0" smtClean="0"/>
              <a:t>。</a:t>
            </a:r>
            <a:r>
              <a:rPr lang="en-US" altLang="zh-CN" sz="3600" b="1" dirty="0" smtClean="0"/>
              <a:t>11 </a:t>
            </a:r>
            <a:r>
              <a:rPr lang="zh-CN" altLang="en-US" sz="3600" b="1" dirty="0"/>
              <a:t>有鸷鸟下来落在那死畜的肉上，亚伯兰就把牠吓飞</a:t>
            </a:r>
            <a:r>
              <a:rPr lang="zh-CN" altLang="en-US" sz="3600" b="1" dirty="0" smtClean="0"/>
              <a:t>了。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1035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b="1" u="sng" dirty="0" smtClean="0"/>
          </a:p>
          <a:p>
            <a:pPr marL="0" indent="0">
              <a:buNone/>
            </a:pPr>
            <a:r>
              <a:rPr lang="en-US" altLang="zh-CN" sz="3600" b="1" u="sng" dirty="0" smtClean="0"/>
              <a:t>12 </a:t>
            </a:r>
            <a:r>
              <a:rPr lang="zh-CN" altLang="en-US" sz="3600" b="1" u="sng" dirty="0"/>
              <a:t>日头正落的时候，亚伯兰沉沉地睡了，忽然有惊人的大黑暗落在他身上。</a:t>
            </a:r>
            <a:r>
              <a:rPr lang="en-US" altLang="zh-CN" sz="3600" b="1" u="sng" dirty="0"/>
              <a:t>13 </a:t>
            </a:r>
            <a:r>
              <a:rPr lang="zh-CN" altLang="en-US" sz="3600" b="1" u="sng" dirty="0"/>
              <a:t>耶和华对亚伯兰说：“你要的确知道</a:t>
            </a:r>
            <a:r>
              <a:rPr lang="zh-CN" altLang="en-US" sz="3600" b="1" dirty="0"/>
              <a:t>，你的后裔必寄居别人的地，又服事那地的人，那地的人要苦待他们四百年。</a:t>
            </a:r>
            <a:r>
              <a:rPr lang="en-US" altLang="zh-CN" sz="3600" b="1" dirty="0"/>
              <a:t>14 </a:t>
            </a:r>
            <a:r>
              <a:rPr lang="zh-CN" altLang="en-US" sz="3600" b="1" dirty="0"/>
              <a:t>并且他们所要服事的那国，我要惩罚，后来他们必带着许多财物从那里出来。创 </a:t>
            </a:r>
            <a:r>
              <a:rPr lang="en-US" altLang="zh-CN" sz="3600" b="1" dirty="0"/>
              <a:t>15 </a:t>
            </a:r>
            <a:r>
              <a:rPr lang="zh-CN" altLang="en-US" sz="3600" b="1" dirty="0"/>
              <a:t>但你要享大寿数，平平安安地归到你列祖那里，被人埋葬。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1656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16 </a:t>
            </a:r>
            <a:r>
              <a:rPr lang="zh-CN" altLang="en-US" sz="3600" b="1" dirty="0"/>
              <a:t>到了第四代，他们必回到此地，因为亚摩利人的罪孽还没有满盈。” </a:t>
            </a:r>
            <a:r>
              <a:rPr lang="en-US" altLang="zh-CN" sz="3600" b="1" u="sng" dirty="0"/>
              <a:t>17 </a:t>
            </a:r>
            <a:r>
              <a:rPr lang="zh-CN" altLang="en-US" sz="3600" b="1" u="sng" dirty="0"/>
              <a:t>日落天黑，不料，有冒烟的炉，并烧着的火把，从那些肉块中经过。 </a:t>
            </a:r>
            <a:r>
              <a:rPr lang="en-US" altLang="zh-CN" sz="3600" b="1" u="sng" dirty="0"/>
              <a:t>18 </a:t>
            </a:r>
            <a:r>
              <a:rPr lang="zh-CN" altLang="en-US" sz="3600" b="1" u="sng" dirty="0"/>
              <a:t>当那日，耶和华与亚伯兰立约说：“我已赐给你的后裔，从埃及河直到幼发拉底大河之地。</a:t>
            </a:r>
            <a:endParaRPr lang="en-US" altLang="zh-CN" sz="3600" b="1" u="sng" dirty="0"/>
          </a:p>
          <a:p>
            <a:pPr marL="0" indent="0">
              <a:buNone/>
            </a:pPr>
            <a:endParaRPr lang="en-US" sz="3600" b="1" u="sng" dirty="0"/>
          </a:p>
          <a:p>
            <a:pPr marL="0" indent="0">
              <a:buNone/>
            </a:pPr>
            <a:r>
              <a:rPr lang="en-US" sz="3600" b="1" u="sng" dirty="0"/>
              <a:t>‘CUT A COVENANT----SUMPAH DARAH’.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168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 smtClean="0"/>
              <a:t>太 </a:t>
            </a:r>
            <a:r>
              <a:rPr lang="en-US" altLang="zh-CN" sz="3600" b="1" u="sng" dirty="0" smtClean="0"/>
              <a:t>26: 26-29</a:t>
            </a:r>
            <a:r>
              <a:rPr lang="zh-CN" altLang="en-US" sz="3600" b="1" dirty="0" smtClean="0"/>
              <a:t>，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 </a:t>
            </a:r>
          </a:p>
          <a:p>
            <a:pPr marL="0" indent="0">
              <a:buNone/>
            </a:pPr>
            <a:r>
              <a:rPr lang="zh-CN" altLang="en-US" sz="3600" b="1" dirty="0" smtClean="0"/>
              <a:t>“他</a:t>
            </a:r>
            <a:r>
              <a:rPr lang="zh-CN" altLang="en-US" sz="3600" b="1" dirty="0"/>
              <a:t>们吃的时候，耶稣拿起饼来，祝福，就擘开递给门徒，说</a:t>
            </a:r>
            <a:r>
              <a:rPr lang="zh-CN" altLang="en-US" sz="3600" b="1" u="sng" dirty="0"/>
              <a:t>：“你们拿着吃，这</a:t>
            </a:r>
            <a:r>
              <a:rPr lang="zh-CN" altLang="en-US" sz="3600" b="1" u="sng" dirty="0" smtClean="0"/>
              <a:t>是我</a:t>
            </a:r>
            <a:r>
              <a:rPr lang="zh-CN" altLang="en-US" sz="3600" b="1" u="sng" dirty="0"/>
              <a:t>的身体</a:t>
            </a:r>
            <a:r>
              <a:rPr lang="zh-CN" altLang="en-US" sz="3600" b="1" u="sng" dirty="0" smtClean="0"/>
              <a:t>。”</a:t>
            </a:r>
            <a:r>
              <a:rPr lang="en-US" altLang="zh-CN" sz="3600" b="1" dirty="0" smtClean="0"/>
              <a:t>27 </a:t>
            </a:r>
            <a:r>
              <a:rPr lang="zh-CN" altLang="en-US" sz="3600" b="1" dirty="0"/>
              <a:t>又拿起杯来，祝谢了，递给他们，说</a:t>
            </a:r>
            <a:r>
              <a:rPr lang="zh-CN" altLang="en-US" sz="3600" b="1" u="sng" dirty="0"/>
              <a:t>：“你们都喝这个</a:t>
            </a:r>
            <a:r>
              <a:rPr lang="zh-CN" altLang="en-US" sz="3600" b="1" dirty="0" smtClean="0"/>
              <a:t>，</a:t>
            </a:r>
            <a:r>
              <a:rPr lang="en-US" altLang="zh-CN" sz="3600" b="1" dirty="0" smtClean="0"/>
              <a:t>28 </a:t>
            </a:r>
            <a:r>
              <a:rPr lang="zh-CN" altLang="en-US" sz="3600" b="1" u="sng" dirty="0"/>
              <a:t>因为这是我立约的血，为多人流出来，使罪得赦</a:t>
            </a:r>
            <a:r>
              <a:rPr lang="zh-CN" altLang="en-US" sz="3600" b="1" u="sng" dirty="0" smtClean="0"/>
              <a:t>。</a:t>
            </a:r>
            <a:r>
              <a:rPr lang="en-US" altLang="zh-CN" sz="3600" b="1" dirty="0" smtClean="0"/>
              <a:t>29 </a:t>
            </a:r>
            <a:r>
              <a:rPr lang="zh-CN" altLang="en-US" sz="3600" b="1" dirty="0"/>
              <a:t>但我告诉你们：从今以后我不再喝这葡萄汁，</a:t>
            </a:r>
            <a:r>
              <a:rPr lang="zh-CN" altLang="en-US" sz="3600" b="1" u="sng" dirty="0"/>
              <a:t>直到我在我父的国里同你们喝新的</a:t>
            </a:r>
            <a:r>
              <a:rPr lang="zh-CN" altLang="en-US" sz="3600" b="1" u="sng" dirty="0" smtClean="0"/>
              <a:t>那日</a:t>
            </a:r>
            <a:r>
              <a:rPr lang="zh-CN" altLang="en-US" sz="3600" b="1" u="sng" dirty="0"/>
              <a:t>子</a:t>
            </a:r>
            <a:r>
              <a:rPr lang="zh-CN" altLang="en-US" sz="3600" b="1" u="sng" dirty="0" smtClean="0"/>
              <a:t>。”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759089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686800" cy="6172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７。上帝大权能宝座的保证。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来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6: 19-20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“我们有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这指望，如同灵魂的锚，又坚固又牢靠，且通入幔內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。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作先锋的耶苏，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既照着麥基洗德的等次成了永远的大祭司，就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为我们进入幔內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。” </a:t>
            </a:r>
            <a:endParaRPr lang="en-US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CN" altLang="en-US" sz="3600" b="1" dirty="0">
                <a:ea typeface="SimSun" pitchFamily="2" charset="-122"/>
              </a:rPr>
              <a:t> </a:t>
            </a:r>
            <a:endParaRPr lang="en-US" sz="3600" b="1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80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（四）信心与盼望的回应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：</a:t>
            </a:r>
            <a:endParaRPr lang="en-US" altLang="zh-CN" sz="3600" b="1" u="sng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１。坚持恒忍，绝不动摇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。</a:t>
            </a:r>
            <a:endParaRPr lang="en-US" altLang="zh-CN" sz="3600" b="1" u="sng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来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10: 23</a:t>
            </a:r>
            <a:r>
              <a:rPr lang="zh-CN" altLang="en-US" sz="3600" dirty="0" smtClean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rgbClr val="000000"/>
                </a:solidFill>
                <a:ea typeface="SimSun" pitchFamily="2" charset="-122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也要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坚守我们所承认的指望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，不至摇动，因为那应许我们的是信实的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。”</a:t>
            </a: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无肢激励大师 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伟哲</a:t>
            </a:r>
            <a:r>
              <a:rPr lang="en-US" altLang="zh-CN" sz="3600" b="1" u="sng" dirty="0" smtClean="0">
                <a:solidFill>
                  <a:srgbClr val="000000"/>
                </a:solidFill>
                <a:ea typeface="SimSun" pitchFamily="2" charset="-122"/>
              </a:rPr>
              <a:t>NICK VUIJIC</a:t>
            </a:r>
            <a:r>
              <a:rPr lang="zh-CN" altLang="en-US" sz="3600" u="sng" dirty="0" smtClean="0">
                <a:ea typeface="SimSun" pitchFamily="2" charset="-122"/>
              </a:rPr>
              <a:t> </a:t>
            </a:r>
            <a:r>
              <a:rPr lang="zh-CN" altLang="en-US" sz="3600" b="1" dirty="0" smtClean="0">
                <a:ea typeface="SimSun" pitchFamily="2" charset="-122"/>
              </a:rPr>
              <a:t>说</a:t>
            </a:r>
            <a:r>
              <a:rPr lang="zh-CN" altLang="en-US" sz="3600" b="1" dirty="0">
                <a:ea typeface="SimSun" pitchFamily="2" charset="-122"/>
              </a:rPr>
              <a:t>“</a:t>
            </a:r>
            <a:r>
              <a:rPr lang="zh-CN" altLang="en-US" sz="3600" b="1" dirty="0" smtClean="0">
                <a:ea typeface="SimSun" pitchFamily="2" charset="-122"/>
              </a:rPr>
              <a:t>信心”</a:t>
            </a:r>
            <a:r>
              <a:rPr lang="en-US" altLang="zh-CN" sz="3600" b="1" u="sng" dirty="0" smtClean="0">
                <a:ea typeface="SimSun" pitchFamily="2" charset="-122"/>
              </a:rPr>
              <a:t>F.A.I.T.H.  </a:t>
            </a:r>
            <a:r>
              <a:rPr lang="zh-CN" altLang="en-US" sz="3600" b="1" dirty="0" smtClean="0">
                <a:ea typeface="SimSun" pitchFamily="2" charset="-122"/>
              </a:rPr>
              <a:t>是－－</a:t>
            </a:r>
            <a:r>
              <a:rPr lang="en-US" altLang="zh-CN" sz="3600" b="1" u="sng" dirty="0" smtClean="0">
                <a:ea typeface="SimSun" pitchFamily="2" charset="-122"/>
              </a:rPr>
              <a:t>FULL ASSURANCE IN THE HEART</a:t>
            </a:r>
            <a:r>
              <a:rPr lang="zh-CN" altLang="en-US" sz="3600" b="1" u="sng" dirty="0" smtClean="0">
                <a:ea typeface="SimSun" pitchFamily="2" charset="-122"/>
              </a:rPr>
              <a:t>：心里满满的确据</a:t>
            </a:r>
            <a:r>
              <a:rPr lang="en-US" altLang="zh-CN" sz="3600" b="1" u="sng" dirty="0" smtClean="0">
                <a:ea typeface="SimSun" pitchFamily="2" charset="-122"/>
              </a:rPr>
              <a:t>/</a:t>
            </a:r>
            <a:r>
              <a:rPr lang="zh-CN" altLang="en-US" sz="3600" b="1" u="sng" dirty="0" smtClean="0">
                <a:ea typeface="SimSun" pitchFamily="2" charset="-122"/>
              </a:rPr>
              <a:t>肯定。</a:t>
            </a:r>
            <a:endParaRPr lang="en-US" altLang="zh-CN" sz="3600" b="1" u="sng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936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897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当</a:t>
            </a:r>
            <a:r>
              <a:rPr lang="zh-CN" altLang="en-US" sz="3600" b="1" dirty="0"/>
              <a:t>代基督徒在不同地区（包括欧美）遭受不同性质与程度的压力逼迫；加上个人的许多问题，因</a:t>
            </a:r>
            <a:r>
              <a:rPr lang="zh-CN" altLang="en-US" sz="3600" b="1" dirty="0" smtClean="0"/>
              <a:t>此需要有 </a:t>
            </a:r>
            <a:r>
              <a:rPr lang="en-US" altLang="zh-CN" sz="3600" b="1" dirty="0" smtClean="0"/>
              <a:t>FAITH</a:t>
            </a:r>
            <a:r>
              <a:rPr lang="zh-CN" altLang="en-US" sz="3600" b="1" dirty="0" smtClean="0"/>
              <a:t>－－</a:t>
            </a:r>
            <a:r>
              <a:rPr lang="en-US" altLang="zh-CN" sz="3600" b="1" u="sng" dirty="0">
                <a:ea typeface="SimSun" pitchFamily="2" charset="-122"/>
              </a:rPr>
              <a:t>FULL ASSURANCE IN THE HEART</a:t>
            </a:r>
            <a:r>
              <a:rPr lang="zh-CN" altLang="en-US" sz="3600" b="1" u="sng" dirty="0">
                <a:ea typeface="SimSun" pitchFamily="2" charset="-122"/>
              </a:rPr>
              <a:t>：心里满满的确据</a:t>
            </a:r>
            <a:r>
              <a:rPr lang="en-US" altLang="zh-CN" sz="3600" b="1" u="sng" dirty="0">
                <a:ea typeface="SimSun" pitchFamily="2" charset="-122"/>
              </a:rPr>
              <a:t>/</a:t>
            </a:r>
            <a:r>
              <a:rPr lang="zh-CN" altLang="en-US" sz="3600" b="1" u="sng" dirty="0">
                <a:ea typeface="SimSun" pitchFamily="2" charset="-122"/>
              </a:rPr>
              <a:t>肯</a:t>
            </a:r>
            <a:r>
              <a:rPr lang="zh-CN" altLang="en-US" sz="3600" b="1" u="sng" dirty="0" smtClean="0">
                <a:ea typeface="SimSun" pitchFamily="2" charset="-122"/>
              </a:rPr>
              <a:t>定，</a:t>
            </a:r>
            <a:r>
              <a:rPr lang="zh-CN" altLang="en-US" sz="3600" b="1" dirty="0" smtClean="0">
                <a:ea typeface="SimSun" pitchFamily="2" charset="-122"/>
              </a:rPr>
              <a:t>才能</a:t>
            </a:r>
            <a:r>
              <a:rPr lang="zh-CN" altLang="en-US" sz="3600" b="1" dirty="0" smtClean="0"/>
              <a:t>坚</a:t>
            </a:r>
            <a:r>
              <a:rPr lang="zh-CN" altLang="en-US" sz="3600" b="1" dirty="0"/>
              <a:t>持恒忍</a:t>
            </a:r>
            <a:r>
              <a:rPr lang="zh-CN" altLang="en-US" sz="3600" b="1" dirty="0" smtClean="0"/>
              <a:t>，忠</a:t>
            </a:r>
            <a:r>
              <a:rPr lang="zh-CN" altLang="en-US" sz="3600" b="1" dirty="0"/>
              <a:t>于所托，做成</a:t>
            </a:r>
            <a:r>
              <a:rPr lang="zh-CN" altLang="en-US" sz="3600" b="1" dirty="0" smtClean="0"/>
              <a:t>主的工，特别是宣教工作。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zh-CN" altLang="en-US" sz="3600" b="1" dirty="0" smtClean="0"/>
              <a:t>纪念</a:t>
            </a:r>
            <a:r>
              <a:rPr lang="zh-CN" altLang="en-US" sz="3600" b="1" dirty="0"/>
              <a:t>于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2015</a:t>
            </a:r>
            <a:r>
              <a:rPr lang="zh-CN" altLang="en-US" sz="3600" b="1" dirty="0" smtClean="0"/>
              <a:t>在利比亚海边</a:t>
            </a:r>
            <a:r>
              <a:rPr lang="en-US" altLang="zh-CN" sz="3600" b="1" dirty="0" smtClean="0"/>
              <a:t>/ </a:t>
            </a:r>
            <a:r>
              <a:rPr lang="zh-CN" altLang="en-US" sz="3600" b="1" dirty="0" smtClean="0"/>
              <a:t>沙漠上被 </a:t>
            </a:r>
            <a:r>
              <a:rPr lang="en-US" altLang="zh-CN" sz="3600" b="1" dirty="0" smtClean="0"/>
              <a:t>IS </a:t>
            </a:r>
            <a:r>
              <a:rPr lang="zh-CN" altLang="en-US" sz="3600" b="1" dirty="0" smtClean="0"/>
              <a:t>砍头的科普替</a:t>
            </a:r>
            <a:r>
              <a:rPr lang="en-US" altLang="zh-CN" sz="3600" b="1" dirty="0" smtClean="0"/>
              <a:t>COPTIC</a:t>
            </a:r>
            <a:r>
              <a:rPr lang="zh-CN" altLang="en-US" sz="3600" b="1" dirty="0" smtClean="0"/>
              <a:t>和伊索比亚 </a:t>
            </a:r>
            <a:r>
              <a:rPr lang="en-US" altLang="zh-CN" sz="3600" b="1" dirty="0" smtClean="0"/>
              <a:t>ETHIOPIA </a:t>
            </a:r>
            <a:r>
              <a:rPr lang="zh-CN" altLang="en-US" sz="3600" b="1" dirty="0" smtClean="0"/>
              <a:t>基督徒－－死就死吧，与主同在！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6871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２。保守圣洁，坦然见主。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约壹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3: 2-3</a:t>
            </a:r>
            <a:r>
              <a:rPr lang="zh-CN" altLang="en-US" sz="3600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rgbClr val="000000"/>
                </a:solidFill>
                <a:ea typeface="SimSun" pitchFamily="2" charset="-122"/>
              </a:rPr>
              <a:t>“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亲爱的弟兄啊，我们现在是神的兒女，将來如何，还未显明；但我们知道，主若显现，我们必要像他</a:t>
            </a:r>
            <a:r>
              <a:rPr lang="en-US" altLang="zh-CN" sz="3600" b="1" dirty="0">
                <a:solidFill>
                  <a:srgbClr val="000000"/>
                </a:solidFill>
                <a:ea typeface="SimSun" pitchFamily="2" charset="-122"/>
              </a:rPr>
              <a:t>, 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因为必得見他的真体。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凡向他有这指望的，就洁净自己，像他洁净一样。” </a:t>
            </a:r>
            <a:endParaRPr lang="en-US" sz="3600" b="1" u="sng" dirty="0">
              <a:solidFill>
                <a:srgbClr val="00000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041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西 </a:t>
            </a:r>
            <a:r>
              <a:rPr lang="en-US" altLang="zh-CN" sz="3600" b="1" u="sng" dirty="0" smtClean="0"/>
              <a:t>3: 4-10</a:t>
            </a:r>
            <a:r>
              <a:rPr lang="zh-CN" altLang="en-US" sz="3600" b="1" u="sng" dirty="0" smtClean="0"/>
              <a:t>，</a:t>
            </a:r>
            <a:r>
              <a:rPr lang="en-US" altLang="zh-CN" sz="3600" b="1" u="sng" dirty="0" smtClean="0"/>
              <a:t> </a:t>
            </a:r>
            <a:r>
              <a:rPr lang="zh-CN" altLang="en-US" sz="3600" b="1" u="sng" dirty="0"/>
              <a:t>基督是我们的生命，他显现的时候，你们也要与他一同显现在荣耀里</a:t>
            </a:r>
            <a:r>
              <a:rPr lang="zh-CN" altLang="en-US" sz="3600" b="1" u="sng" dirty="0" smtClean="0"/>
              <a:t>。</a:t>
            </a:r>
            <a:endParaRPr lang="en-US" altLang="zh-CN" sz="3600" b="1" u="sng" dirty="0" smtClean="0"/>
          </a:p>
          <a:p>
            <a:pPr marL="0" indent="0">
              <a:buNone/>
            </a:pPr>
            <a:endParaRPr lang="en-US" altLang="zh-CN" sz="3600" b="1" u="sng" dirty="0"/>
          </a:p>
          <a:p>
            <a:pPr marL="0" indent="0">
              <a:buNone/>
            </a:pPr>
            <a:r>
              <a:rPr lang="en-US" altLang="zh-CN" sz="3600" b="1" u="sng" dirty="0" smtClean="0"/>
              <a:t>5 </a:t>
            </a:r>
            <a:r>
              <a:rPr lang="zh-CN" altLang="en-US" sz="3600" b="1" u="sng" dirty="0"/>
              <a:t>所以要治死</a:t>
            </a:r>
            <a:r>
              <a:rPr lang="zh-CN" altLang="en-US" sz="3600" b="1" dirty="0"/>
              <a:t>你们在地上的肢体，就如淫乱、污秽、邪情、恶欲和贪婪，贪婪就与拜</a:t>
            </a:r>
            <a:r>
              <a:rPr lang="zh-CN" altLang="en-US" sz="3600" b="1" dirty="0" smtClean="0"/>
              <a:t>偶像</a:t>
            </a:r>
            <a:r>
              <a:rPr lang="zh-CN" altLang="en-US" sz="3600" b="1" dirty="0"/>
              <a:t>一样</a:t>
            </a:r>
            <a:r>
              <a:rPr lang="zh-CN" altLang="en-US" sz="3600" b="1" dirty="0" smtClean="0"/>
              <a:t>。。。</a:t>
            </a:r>
            <a:r>
              <a:rPr lang="en-US" altLang="zh-CN" sz="3600" b="1" dirty="0" smtClean="0"/>
              <a:t>7 </a:t>
            </a:r>
            <a:r>
              <a:rPr lang="zh-CN" altLang="en-US" sz="3600" b="1" dirty="0"/>
              <a:t>当你们在这些事中活着的时候，也曾这样行过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8 </a:t>
            </a:r>
            <a:r>
              <a:rPr lang="zh-CN" altLang="en-US" sz="3600" b="1" u="sng" dirty="0"/>
              <a:t>但现在你们要弃绝</a:t>
            </a:r>
            <a:r>
              <a:rPr lang="zh-CN" altLang="en-US" sz="3600" b="1" dirty="0"/>
              <a:t>这一切的</a:t>
            </a:r>
            <a:r>
              <a:rPr lang="zh-CN" altLang="en-US" sz="3600" b="1" dirty="0" smtClean="0"/>
              <a:t>事。。。</a:t>
            </a:r>
            <a:r>
              <a:rPr lang="en-US" altLang="zh-CN" sz="3600" b="1" dirty="0" smtClean="0"/>
              <a:t>9 </a:t>
            </a:r>
            <a:r>
              <a:rPr lang="zh-CN" altLang="en-US" sz="3600" b="1" u="sng" dirty="0"/>
              <a:t>不要</a:t>
            </a:r>
            <a:r>
              <a:rPr lang="zh-CN" altLang="en-US" sz="3600" b="1" dirty="0"/>
              <a:t>彼此说谎，</a:t>
            </a:r>
            <a:r>
              <a:rPr lang="zh-CN" altLang="en-US" sz="3600" b="1" u="sng" dirty="0"/>
              <a:t>因你们已经脱去旧人和旧人的行为</a:t>
            </a:r>
            <a:r>
              <a:rPr lang="zh-CN" altLang="en-US" sz="3600" b="1" u="sng" dirty="0" smtClean="0"/>
              <a:t>，</a:t>
            </a:r>
            <a:r>
              <a:rPr lang="en-US" altLang="zh-CN" sz="3600" b="1" u="sng" dirty="0" smtClean="0"/>
              <a:t>10 </a:t>
            </a:r>
            <a:r>
              <a:rPr lang="zh-CN" altLang="en-US" sz="3600" b="1" u="sng" dirty="0"/>
              <a:t>穿上了新人。</a:t>
            </a:r>
            <a:r>
              <a:rPr lang="zh-CN" altLang="en-US" sz="3600" b="1" dirty="0"/>
              <a:t>这新人在知识上渐渐更新，</a:t>
            </a:r>
            <a:r>
              <a:rPr lang="zh-CN" altLang="en-US" sz="3600" b="1" u="sng" dirty="0"/>
              <a:t>正如造他主的形像</a:t>
            </a:r>
            <a:r>
              <a:rPr lang="zh-CN" altLang="en-US" sz="3600" b="1" u="sng" dirty="0" smtClean="0"/>
              <a:t>。”</a:t>
            </a:r>
            <a:endParaRPr lang="en-US" sz="3600" b="1" u="sng" dirty="0" smtClean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1559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600" b="1" u="sng" dirty="0" smtClean="0"/>
              <a:t>帖前 </a:t>
            </a:r>
            <a:r>
              <a:rPr lang="en-US" altLang="zh-CN" sz="3600" b="1" u="sng" dirty="0" smtClean="0"/>
              <a:t>1: 2-3 </a:t>
            </a:r>
            <a:r>
              <a:rPr lang="zh-CN" altLang="en-US" sz="3600" b="1" dirty="0" smtClean="0"/>
              <a:t>，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“</a:t>
            </a:r>
            <a:r>
              <a:rPr lang="en-US" altLang="zh-CN" sz="3600" b="1" dirty="0" smtClean="0"/>
              <a:t>1 </a:t>
            </a:r>
            <a:r>
              <a:rPr lang="zh-CN" altLang="en-US" sz="3600" b="1" dirty="0" smtClean="0"/>
              <a:t>我</a:t>
            </a:r>
            <a:r>
              <a:rPr lang="zh-CN" altLang="en-US" sz="3600" b="1" dirty="0"/>
              <a:t>们为你们众人常常感谢 神，祷告的时候提到你们</a:t>
            </a:r>
            <a:r>
              <a:rPr lang="zh-CN" altLang="en-US" sz="3600" b="1" dirty="0" smtClean="0"/>
              <a:t>，</a:t>
            </a:r>
            <a:r>
              <a:rPr lang="en-US" altLang="zh-CN" sz="3600" b="1" dirty="0" smtClean="0"/>
              <a:t>3 </a:t>
            </a:r>
            <a:r>
              <a:rPr lang="zh-CN" altLang="en-US" sz="3600" b="1" dirty="0"/>
              <a:t>在 神我们的父面前，</a:t>
            </a:r>
            <a:r>
              <a:rPr lang="zh-CN" altLang="en-US" sz="3600" b="1" u="sng" dirty="0"/>
              <a:t>不住地记念</a:t>
            </a:r>
            <a:r>
              <a:rPr lang="zh-CN" altLang="en-US" sz="3600" b="1" dirty="0"/>
              <a:t>你们因</a:t>
            </a:r>
            <a:r>
              <a:rPr lang="zh-CN" altLang="en-US" sz="3600" b="1" u="sng" dirty="0"/>
              <a:t>信心所做的工夫</a:t>
            </a:r>
            <a:r>
              <a:rPr lang="zh-CN" altLang="en-US" sz="3600" b="1" dirty="0"/>
              <a:t>，因</a:t>
            </a:r>
            <a:r>
              <a:rPr lang="zh-CN" altLang="en-US" sz="3600" b="1" u="sng" dirty="0"/>
              <a:t>爱心所受的劳苦</a:t>
            </a:r>
            <a:r>
              <a:rPr lang="zh-CN" altLang="en-US" sz="3600" b="1" dirty="0"/>
              <a:t>，</a:t>
            </a:r>
            <a:r>
              <a:rPr lang="zh-CN" altLang="en-US" sz="3600" b="1" dirty="0" smtClean="0"/>
              <a:t>因</a:t>
            </a:r>
            <a:r>
              <a:rPr lang="zh-CN" altLang="en-US" sz="3600" b="1" u="sng" dirty="0" smtClean="0"/>
              <a:t>盼</a:t>
            </a:r>
            <a:r>
              <a:rPr lang="zh-CN" altLang="en-US" sz="3600" b="1" u="sng" dirty="0"/>
              <a:t>望我们主耶稣基督所存的忍耐</a:t>
            </a:r>
            <a:r>
              <a:rPr lang="zh-CN" altLang="en-US" sz="3600" b="1" u="sng" dirty="0" smtClean="0"/>
              <a:t>。”</a:t>
            </a:r>
            <a:endParaRPr lang="en-US" altLang="zh-CN" sz="3600" b="1" u="sng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>
                <a:ea typeface="SimSun" pitchFamily="2" charset="-122"/>
              </a:rPr>
              <a:t>	基督信仰的‘</a:t>
            </a:r>
            <a:r>
              <a:rPr lang="zh-CN" altLang="en-US" sz="3600" b="1" u="sng" dirty="0">
                <a:ea typeface="SimSun" pitchFamily="2" charset="-122"/>
              </a:rPr>
              <a:t>三大德’：信、望、与爱</a:t>
            </a:r>
            <a:r>
              <a:rPr lang="zh-CN" altLang="en-US" sz="3600" b="1" dirty="0">
                <a:ea typeface="SimSun" pitchFamily="2" charset="-122"/>
              </a:rPr>
              <a:t>；它们犹如属灵的阳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光、空气、雨水，缺一不可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。‘望’建立在‘信’之上，‘爱’建立在‘信与望’之上。</a:t>
            </a:r>
            <a:r>
              <a:rPr lang="zh-CN" altLang="en-US" sz="3600" dirty="0" smtClean="0">
                <a:ea typeface="SimSun" pitchFamily="2" charset="-122"/>
              </a:rPr>
              <a:t> </a:t>
            </a:r>
            <a:endParaRPr lang="en-US" sz="36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67205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当</a:t>
            </a:r>
            <a:r>
              <a:rPr lang="zh-CN" altLang="en-US" sz="3600" b="1" dirty="0"/>
              <a:t>代世风日下，信仰沦落，道德败坏，包括欧美社会</a:t>
            </a:r>
            <a:r>
              <a:rPr lang="zh-CN" altLang="en-US" sz="3600" b="1" dirty="0" smtClean="0"/>
              <a:t>（泛滥的世俗主义、个人主义、自由主义、享乐主义等逆流；传统教会无能卫道护教，反而节节妥协、败退！），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基</a:t>
            </a:r>
            <a:r>
              <a:rPr lang="zh-CN" altLang="en-US" sz="3600" b="1" dirty="0"/>
              <a:t>督门</a:t>
            </a:r>
            <a:r>
              <a:rPr lang="zh-CN" altLang="en-US" sz="3600" b="1" dirty="0" smtClean="0"/>
              <a:t>徒极需坚守信仰，活</a:t>
            </a:r>
            <a:r>
              <a:rPr lang="zh-CN" altLang="en-US" sz="3600" b="1" dirty="0"/>
              <a:t>出光与盐</a:t>
            </a:r>
            <a:r>
              <a:rPr lang="zh-CN" altLang="en-US" sz="3600" b="1" dirty="0" smtClean="0"/>
              <a:t>的生命与</a:t>
            </a:r>
            <a:r>
              <a:rPr lang="zh-CN" altLang="en-US" sz="3600" b="1" dirty="0"/>
              <a:t>道德见证</a:t>
            </a:r>
            <a:r>
              <a:rPr lang="zh-CN" altLang="en-US" sz="3600" b="1" dirty="0" smtClean="0"/>
              <a:t>，成为狂澜中的中流砥柱，才</a:t>
            </a:r>
            <a:r>
              <a:rPr lang="zh-CN" altLang="en-US" sz="3600" b="1" dirty="0"/>
              <a:t>能有效地作主的见证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50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2484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３。爱神爱人，委身服事（最大的是爱）。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来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10: 24-25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“又要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彼此相顾，激发爱心，勉励行善。你们不可停止聚会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，好像那些停止惯了的人，倒要彼此劝勉，既知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道那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日子临近，就更当如此。”</a:t>
            </a:r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5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CN" altLang="en-US" sz="3600" b="1" dirty="0"/>
              <a:t>当代人与人</a:t>
            </a:r>
            <a:r>
              <a:rPr lang="en-US" sz="3600" b="1" dirty="0"/>
              <a:t>/ </a:t>
            </a:r>
            <a:r>
              <a:rPr lang="zh-CN" altLang="en-US" sz="3600" b="1" dirty="0"/>
              <a:t>族群与族群</a:t>
            </a:r>
            <a:r>
              <a:rPr lang="en-US" sz="3600" b="1" dirty="0"/>
              <a:t>/ </a:t>
            </a:r>
            <a:r>
              <a:rPr lang="zh-CN" altLang="en-US" sz="3600" b="1" dirty="0"/>
              <a:t>国与国之间充满对立</a:t>
            </a:r>
            <a:r>
              <a:rPr lang="zh-CN" altLang="en-US" sz="3600" b="1" dirty="0" smtClean="0"/>
              <a:t>、争斗；或是自私、冷漠。。。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若</a:t>
            </a:r>
            <a:r>
              <a:rPr lang="zh-CN" altLang="en-US" sz="3600" b="1" dirty="0"/>
              <a:t>教</a:t>
            </a:r>
            <a:r>
              <a:rPr lang="zh-CN" altLang="en-US" sz="3600" b="1" dirty="0" smtClean="0"/>
              <a:t>会凭着在主里的信心与盼望，对内能相</a:t>
            </a:r>
            <a:r>
              <a:rPr lang="zh-CN" altLang="en-US" sz="3600" b="1" dirty="0"/>
              <a:t>爱与合一</a:t>
            </a:r>
            <a:r>
              <a:rPr lang="zh-CN" altLang="en-US" sz="3600" b="1" dirty="0" smtClean="0"/>
              <a:t>，同时能热诚地把</a:t>
            </a:r>
            <a:r>
              <a:rPr lang="zh-CN" altLang="en-US" sz="3600" b="1" dirty="0"/>
              <a:t>爱心</a:t>
            </a:r>
            <a:r>
              <a:rPr lang="en-US" sz="3600" b="1" dirty="0"/>
              <a:t>/ </a:t>
            </a:r>
            <a:r>
              <a:rPr lang="zh-CN" altLang="en-US" sz="3600" b="1" dirty="0"/>
              <a:t>善行延伸到社会，必然能吸引许多人归信主。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04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４。针对时需，广传福音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。</a:t>
            </a:r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 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帖前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2:4</a:t>
            </a:r>
            <a:r>
              <a:rPr lang="zh-CN" altLang="en-US" sz="3600" dirty="0" smtClean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但神既然验中了我们，把福音托付我们，我们就</a:t>
            </a:r>
            <a:r>
              <a:rPr lang="zh-CN" altLang="en-US" sz="3600" b="1" u="sng" dirty="0">
                <a:solidFill>
                  <a:srgbClr val="FF0000"/>
                </a:solidFill>
                <a:ea typeface="SimSun" pitchFamily="2" charset="-122"/>
              </a:rPr>
              <a:t>照样讲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，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不是要讨人喜欢，乃是要讨那擦验我们心的神喜欢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。”</a:t>
            </a: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ea typeface="SimSun" pitchFamily="2" charset="-122"/>
              </a:rPr>
              <a:t> </a:t>
            </a:r>
            <a:endParaRPr lang="en-US" sz="3600" dirty="0">
              <a:ea typeface="SimSun" pitchFamily="2" charset="-122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5837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/>
              <a:t>有确实信仰、盼望</a:t>
            </a:r>
            <a:r>
              <a:rPr lang="zh-CN" altLang="en-US" sz="3600" b="1" dirty="0"/>
              <a:t>与</a:t>
            </a:r>
            <a:r>
              <a:rPr lang="zh-CN" altLang="en-US" sz="3600" b="1" dirty="0" smtClean="0"/>
              <a:t>爱的人生乃是全</a:t>
            </a:r>
            <a:r>
              <a:rPr lang="zh-CN" altLang="en-US" sz="3600" b="1" dirty="0"/>
              <a:t>人类最大的需要。既有上述重重的保证</a:t>
            </a:r>
            <a:r>
              <a:rPr lang="zh-CN" altLang="en-US" sz="3600" b="1" dirty="0" smtClean="0"/>
              <a:t>，让我们就热</a:t>
            </a:r>
            <a:r>
              <a:rPr lang="zh-CN" altLang="en-US" sz="3600" b="1" dirty="0"/>
              <a:t>诚地向世人传讲</a:t>
            </a:r>
            <a:r>
              <a:rPr lang="zh-CN" altLang="en-US" sz="3600" b="1" dirty="0" smtClean="0"/>
              <a:t>。不</a:t>
            </a:r>
            <a:r>
              <a:rPr lang="zh-CN" altLang="en-US" sz="3600" b="1" dirty="0"/>
              <a:t>是‘传教</a:t>
            </a:r>
            <a:r>
              <a:rPr lang="en-US" sz="3600" b="1" dirty="0"/>
              <a:t>/ </a:t>
            </a:r>
            <a:r>
              <a:rPr lang="zh-CN" altLang="en-US" sz="3600" b="1" dirty="0"/>
              <a:t>说教’，乃是传递在主</a:t>
            </a:r>
            <a:r>
              <a:rPr lang="zh-CN" altLang="en-US" sz="3600" b="1" dirty="0" smtClean="0"/>
              <a:t>里</a:t>
            </a:r>
            <a:r>
              <a:rPr lang="zh-CN" altLang="en-US" sz="3600" b="1" dirty="0"/>
              <a:t>充满</a:t>
            </a:r>
            <a:r>
              <a:rPr lang="zh-CN" altLang="en-US" sz="3600" b="1" dirty="0" smtClean="0"/>
              <a:t>信心、盼望</a:t>
            </a:r>
            <a:r>
              <a:rPr lang="zh-CN" altLang="en-US" sz="3600" b="1" dirty="0"/>
              <a:t>与爱的生命目标与价</a:t>
            </a:r>
            <a:r>
              <a:rPr lang="zh-CN" altLang="en-US" sz="3600" b="1" dirty="0" smtClean="0"/>
              <a:t>值观。</a:t>
            </a:r>
            <a:r>
              <a:rPr lang="zh-CN" altLang="en-US" sz="3600" b="1" dirty="0"/>
              <a:t>我们“照样讲”非常重要，“照样活”更为重要！作差传必须也照顾到在本地的需要。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zh-CN" altLang="en-US" sz="3600" b="1" u="sng" dirty="0"/>
              <a:t>让我们</a:t>
            </a:r>
            <a:r>
              <a:rPr lang="zh-CN" altLang="en-US" sz="3600" b="1" u="sng" dirty="0" smtClean="0"/>
              <a:t>都满怀信心、判望</a:t>
            </a:r>
            <a:r>
              <a:rPr lang="zh-CN" altLang="en-US" sz="3600" b="1" u="sng" dirty="0"/>
              <a:t>与</a:t>
            </a:r>
            <a:r>
              <a:rPr lang="zh-CN" altLang="en-US" sz="3600" b="1" u="sng" dirty="0" smtClean="0"/>
              <a:t>爱向</a:t>
            </a:r>
            <a:r>
              <a:rPr lang="zh-CN" altLang="en-US" sz="3600" b="1" u="sng" dirty="0"/>
              <a:t>前挺进。</a:t>
            </a:r>
            <a:endParaRPr lang="en-US" sz="3600" u="sng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35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（二）信心与盼望的内涵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：</a:t>
            </a: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0000"/>
                </a:solidFill>
                <a:ea typeface="SimSun" pitchFamily="2" charset="-122"/>
              </a:rPr>
              <a:t>1)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今生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－－上帝是父、基督是主、圣灵内住、因信称义成义；生活和服事上的许多应许， 如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太 </a:t>
            </a:r>
            <a:r>
              <a:rPr lang="en-US" altLang="zh-CN" sz="3600" b="1" u="sng" dirty="0" smtClean="0">
                <a:solidFill>
                  <a:srgbClr val="000000"/>
                </a:solidFill>
                <a:ea typeface="SimSun" pitchFamily="2" charset="-122"/>
              </a:rPr>
              <a:t>6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：</a:t>
            </a:r>
            <a:r>
              <a:rPr lang="en-US" altLang="zh-CN" sz="3600" b="1" u="sng" dirty="0" smtClean="0">
                <a:solidFill>
                  <a:srgbClr val="000000"/>
                </a:solidFill>
                <a:ea typeface="SimSun" pitchFamily="2" charset="-122"/>
              </a:rPr>
              <a:t>33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、林前</a:t>
            </a:r>
            <a:r>
              <a:rPr lang="en-US" altLang="zh-CN" sz="3600" b="1" u="sng" dirty="0" smtClean="0">
                <a:solidFill>
                  <a:srgbClr val="000000"/>
                </a:solidFill>
                <a:ea typeface="SimSun" pitchFamily="2" charset="-122"/>
              </a:rPr>
              <a:t>10: 13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。。。等。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rgbClr val="000000"/>
                </a:solidFill>
                <a:ea typeface="SimSun" pitchFamily="2" charset="-122"/>
              </a:rPr>
              <a:t>2</a:t>
            </a:r>
            <a:r>
              <a:rPr lang="en-US" altLang="zh-CN" sz="3600" b="1" u="sng" dirty="0" smtClean="0">
                <a:solidFill>
                  <a:srgbClr val="000000"/>
                </a:solidFill>
                <a:ea typeface="SimSun" pitchFamily="2" charset="-122"/>
              </a:rPr>
              <a:t>) </a:t>
            </a: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来世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－－灵魂得救、身体复活、基督再来、进入神国、见主像主、荣耀赏赐、新天新地。。。等。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 smtClean="0">
                <a:solidFill>
                  <a:srgbClr val="000000"/>
                </a:solidFill>
                <a:ea typeface="SimSun" pitchFamily="2" charset="-122"/>
              </a:rPr>
              <a:t>如何确信这一切乃是真实、可靠？</a:t>
            </a:r>
            <a:endParaRPr lang="en-US" altLang="zh-CN" sz="3600" b="1" u="sng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u="sng" dirty="0" smtClean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solidFill>
                  <a:srgbClr val="000000"/>
                </a:solidFill>
                <a:ea typeface="SimSun" pitchFamily="2" charset="-122"/>
              </a:rPr>
              <a:t/>
            </a:r>
            <a:br>
              <a:rPr lang="en-US" altLang="zh-CN" sz="3600" b="1" dirty="0">
                <a:solidFill>
                  <a:srgbClr val="000000"/>
                </a:solidFill>
                <a:ea typeface="SimSun" pitchFamily="2" charset="-122"/>
              </a:rPr>
            </a:b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87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（三）在基督里信心与盼望（信仰）的凭据与保证：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１。上帝以祂的爱为保证。</a:t>
            </a:r>
          </a:p>
          <a:p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 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罗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5: 5</a:t>
            </a:r>
            <a:r>
              <a:rPr lang="zh-CN" altLang="en-US" sz="3600" u="sng" dirty="0">
                <a:solidFill>
                  <a:srgbClr val="000000"/>
                </a:solidFill>
                <a:ea typeface="SimSun" pitchFamily="2" charset="-122"/>
              </a:rPr>
              <a:t>，</a:t>
            </a:r>
            <a:r>
              <a:rPr lang="zh-CN" altLang="en-US" sz="3600" dirty="0">
                <a:solidFill>
                  <a:srgbClr val="000000"/>
                </a:solidFill>
                <a:ea typeface="SimSun" pitchFamily="2" charset="-122"/>
              </a:rPr>
              <a:t>“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盼望不至於羞耻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，因为所赐给我们的圣灵将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神的爱浇灌在我们心里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。”</a:t>
            </a:r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7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2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。上帝以祂的信实为保证。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来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10: 22-23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“並我们心中天良的亏欠已经洒去，身体用清水洗净了，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就当存着诚心和充足的信心来到神面前；也要坚守我们所承认的指望，不至摇动，因为那应许我们的是信实的。”</a:t>
            </a:r>
            <a:endParaRPr lang="en-US" sz="3600" b="1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0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诗 </a:t>
            </a:r>
            <a:r>
              <a:rPr lang="en-US" altLang="zh-CN" sz="3600" b="1" u="sng" dirty="0" smtClean="0"/>
              <a:t>36:5</a:t>
            </a:r>
            <a:r>
              <a:rPr lang="en-US" altLang="zh-CN" sz="3600" b="1" dirty="0" smtClean="0"/>
              <a:t>, </a:t>
            </a: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="1" dirty="0" smtClean="0"/>
              <a:t>“</a:t>
            </a:r>
            <a:r>
              <a:rPr lang="zh-CN" altLang="en-US" sz="3600" b="1" dirty="0" smtClean="0"/>
              <a:t>耶</a:t>
            </a:r>
            <a:r>
              <a:rPr lang="zh-CN" altLang="en-US" sz="3600" b="1" dirty="0"/>
              <a:t>和华啊，</a:t>
            </a:r>
            <a:r>
              <a:rPr lang="zh-CN" altLang="en-US" sz="3600" b="1" u="sng" dirty="0"/>
              <a:t>你的慈爱</a:t>
            </a:r>
            <a:r>
              <a:rPr lang="zh-CN" altLang="en-US" sz="3600" b="1" dirty="0"/>
              <a:t>上及诸天；</a:t>
            </a:r>
            <a:r>
              <a:rPr lang="zh-CN" altLang="en-US" sz="3600" b="1" u="sng" dirty="0"/>
              <a:t>你的信实</a:t>
            </a:r>
            <a:r>
              <a:rPr lang="zh-CN" altLang="en-US" sz="3600" b="1" dirty="0"/>
              <a:t>达到穹苍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”</a:t>
            </a: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u="sng" dirty="0"/>
              <a:t>诗 </a:t>
            </a:r>
            <a:r>
              <a:rPr lang="en-US" altLang="zh-CN" sz="3600" b="1" u="sng" dirty="0" smtClean="0"/>
              <a:t>89:1-2</a:t>
            </a:r>
            <a:r>
              <a:rPr lang="en-US" altLang="zh-CN" sz="3600" b="1" dirty="0" smtClean="0"/>
              <a:t>,</a:t>
            </a:r>
          </a:p>
          <a:p>
            <a:pPr marL="0" indent="0">
              <a:buNone/>
            </a:pPr>
            <a:r>
              <a:rPr lang="en-US" altLang="zh-CN" sz="3600" b="1" dirty="0" smtClean="0"/>
              <a:t> </a:t>
            </a:r>
          </a:p>
          <a:p>
            <a:pPr marL="0" indent="0">
              <a:buNone/>
            </a:pPr>
            <a:r>
              <a:rPr lang="en-US" altLang="zh-CN" sz="3600" b="1" dirty="0" smtClean="0"/>
              <a:t>“1 </a:t>
            </a:r>
            <a:r>
              <a:rPr lang="zh-CN" altLang="en-US" sz="3600" b="1" dirty="0"/>
              <a:t>我要歌唱</a:t>
            </a:r>
            <a:r>
              <a:rPr lang="zh-CN" altLang="en-US" sz="3600" b="1" u="sng" dirty="0"/>
              <a:t>耶和华的慈爱</a:t>
            </a:r>
            <a:r>
              <a:rPr lang="zh-CN" altLang="en-US" sz="3600" b="1" dirty="0"/>
              <a:t>直到永远！我要用口将</a:t>
            </a:r>
            <a:r>
              <a:rPr lang="zh-CN" altLang="en-US" sz="3600" b="1" u="sng" dirty="0"/>
              <a:t>你的信实</a:t>
            </a:r>
            <a:r>
              <a:rPr lang="zh-CN" altLang="en-US" sz="3600" b="1" dirty="0"/>
              <a:t>传与万代</a:t>
            </a:r>
            <a:r>
              <a:rPr lang="zh-CN" altLang="en-US" sz="3600" b="1" dirty="0" smtClean="0"/>
              <a:t>！</a:t>
            </a:r>
            <a:r>
              <a:rPr lang="en-US" altLang="zh-CN" sz="3600" b="1" dirty="0" smtClean="0"/>
              <a:t>2 </a:t>
            </a:r>
            <a:r>
              <a:rPr lang="zh-CN" altLang="en-US" sz="3600" b="1" dirty="0"/>
              <a:t>因我曾说，你的慈悲必建立到永远，</a:t>
            </a:r>
            <a:r>
              <a:rPr lang="zh-CN" altLang="en-US" sz="3600" b="1" u="sng" dirty="0"/>
              <a:t>你的信实必坚立在天</a:t>
            </a:r>
            <a:r>
              <a:rPr lang="zh-CN" altLang="en-US" sz="3600" b="1" u="sng" dirty="0" smtClean="0"/>
              <a:t>上</a:t>
            </a:r>
            <a:r>
              <a:rPr lang="en-US" altLang="zh-CN" sz="3600" b="1" dirty="0" smtClean="0"/>
              <a:t>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2834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３。上帝以基督的复活为保证。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徒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17: 31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“因为他已经定了日子，要藉着他所设立的人按公义审判天下，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並且叫他从死里复活，给万人作可信的凭据。”</a:t>
            </a:r>
            <a:r>
              <a:rPr lang="zh-CN" altLang="en-US" sz="3600" b="1" u="sng" dirty="0">
                <a:ea typeface="SimSun" pitchFamily="2" charset="-122"/>
              </a:rPr>
              <a:t> </a:t>
            </a:r>
            <a:endParaRPr lang="en-US" sz="3600" b="1" u="sng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6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４。圣灵内住的保证。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弗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1: 13-14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altLang="zh-CN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“你们既听见真理的道，就是那叫你们得救的福音，也信了基督，既然信他，就受了所应许的圣灵为印記。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這圣灵是我们得基业的凭据（原文作质）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，直等到神之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民被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赎，使他的荣耀得着称赞。”</a:t>
            </a:r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3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５。像云彩般见证人的保证。</a:t>
            </a:r>
            <a:endParaRPr lang="en-US" altLang="zh-CN" sz="3600" b="1" u="sng" dirty="0">
              <a:solidFill>
                <a:srgbClr val="000000"/>
              </a:solidFill>
              <a:ea typeface="SimSun" pitchFamily="2" charset="-122"/>
            </a:endParaRPr>
          </a:p>
          <a:p>
            <a:endParaRPr lang="en-US" sz="3600" b="1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来 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12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：</a:t>
            </a:r>
            <a:r>
              <a:rPr lang="en-US" altLang="zh-CN" sz="3600" b="1" u="sng" dirty="0">
                <a:solidFill>
                  <a:srgbClr val="000000"/>
                </a:solidFill>
                <a:ea typeface="SimSun" pitchFamily="2" charset="-122"/>
              </a:rPr>
              <a:t>1-2</a:t>
            </a:r>
            <a:r>
              <a:rPr lang="zh-CN" altLang="en-US" sz="3600" b="1" dirty="0" smtClean="0">
                <a:solidFill>
                  <a:srgbClr val="000000"/>
                </a:solidFill>
                <a:ea typeface="SimSun" pitchFamily="2" charset="-122"/>
              </a:rPr>
              <a:t>，</a:t>
            </a:r>
            <a:endParaRPr lang="en-US" altLang="zh-CN" sz="3600" dirty="0">
              <a:solidFill>
                <a:srgbClr val="000000"/>
              </a:solidFill>
              <a:ea typeface="SimSun" pitchFamily="2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“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我们既有这许多的见证人</a:t>
            </a:r>
            <a:r>
              <a:rPr lang="zh-CN" altLang="en-US" sz="3600" b="1" dirty="0">
                <a:solidFill>
                  <a:srgbClr val="000000"/>
                </a:solidFill>
                <a:ea typeface="SimSun" pitchFamily="2" charset="-122"/>
              </a:rPr>
              <a:t>，如同云彩围着我们，就当放下各样的重担，脫去容易缠累我们的罪，存心忍耐，奔那摆在我们前头的路程，仰望为</a:t>
            </a:r>
            <a:r>
              <a:rPr lang="zh-CN" altLang="en-US" sz="3600" b="1" u="sng" dirty="0">
                <a:solidFill>
                  <a:srgbClr val="000000"/>
                </a:solidFill>
                <a:ea typeface="SimSun" pitchFamily="2" charset="-122"/>
              </a:rPr>
              <a:t>我们信心创始成終的耶苏。他因那摆在前面的喜樂，就轻看羞辱，忍受了十字架的苦难，便坐在神宝座的右边。”</a:t>
            </a:r>
            <a:endParaRPr lang="en-US" sz="3600" u="sng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425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2534</Words>
  <Application>Microsoft Office PowerPoint</Application>
  <PresentationFormat>On-screen Show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Win7</dc:creator>
  <cp:lastModifiedBy>Aspire Win7</cp:lastModifiedBy>
  <cp:revision>37</cp:revision>
  <cp:lastPrinted>2016-09-15T05:16:37Z</cp:lastPrinted>
  <dcterms:created xsi:type="dcterms:W3CDTF">2014-03-13T14:16:11Z</dcterms:created>
  <dcterms:modified xsi:type="dcterms:W3CDTF">2016-09-15T05:20:53Z</dcterms:modified>
</cp:coreProperties>
</file>