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8"/>
  </p:notesMasterIdLst>
  <p:sldIdLst>
    <p:sldId id="256" r:id="rId2"/>
    <p:sldId id="936" r:id="rId3"/>
    <p:sldId id="677" r:id="rId4"/>
    <p:sldId id="914" r:id="rId5"/>
    <p:sldId id="945" r:id="rId6"/>
    <p:sldId id="714" r:id="rId7"/>
    <p:sldId id="915" r:id="rId8"/>
    <p:sldId id="918" r:id="rId9"/>
    <p:sldId id="941" r:id="rId10"/>
    <p:sldId id="922" r:id="rId11"/>
    <p:sldId id="943" r:id="rId12"/>
    <p:sldId id="944" r:id="rId13"/>
    <p:sldId id="938" r:id="rId14"/>
    <p:sldId id="939" r:id="rId15"/>
    <p:sldId id="925" r:id="rId16"/>
    <p:sldId id="946" r:id="rId17"/>
    <p:sldId id="940" r:id="rId18"/>
    <p:sldId id="947" r:id="rId19"/>
    <p:sldId id="932" r:id="rId20"/>
    <p:sldId id="948" r:id="rId21"/>
    <p:sldId id="950" r:id="rId22"/>
    <p:sldId id="956" r:id="rId23"/>
    <p:sldId id="951" r:id="rId24"/>
    <p:sldId id="952" r:id="rId25"/>
    <p:sldId id="953" r:id="rId26"/>
    <p:sldId id="95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7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1776" y="-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2/26/17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Sunday, February 26,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Sunday, February 26,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Sunday, February 26,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Sunday, February 26,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Sunday, February 26, 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Sunday, February 26, 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Sunday, February 26,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Sunday, February 26, 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Sunday, February 26, 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Sunday, February 26,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Sunday, February 26, 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Sunday, February 26,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 smtClean="0"/>
              <a:t>Resolutions 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Prize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8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0"/>
            <a:ext cx="5849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97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4600956"/>
            <a:ext cx="3619500" cy="2026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503" y="2636376"/>
            <a:ext cx="3924299" cy="1580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2636376"/>
            <a:ext cx="3924300" cy="1580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1" y="528175"/>
            <a:ext cx="3924300" cy="1760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241" y="553574"/>
            <a:ext cx="4306561" cy="173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0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6500" y="2032794"/>
            <a:ext cx="70485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4200"/>
              </a:spcAft>
              <a:buFont typeface="Arial"/>
              <a:buChar char="•"/>
            </a:pPr>
            <a:r>
              <a:rPr lang="en-US" sz="2600" dirty="0" smtClean="0">
                <a:latin typeface="Helvetica"/>
                <a:cs typeface="Helvetica"/>
              </a:rPr>
              <a:t>Goal: The Prize</a:t>
            </a:r>
          </a:p>
          <a:p>
            <a:pPr marL="800100" lvl="1" indent="-342900">
              <a:spcAft>
                <a:spcPts val="4200"/>
              </a:spcAft>
              <a:buFont typeface="Arial"/>
              <a:buChar char="•"/>
            </a:pPr>
            <a:r>
              <a:rPr lang="en-US" sz="2600" dirty="0" smtClean="0">
                <a:solidFill>
                  <a:srgbClr val="FFFF00"/>
                </a:solidFill>
                <a:latin typeface="Helvetica"/>
                <a:cs typeface="Helvetica"/>
              </a:rPr>
              <a:t>Training: Self control and discipline</a:t>
            </a:r>
          </a:p>
          <a:p>
            <a:pPr marL="800100" lvl="1" indent="-342900">
              <a:spcAft>
                <a:spcPts val="4200"/>
              </a:spcAft>
              <a:buFont typeface="Arial"/>
              <a:buChar char="•"/>
            </a:pPr>
            <a:r>
              <a:rPr lang="en-US" sz="2600" dirty="0" smtClean="0">
                <a:latin typeface="Helvetica"/>
                <a:cs typeface="Helvetica"/>
              </a:rPr>
              <a:t>Beware: Disqualification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8500" y="1358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701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484175"/>
            <a:ext cx="6832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latin typeface="Helvetica"/>
                <a:cs typeface="Helvetica"/>
              </a:rPr>
              <a:t>24</a:t>
            </a:r>
            <a:r>
              <a:rPr lang="en-US" sz="2400" dirty="0">
                <a:latin typeface="Helvetica"/>
                <a:cs typeface="Helvetica"/>
              </a:rPr>
              <a:t> Do you not know that in a race all the runners run, but only one receives the prize? So run that you may obtain it. </a:t>
            </a:r>
            <a:r>
              <a:rPr lang="en-US" sz="2400" baseline="30000" dirty="0">
                <a:latin typeface="Helvetica"/>
                <a:cs typeface="Helvetica"/>
              </a:rPr>
              <a:t>25</a:t>
            </a:r>
            <a:r>
              <a:rPr lang="en-US" sz="2400" dirty="0">
                <a:latin typeface="Helvetica"/>
                <a:cs typeface="Helvetica"/>
              </a:rPr>
              <a:t> Every athlete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exercises self-control in all things</a:t>
            </a:r>
            <a:r>
              <a:rPr lang="en-US" sz="2400" dirty="0">
                <a:latin typeface="Helvetica"/>
                <a:cs typeface="Helvetica"/>
              </a:rPr>
              <a:t>. They do it to receive a perishable wreath, but we an imperishable. </a:t>
            </a:r>
            <a:r>
              <a:rPr lang="en-US" sz="2400" baseline="30000" dirty="0">
                <a:latin typeface="Helvetica"/>
                <a:cs typeface="Helvetica"/>
              </a:rPr>
              <a:t>26</a:t>
            </a:r>
            <a:r>
              <a:rPr lang="en-US" sz="2400" dirty="0">
                <a:latin typeface="Helvetica"/>
                <a:cs typeface="Helvetica"/>
              </a:rPr>
              <a:t> So I do not run aimlessly; I do not box as one beating the air. </a:t>
            </a:r>
            <a:r>
              <a:rPr lang="en-US" sz="2400" baseline="30000" dirty="0">
                <a:latin typeface="Helvetica"/>
                <a:cs typeface="Helvetica"/>
              </a:rPr>
              <a:t>27</a:t>
            </a:r>
            <a:r>
              <a:rPr lang="en-US" sz="2400" dirty="0">
                <a:latin typeface="Helvetica"/>
                <a:cs typeface="Helvetica"/>
              </a:rPr>
              <a:t> But I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discipline my body</a:t>
            </a:r>
            <a:r>
              <a:rPr lang="en-US" sz="2400" dirty="0">
                <a:latin typeface="Helvetica"/>
                <a:cs typeface="Helvetica"/>
              </a:rPr>
              <a:t> and keep it under control</a:t>
            </a:r>
            <a:r>
              <a:rPr lang="en-US" sz="2400" dirty="0" smtClean="0">
                <a:latin typeface="Helvetica"/>
                <a:cs typeface="Helvetica"/>
              </a:rPr>
              <a:t>,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lest </a:t>
            </a:r>
            <a:r>
              <a:rPr lang="en-US" sz="2400" dirty="0">
                <a:latin typeface="Helvetica"/>
                <a:cs typeface="Helvetica"/>
              </a:rPr>
              <a:t>after preaching to others I myself should be disqualified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	1 Corinthians 9:24-27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073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711200"/>
            <a:ext cx="8128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81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830437"/>
            <a:ext cx="8343900" cy="520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67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6500" y="2032794"/>
            <a:ext cx="70485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4200"/>
              </a:spcAft>
              <a:buFont typeface="Arial"/>
              <a:buChar char="•"/>
            </a:pPr>
            <a:r>
              <a:rPr lang="en-US" sz="2600" dirty="0" smtClean="0">
                <a:latin typeface="Helvetica"/>
                <a:cs typeface="Helvetica"/>
              </a:rPr>
              <a:t>Goal: The Prize</a:t>
            </a:r>
          </a:p>
          <a:p>
            <a:pPr marL="800100" lvl="1" indent="-342900">
              <a:spcAft>
                <a:spcPts val="4200"/>
              </a:spcAft>
              <a:buFont typeface="Arial"/>
              <a:buChar char="•"/>
            </a:pPr>
            <a:r>
              <a:rPr lang="en-US" sz="2600" dirty="0" smtClean="0">
                <a:latin typeface="Helvetica"/>
                <a:cs typeface="Helvetica"/>
              </a:rPr>
              <a:t>Training: Self control and discipline</a:t>
            </a:r>
          </a:p>
          <a:p>
            <a:pPr marL="800100" lvl="1" indent="-342900">
              <a:spcAft>
                <a:spcPts val="4200"/>
              </a:spcAft>
              <a:buFont typeface="Arial"/>
              <a:buChar char="•"/>
            </a:pPr>
            <a:r>
              <a:rPr lang="en-US" sz="2600" dirty="0" smtClean="0">
                <a:solidFill>
                  <a:srgbClr val="FFFF00"/>
                </a:solidFill>
                <a:latin typeface="Helvetica"/>
                <a:cs typeface="Helvetica"/>
              </a:rPr>
              <a:t>Beware: Disqualification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8500" y="1358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944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484175"/>
            <a:ext cx="6832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latin typeface="Helvetica"/>
                <a:cs typeface="Helvetica"/>
              </a:rPr>
              <a:t>24</a:t>
            </a:r>
            <a:r>
              <a:rPr lang="en-US" sz="2400" dirty="0">
                <a:latin typeface="Helvetica"/>
                <a:cs typeface="Helvetica"/>
              </a:rPr>
              <a:t> Do you not know that in a race all the runners run, but only one receives the prize? So run that you may obtain it. </a:t>
            </a:r>
            <a:r>
              <a:rPr lang="en-US" sz="2400" baseline="30000" dirty="0">
                <a:latin typeface="Helvetica"/>
                <a:cs typeface="Helvetica"/>
              </a:rPr>
              <a:t>25</a:t>
            </a:r>
            <a:r>
              <a:rPr lang="en-US" sz="2400" dirty="0">
                <a:latin typeface="Helvetica"/>
                <a:cs typeface="Helvetica"/>
              </a:rPr>
              <a:t> Every athlete exercises self-control in all things. They do it to receive a perishable wreath, but we an imperishable. </a:t>
            </a:r>
            <a:r>
              <a:rPr lang="en-US" sz="2400" baseline="30000" dirty="0">
                <a:latin typeface="Helvetica"/>
                <a:cs typeface="Helvetica"/>
              </a:rPr>
              <a:t>26</a:t>
            </a:r>
            <a:r>
              <a:rPr lang="en-US" sz="2400" dirty="0">
                <a:latin typeface="Helvetica"/>
                <a:cs typeface="Helvetica"/>
              </a:rPr>
              <a:t> So I do not run aimlessly; I do not box as one beating the air. </a:t>
            </a:r>
            <a:r>
              <a:rPr lang="en-US" sz="2400" baseline="30000" dirty="0">
                <a:latin typeface="Helvetica"/>
                <a:cs typeface="Helvetica"/>
              </a:rPr>
              <a:t>27</a:t>
            </a:r>
            <a:r>
              <a:rPr lang="en-US" sz="2400" dirty="0">
                <a:latin typeface="Helvetica"/>
                <a:cs typeface="Helvetica"/>
              </a:rPr>
              <a:t> But I discipline my body and keep it under control</a:t>
            </a:r>
            <a:r>
              <a:rPr lang="en-US" sz="2400" dirty="0" smtClean="0">
                <a:latin typeface="Helvetica"/>
                <a:cs typeface="Helvetica"/>
              </a:rPr>
              <a:t>,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lest </a:t>
            </a:r>
            <a:r>
              <a:rPr lang="en-US" sz="2400" dirty="0">
                <a:latin typeface="Helvetica"/>
                <a:cs typeface="Helvetica"/>
              </a:rPr>
              <a:t>after preaching to others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I myself should be disqualified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	1 Corinthians 9:24-27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00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79400"/>
            <a:ext cx="3225800" cy="322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279400"/>
            <a:ext cx="3601693" cy="3260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474" y="3746500"/>
            <a:ext cx="3044726" cy="298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0" y="3976370"/>
            <a:ext cx="3210232" cy="248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07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0"/>
            <a:ext cx="8002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29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82600"/>
            <a:ext cx="71628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53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489200"/>
            <a:ext cx="5426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Helvetica Neue"/>
                <a:cs typeface="Helvetica Neue"/>
              </a:rPr>
              <a:t>Lessons for Disciples</a:t>
            </a:r>
            <a:endParaRPr lang="en-US" sz="40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70377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1900" y="2649378"/>
            <a:ext cx="6083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Order your life in a way to win the prize.</a:t>
            </a:r>
          </a:p>
        </p:txBody>
      </p:sp>
    </p:spTree>
    <p:extLst>
      <p:ext uri="{BB962C8B-B14F-4D97-AF65-F5344CB8AC3E}">
        <p14:creationId xmlns:p14="http://schemas.microsoft.com/office/powerpoint/2010/main" val="2710799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790700"/>
            <a:ext cx="54864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600" y="871210"/>
            <a:ext cx="923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Pick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126" y="2616200"/>
            <a:ext cx="239039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>
                <a:latin typeface="Helvetica"/>
                <a:cs typeface="Helvetica"/>
              </a:rPr>
              <a:t>Sunday Worship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>
                <a:latin typeface="Helvetica"/>
                <a:cs typeface="Helvetica"/>
              </a:rPr>
              <a:t>Saying Grace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>
                <a:latin typeface="Helvetica"/>
                <a:cs typeface="Helvetica"/>
              </a:rPr>
              <a:t>Fellowship Groups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>
                <a:latin typeface="Helvetica"/>
                <a:cs typeface="Helvetica"/>
              </a:rPr>
              <a:t>Daily Devotions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Helvetica"/>
                <a:cs typeface="Helvetica"/>
              </a:rPr>
              <a:t>Tithes &amp; Offerings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652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1635730"/>
            <a:ext cx="6706112" cy="39879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600" y="871210"/>
            <a:ext cx="94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Plan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9563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736" y="1394429"/>
            <a:ext cx="5100690" cy="50292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600" y="871209"/>
            <a:ext cx="1901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Persevere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61484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09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280"/>
            <a:ext cx="9144000" cy="53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48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876300"/>
            <a:ext cx="5105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08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84225"/>
            <a:ext cx="7353300" cy="520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42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484175"/>
            <a:ext cx="6832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latin typeface="Helvetica"/>
                <a:cs typeface="Helvetica"/>
              </a:rPr>
              <a:t>24</a:t>
            </a:r>
            <a:r>
              <a:rPr lang="en-US" sz="2400" dirty="0">
                <a:latin typeface="Helvetica"/>
                <a:cs typeface="Helvetica"/>
              </a:rPr>
              <a:t> Do you not know that in a race all the runners run, but only one receives the prize? So run that you may obtain it. </a:t>
            </a:r>
            <a:r>
              <a:rPr lang="en-US" sz="2400" baseline="30000" dirty="0">
                <a:latin typeface="Helvetica"/>
                <a:cs typeface="Helvetica"/>
              </a:rPr>
              <a:t>25</a:t>
            </a:r>
            <a:r>
              <a:rPr lang="en-US" sz="2400" dirty="0">
                <a:latin typeface="Helvetica"/>
                <a:cs typeface="Helvetica"/>
              </a:rPr>
              <a:t> Every athlete exercises self-control in all things. They do it to receive a perishable wreath, but we an imperishable. </a:t>
            </a:r>
            <a:r>
              <a:rPr lang="en-US" sz="2400" baseline="30000" dirty="0">
                <a:latin typeface="Helvetica"/>
                <a:cs typeface="Helvetica"/>
              </a:rPr>
              <a:t>26</a:t>
            </a:r>
            <a:r>
              <a:rPr lang="en-US" sz="2400" dirty="0">
                <a:latin typeface="Helvetica"/>
                <a:cs typeface="Helvetica"/>
              </a:rPr>
              <a:t> So I do not run aimlessly; I do not box as one beating the air. </a:t>
            </a:r>
            <a:r>
              <a:rPr lang="en-US" sz="2400" baseline="30000" dirty="0">
                <a:latin typeface="Helvetica"/>
                <a:cs typeface="Helvetica"/>
              </a:rPr>
              <a:t>27</a:t>
            </a:r>
            <a:r>
              <a:rPr lang="en-US" sz="2400" dirty="0">
                <a:latin typeface="Helvetica"/>
                <a:cs typeface="Helvetica"/>
              </a:rPr>
              <a:t> But I discipline my body and keep it under control</a:t>
            </a:r>
            <a:r>
              <a:rPr lang="en-US" sz="2400" dirty="0" smtClean="0">
                <a:latin typeface="Helvetica"/>
                <a:cs typeface="Helvetica"/>
              </a:rPr>
              <a:t>,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lest </a:t>
            </a:r>
            <a:r>
              <a:rPr lang="en-US" sz="2400" dirty="0">
                <a:latin typeface="Helvetica"/>
                <a:cs typeface="Helvetica"/>
              </a:rPr>
              <a:t>after preaching to others I myself should be disqualified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	1 Corinthians 9:24-27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74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1900" y="2890678"/>
            <a:ext cx="6083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Order your life in a way to win the prize.</a:t>
            </a:r>
          </a:p>
        </p:txBody>
      </p:sp>
    </p:spTree>
    <p:extLst>
      <p:ext uri="{BB962C8B-B14F-4D97-AF65-F5344CB8AC3E}">
        <p14:creationId xmlns:p14="http://schemas.microsoft.com/office/powerpoint/2010/main" val="805774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6500" y="2032794"/>
            <a:ext cx="70485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4200"/>
              </a:spcAft>
              <a:buFont typeface="Arial"/>
              <a:buChar char="•"/>
            </a:pPr>
            <a:r>
              <a:rPr lang="en-US" sz="2600" dirty="0" smtClean="0">
                <a:solidFill>
                  <a:srgbClr val="FFFF00"/>
                </a:solidFill>
                <a:latin typeface="Helvetica"/>
                <a:cs typeface="Helvetica"/>
              </a:rPr>
              <a:t>Goal: The Prize</a:t>
            </a:r>
          </a:p>
          <a:p>
            <a:pPr marL="800100" lvl="1" indent="-342900">
              <a:spcAft>
                <a:spcPts val="4200"/>
              </a:spcAft>
              <a:buFont typeface="Arial"/>
              <a:buChar char="•"/>
            </a:pPr>
            <a:r>
              <a:rPr lang="en-US" sz="2600" dirty="0" smtClean="0">
                <a:latin typeface="Helvetica"/>
                <a:cs typeface="Helvetica"/>
              </a:rPr>
              <a:t>Training: Self control and discipline</a:t>
            </a:r>
          </a:p>
          <a:p>
            <a:pPr marL="800100" lvl="1" indent="-342900">
              <a:spcAft>
                <a:spcPts val="4200"/>
              </a:spcAft>
              <a:buFont typeface="Arial"/>
              <a:buChar char="•"/>
            </a:pPr>
            <a:r>
              <a:rPr lang="en-US" sz="2600" dirty="0" smtClean="0">
                <a:latin typeface="Helvetica"/>
                <a:cs typeface="Helvetica"/>
              </a:rPr>
              <a:t>Beware: Disqualification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8500" y="1358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839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484175"/>
            <a:ext cx="6832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latin typeface="Helvetica"/>
                <a:cs typeface="Helvetica"/>
              </a:rPr>
              <a:t>24</a:t>
            </a:r>
            <a:r>
              <a:rPr lang="en-US" sz="2400" dirty="0">
                <a:latin typeface="Helvetica"/>
                <a:cs typeface="Helvetica"/>
              </a:rPr>
              <a:t> Do you not know that in a race all the runners run, but only one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receives the prize? So run that you may obtain it.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baseline="30000" dirty="0">
                <a:latin typeface="Helvetica"/>
                <a:cs typeface="Helvetica"/>
              </a:rPr>
              <a:t>25</a:t>
            </a:r>
            <a:r>
              <a:rPr lang="en-US" sz="2400" dirty="0">
                <a:latin typeface="Helvetica"/>
                <a:cs typeface="Helvetica"/>
              </a:rPr>
              <a:t> Every athlete exercises self-control in all things.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They do it to receive a perishable wreath</a:t>
            </a:r>
            <a:r>
              <a:rPr lang="en-US" sz="2400" dirty="0">
                <a:latin typeface="Helvetica"/>
                <a:cs typeface="Helvetica"/>
              </a:rPr>
              <a:t>, but we an imperishable. </a:t>
            </a:r>
            <a:r>
              <a:rPr lang="en-US" sz="2400" baseline="30000" dirty="0">
                <a:latin typeface="Helvetica"/>
                <a:cs typeface="Helvetica"/>
              </a:rPr>
              <a:t>26</a:t>
            </a:r>
            <a:r>
              <a:rPr lang="en-US" sz="2400" dirty="0">
                <a:latin typeface="Helvetica"/>
                <a:cs typeface="Helvetica"/>
              </a:rPr>
              <a:t> So I do not run aimlessly; I do not box as one beating the air. </a:t>
            </a:r>
            <a:r>
              <a:rPr lang="en-US" sz="2400" baseline="30000" dirty="0">
                <a:latin typeface="Helvetica"/>
                <a:cs typeface="Helvetica"/>
              </a:rPr>
              <a:t>27</a:t>
            </a:r>
            <a:r>
              <a:rPr lang="en-US" sz="2400" dirty="0">
                <a:latin typeface="Helvetica"/>
                <a:cs typeface="Helvetica"/>
              </a:rPr>
              <a:t> But I discipline my body and keep it under control</a:t>
            </a:r>
            <a:r>
              <a:rPr lang="en-US" sz="2400" dirty="0" smtClean="0">
                <a:latin typeface="Helvetica"/>
                <a:cs typeface="Helvetica"/>
              </a:rPr>
              <a:t>,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lest </a:t>
            </a:r>
            <a:r>
              <a:rPr lang="en-US" sz="2400" dirty="0">
                <a:latin typeface="Helvetica"/>
                <a:cs typeface="Helvetica"/>
              </a:rPr>
              <a:t>after preaching to others I myself should be disqualified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	1 Corinthians 9:24-27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728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41512</TotalTime>
  <Words>461</Words>
  <Application>Microsoft Macintosh PowerPoint</Application>
  <PresentationFormat>On-screen Show (4:3)</PresentationFormat>
  <Paragraphs>38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Elemental</vt:lpstr>
      <vt:lpstr>Resolutions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subject/>
  <dc:creator>Tom Siwicki</dc:creator>
  <cp:keywords/>
  <dc:description/>
  <cp:lastModifiedBy>Tom Siwicki</cp:lastModifiedBy>
  <cp:revision>655</cp:revision>
  <dcterms:created xsi:type="dcterms:W3CDTF">2013-11-03T00:06:16Z</dcterms:created>
  <dcterms:modified xsi:type="dcterms:W3CDTF">2017-02-26T07:24:26Z</dcterms:modified>
  <cp:category/>
</cp:coreProperties>
</file>