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3004800" cy="9753600"/>
  <p:notesSz cx="13004800" cy="9753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90" y="-12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36228" y="-312978"/>
            <a:ext cx="5342890" cy="3378200"/>
          </a:xfrm>
          <a:prstGeom prst="rect">
            <a:avLst/>
          </a:prstGeom>
        </p:spPr>
        <p:txBody>
          <a:bodyPr/>
          <a:lstStyle>
            <a:lvl1pPr>
              <a:defRPr sz="5500" b="1" i="0">
                <a:solidFill>
                  <a:schemeClr val="tx1"/>
                </a:solidFill>
                <a:latin typeface="Arial"/>
                <a:cs typeface="Aria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3C6A8011-675E-44BC-815D-22554907CA4F}" type="datetimeFigureOut">
              <a:rPr lang="en-US"/>
              <a:pPr>
                <a:defRPr/>
              </a:pPr>
              <a:t>3/11/2018</a:t>
            </a:fld>
            <a:endParaRPr lang="en-US"/>
          </a:p>
        </p:txBody>
      </p:sp>
      <p:sp>
        <p:nvSpPr>
          <p:cNvPr id="6" name="Holder 6"/>
          <p:cNvSpPr>
            <a:spLocks noGrp="1"/>
          </p:cNvSpPr>
          <p:nvPr>
            <p:ph type="sldNum" sz="quarter" idx="12"/>
          </p:nvPr>
        </p:nvSpPr>
        <p:spPr/>
        <p:txBody>
          <a:bodyPr/>
          <a:lstStyle>
            <a:lvl1pPr>
              <a:defRPr/>
            </a:lvl1pPr>
          </a:lstStyle>
          <a:p>
            <a:pPr>
              <a:defRPr/>
            </a:pPr>
            <a:fld id="{B6320749-883B-4964-8300-81BF40AFA097}"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500" b="1"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600" b="0" i="0">
                <a:solidFill>
                  <a:schemeClr val="tx1"/>
                </a:solidFill>
                <a:latin typeface="Arial"/>
                <a:cs typeface="Arial"/>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46FEA6FE-361E-4444-BF6C-65E1F81D5FBA}" type="datetimeFigureOut">
              <a:rPr lang="en-US"/>
              <a:pPr>
                <a:defRPr/>
              </a:pPr>
              <a:t>3/11/2018</a:t>
            </a:fld>
            <a:endParaRPr lang="en-US"/>
          </a:p>
        </p:txBody>
      </p:sp>
      <p:sp>
        <p:nvSpPr>
          <p:cNvPr id="6" name="Holder 6"/>
          <p:cNvSpPr>
            <a:spLocks noGrp="1"/>
          </p:cNvSpPr>
          <p:nvPr>
            <p:ph type="sldNum" sz="quarter" idx="12"/>
          </p:nvPr>
        </p:nvSpPr>
        <p:spPr/>
        <p:txBody>
          <a:bodyPr/>
          <a:lstStyle>
            <a:lvl1pPr>
              <a:defRPr/>
            </a:lvl1pPr>
          </a:lstStyle>
          <a:p>
            <a:pPr>
              <a:defRPr/>
            </a:pPr>
            <a:fld id="{39A8EB30-9451-423E-B3ED-399FA2FF85A5}"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500" b="1" i="0">
                <a:solidFill>
                  <a:schemeClr val="tx1"/>
                </a:solidFill>
                <a:latin typeface="Arial"/>
                <a:cs typeface="Arial"/>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0A0E2F66-7B63-4A2C-8215-B6AF7EA288BA}" type="datetimeFigureOut">
              <a:rPr lang="en-US"/>
              <a:pPr>
                <a:defRPr/>
              </a:pPr>
              <a:t>3/11/2018</a:t>
            </a:fld>
            <a:endParaRPr lang="en-US"/>
          </a:p>
        </p:txBody>
      </p:sp>
      <p:sp>
        <p:nvSpPr>
          <p:cNvPr id="7" name="Holder 6"/>
          <p:cNvSpPr>
            <a:spLocks noGrp="1"/>
          </p:cNvSpPr>
          <p:nvPr>
            <p:ph type="sldNum" sz="quarter" idx="12"/>
          </p:nvPr>
        </p:nvSpPr>
        <p:spPr/>
        <p:txBody>
          <a:bodyPr/>
          <a:lstStyle>
            <a:lvl1pPr>
              <a:defRPr/>
            </a:lvl1pPr>
          </a:lstStyle>
          <a:p>
            <a:pPr>
              <a:defRPr/>
            </a:pPr>
            <a:fld id="{312F8C4B-F0DC-489C-9CC7-7F0FC8851430}"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5500" b="1" i="0">
                <a:solidFill>
                  <a:schemeClr val="tx1"/>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7E8A33E7-EB0E-4FF7-9C95-80174E594AFB}" type="datetimeFigureOut">
              <a:rPr lang="en-US"/>
              <a:pPr>
                <a:defRPr/>
              </a:pPr>
              <a:t>3/11/2018</a:t>
            </a:fld>
            <a:endParaRPr lang="en-US"/>
          </a:p>
        </p:txBody>
      </p:sp>
      <p:sp>
        <p:nvSpPr>
          <p:cNvPr id="5" name="Holder 6"/>
          <p:cNvSpPr>
            <a:spLocks noGrp="1"/>
          </p:cNvSpPr>
          <p:nvPr>
            <p:ph type="sldNum" sz="quarter" idx="12"/>
          </p:nvPr>
        </p:nvSpPr>
        <p:spPr/>
        <p:txBody>
          <a:bodyPr/>
          <a:lstStyle>
            <a:lvl1pPr>
              <a:defRPr/>
            </a:lvl1pPr>
          </a:lstStyle>
          <a:p>
            <a:pPr>
              <a:defRPr/>
            </a:pPr>
            <a:fld id="{08491102-2399-4853-BDD2-EF4C29D2E3DB}"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CD49D3A0-C558-40B9-947E-A4C41CDCB394}" type="datetimeFigureOut">
              <a:rPr lang="en-US"/>
              <a:pPr>
                <a:defRPr/>
              </a:pPr>
              <a:t>3/11/2018</a:t>
            </a:fld>
            <a:endParaRPr lang="en-US"/>
          </a:p>
        </p:txBody>
      </p:sp>
      <p:sp>
        <p:nvSpPr>
          <p:cNvPr id="4" name="Holder 6"/>
          <p:cNvSpPr>
            <a:spLocks noGrp="1"/>
          </p:cNvSpPr>
          <p:nvPr>
            <p:ph type="sldNum" sz="quarter" idx="12"/>
          </p:nvPr>
        </p:nvSpPr>
        <p:spPr/>
        <p:txBody>
          <a:bodyPr/>
          <a:lstStyle>
            <a:lvl1pPr>
              <a:defRPr/>
            </a:lvl1pPr>
          </a:lstStyle>
          <a:p>
            <a:pPr>
              <a:defRPr/>
            </a:pPr>
            <a:fld id="{336CC92A-DF47-4FF1-BA13-F0C9C9F3C728}"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prstGeom prst="rect">
            <a:avLst/>
          </a:prstGeom>
          <a:blipFill>
            <a:blip r:embed="rId7"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1027" name="Holder 2"/>
          <p:cNvSpPr>
            <a:spLocks noGrp="1"/>
          </p:cNvSpPr>
          <p:nvPr>
            <p:ph type="title"/>
          </p:nvPr>
        </p:nvSpPr>
        <p:spPr bwMode="auto">
          <a:xfrm>
            <a:off x="2436813" y="-312738"/>
            <a:ext cx="5341937" cy="33782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8" name="Holder 3"/>
          <p:cNvSpPr>
            <a:spLocks noGrp="1"/>
          </p:cNvSpPr>
          <p:nvPr>
            <p:ph type="body" idx="1"/>
          </p:nvPr>
        </p:nvSpPr>
        <p:spPr bwMode="auto">
          <a:xfrm>
            <a:off x="425450" y="2914650"/>
            <a:ext cx="11291888" cy="6580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4421188" y="9070975"/>
            <a:ext cx="4162425" cy="487363"/>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650875" y="9070975"/>
            <a:ext cx="2990850" cy="487363"/>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612B710D-57F8-4C90-93EE-E3AB778BCA22}" type="datetimeFigureOut">
              <a:rPr lang="en-US"/>
              <a:pPr>
                <a:defRPr/>
              </a:pPr>
              <a:t>3/11/2018</a:t>
            </a:fld>
            <a:endParaRPr lang="en-US"/>
          </a:p>
        </p:txBody>
      </p:sp>
      <p:sp>
        <p:nvSpPr>
          <p:cNvPr id="6" name="Holder 6"/>
          <p:cNvSpPr>
            <a:spLocks noGrp="1"/>
          </p:cNvSpPr>
          <p:nvPr>
            <p:ph type="sldNum" sz="quarter" idx="7"/>
          </p:nvPr>
        </p:nvSpPr>
        <p:spPr>
          <a:xfrm>
            <a:off x="9363075" y="9070975"/>
            <a:ext cx="2990850"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5B80670A-C3A6-4FD3-85AE-0CE503728769}"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object 2"/>
          <p:cNvSpPr>
            <a:spLocks noChangeArrowheads="1"/>
          </p:cNvSpPr>
          <p:nvPr/>
        </p:nvSpPr>
        <p:spPr bwMode="auto">
          <a:xfrm>
            <a:off x="8645525" y="646113"/>
            <a:ext cx="3244850" cy="5259387"/>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194" name="object 3"/>
          <p:cNvSpPr txBox="1">
            <a:spLocks noChangeArrowheads="1"/>
          </p:cNvSpPr>
          <p:nvPr/>
        </p:nvSpPr>
        <p:spPr bwMode="auto">
          <a:xfrm>
            <a:off x="2587625" y="0"/>
            <a:ext cx="4186238" cy="2713038"/>
          </a:xfrm>
          <a:prstGeom prst="rect">
            <a:avLst/>
          </a:prstGeom>
          <a:noFill/>
          <a:ln w="9525">
            <a:noFill/>
            <a:miter lim="800000"/>
            <a:headEnd/>
            <a:tailEnd/>
          </a:ln>
        </p:spPr>
        <p:txBody>
          <a:bodyPr lIns="0" tIns="6985" rIns="0" bIns="0">
            <a:spAutoFit/>
          </a:bodyPr>
          <a:lstStyle/>
          <a:p>
            <a:pPr marL="73025" indent="-60325">
              <a:spcBef>
                <a:spcPts val="50"/>
              </a:spcBef>
            </a:pPr>
            <a:r>
              <a:rPr lang="en-US" sz="8800" b="1"/>
              <a:t>UNLIKE  JESUS!</a:t>
            </a:r>
            <a:endParaRPr lang="en-US" sz="8800"/>
          </a:p>
        </p:txBody>
      </p:sp>
      <p:sp>
        <p:nvSpPr>
          <p:cNvPr id="4" name="object 4"/>
          <p:cNvSpPr txBox="1"/>
          <p:nvPr/>
        </p:nvSpPr>
        <p:spPr>
          <a:xfrm>
            <a:off x="1655763" y="2362200"/>
            <a:ext cx="6049962" cy="2957513"/>
          </a:xfrm>
          <a:prstGeom prst="rect">
            <a:avLst/>
          </a:prstGeom>
        </p:spPr>
        <p:txBody>
          <a:bodyPr lIns="0" tIns="9525" rIns="0" bIns="0">
            <a:spAutoFit/>
          </a:bodyPr>
          <a:lstStyle/>
          <a:p>
            <a:pPr marL="11113" algn="ctr">
              <a:spcBef>
                <a:spcPts val="75"/>
              </a:spcBef>
            </a:pPr>
            <a:r>
              <a:rPr lang="en-US" sz="6400"/>
              <a:t>One Area Where  Jesus-Followers  Excel</a:t>
            </a:r>
          </a:p>
        </p:txBody>
      </p:sp>
      <p:sp>
        <p:nvSpPr>
          <p:cNvPr id="8196" name="object 5"/>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4" name="object 4"/>
          <p:cNvSpPr txBox="1"/>
          <p:nvPr/>
        </p:nvSpPr>
        <p:spPr>
          <a:xfrm>
            <a:off x="328613" y="2900363"/>
            <a:ext cx="6781800" cy="5016500"/>
          </a:xfrm>
          <a:prstGeom prst="rect">
            <a:avLst/>
          </a:prstGeom>
          <a:solidFill>
            <a:srgbClr val="FEFFFF"/>
          </a:solidFill>
        </p:spPr>
        <p:txBody>
          <a:bodyPr lIns="0" tIns="54610" rIns="0" bIns="0">
            <a:spAutoFit/>
          </a:bodyPr>
          <a:lstStyle/>
          <a:p>
            <a:pPr marL="50800">
              <a:lnSpc>
                <a:spcPts val="4300"/>
              </a:lnSpc>
              <a:spcBef>
                <a:spcPts val="425"/>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17412"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857250" indent="-793750">
              <a:spcBef>
                <a:spcPts val="363"/>
              </a:spcBef>
            </a:pPr>
            <a:r>
              <a:rPr lang="en-US" sz="4500"/>
              <a:t>III. Jesus’ Response  to the Culture’s  Criticism</a:t>
            </a:r>
          </a:p>
          <a:p>
            <a:pPr marL="857250" indent="-793750"/>
            <a:r>
              <a:rPr lang="en-US" sz="4500"/>
              <a:t>(vv. 18-19)</a:t>
            </a:r>
          </a:p>
        </p:txBody>
      </p:sp>
      <p:sp>
        <p:nvSpPr>
          <p:cNvPr id="17414" name="object 7"/>
          <p:cNvSpPr txBox="1">
            <a:spLocks noChangeArrowheads="1"/>
          </p:cNvSpPr>
          <p:nvPr/>
        </p:nvSpPr>
        <p:spPr bwMode="auto">
          <a:xfrm>
            <a:off x="8035925" y="5994400"/>
            <a:ext cx="3336925" cy="787400"/>
          </a:xfrm>
          <a:prstGeom prst="rect">
            <a:avLst/>
          </a:prstGeom>
          <a:solidFill>
            <a:srgbClr val="FEFFFF"/>
          </a:solidFill>
          <a:ln w="9525">
            <a:noFill/>
            <a:miter lim="800000"/>
            <a:headEnd/>
            <a:tailEnd/>
          </a:ln>
        </p:spPr>
        <p:txBody>
          <a:bodyPr lIns="0" tIns="33655" rIns="0" bIns="0">
            <a:spAutoFit/>
          </a:bodyPr>
          <a:lstStyle/>
          <a:p>
            <a:pPr marL="50800">
              <a:spcBef>
                <a:spcPts val="263"/>
              </a:spcBef>
              <a:tabLst>
                <a:tab pos="908050" algn="l"/>
              </a:tabLst>
            </a:pPr>
            <a:r>
              <a:rPr lang="en-US" sz="4500"/>
              <a:t>A.	Gluttony</a:t>
            </a:r>
          </a:p>
        </p:txBody>
      </p:sp>
      <p:sp>
        <p:nvSpPr>
          <p:cNvPr id="8" name="object 8"/>
          <p:cNvSpPr txBox="1"/>
          <p:nvPr/>
        </p:nvSpPr>
        <p:spPr>
          <a:xfrm>
            <a:off x="8831263" y="6994525"/>
            <a:ext cx="3081337" cy="2159000"/>
          </a:xfrm>
          <a:prstGeom prst="rect">
            <a:avLst/>
          </a:prstGeom>
          <a:solidFill>
            <a:srgbClr val="FEFFFF"/>
          </a:solidFill>
        </p:spPr>
        <p:txBody>
          <a:bodyPr lIns="0" tIns="33655" rIns="0" bIns="0">
            <a:spAutoFit/>
          </a:bodyPr>
          <a:lstStyle/>
          <a:p>
            <a:pPr marL="50800" algn="just">
              <a:spcBef>
                <a:spcPts val="263"/>
              </a:spcBef>
            </a:pPr>
            <a:r>
              <a:rPr lang="en-US" sz="4500"/>
              <a:t>The Word  of God on  gluttony!</a:t>
            </a:r>
          </a:p>
        </p:txBody>
      </p:sp>
      <p:sp>
        <p:nvSpPr>
          <p:cNvPr id="17416" name="object 9"/>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18434" name="object 3"/>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2286000" y="2771775"/>
            <a:ext cx="8108950" cy="711200"/>
          </a:xfrm>
          <a:prstGeom prst="rect">
            <a:avLst/>
          </a:prstGeom>
        </p:spPr>
        <p:txBody>
          <a:bodyPr lIns="0" tIns="12700" rIns="0" bIns="0">
            <a:spAutoFit/>
          </a:bodyPr>
          <a:lstStyle/>
          <a:p>
            <a:pPr marL="12700" fontAlgn="auto">
              <a:spcBef>
                <a:spcPts val="100"/>
              </a:spcBef>
              <a:spcAft>
                <a:spcPts val="0"/>
              </a:spcAft>
              <a:tabLst>
                <a:tab pos="1186815" algn="l"/>
              </a:tabLst>
              <a:defRPr/>
            </a:pPr>
            <a:r>
              <a:rPr sz="4500" b="1" spc="-5" dirty="0">
                <a:latin typeface="Arial"/>
                <a:cs typeface="Arial"/>
              </a:rPr>
              <a:t>The	</a:t>
            </a:r>
            <a:r>
              <a:rPr sz="4500" b="1" spc="-25" dirty="0">
                <a:latin typeface="Arial"/>
                <a:cs typeface="Arial"/>
              </a:rPr>
              <a:t>Word </a:t>
            </a:r>
            <a:r>
              <a:rPr sz="4500" b="1" spc="-5" dirty="0">
                <a:latin typeface="Arial"/>
                <a:cs typeface="Arial"/>
              </a:rPr>
              <a:t>of God on</a:t>
            </a:r>
            <a:r>
              <a:rPr sz="4500" b="1" spc="-35" dirty="0">
                <a:latin typeface="Arial"/>
                <a:cs typeface="Arial"/>
              </a:rPr>
              <a:t> </a:t>
            </a:r>
            <a:r>
              <a:rPr sz="4500" b="1" spc="-5" dirty="0">
                <a:latin typeface="Arial"/>
                <a:cs typeface="Arial"/>
              </a:rPr>
              <a:t>gluttony!</a:t>
            </a:r>
            <a:endParaRPr sz="4500">
              <a:latin typeface="Arial"/>
              <a:cs typeface="Arial"/>
            </a:endParaRPr>
          </a:p>
        </p:txBody>
      </p:sp>
      <p:sp>
        <p:nvSpPr>
          <p:cNvPr id="18436" name="object 5"/>
          <p:cNvSpPr>
            <a:spLocks/>
          </p:cNvSpPr>
          <p:nvPr/>
        </p:nvSpPr>
        <p:spPr bwMode="auto">
          <a:xfrm>
            <a:off x="207963" y="3746500"/>
            <a:ext cx="12617450" cy="1739900"/>
          </a:xfrm>
          <a:custGeom>
            <a:avLst/>
            <a:gdLst/>
            <a:ahLst/>
            <a:cxnLst>
              <a:cxn ang="0">
                <a:pos x="0" y="0"/>
              </a:cxn>
              <a:cxn ang="0">
                <a:pos x="12617451" y="0"/>
              </a:cxn>
              <a:cxn ang="0">
                <a:pos x="12617451" y="1739900"/>
              </a:cxn>
              <a:cxn ang="0">
                <a:pos x="0" y="1739900"/>
              </a:cxn>
              <a:cxn ang="0">
                <a:pos x="0" y="0"/>
              </a:cxn>
            </a:cxnLst>
            <a:rect l="0" t="0" r="r" b="b"/>
            <a:pathLst>
              <a:path w="12617450" h="1739900">
                <a:moveTo>
                  <a:pt x="0" y="0"/>
                </a:moveTo>
                <a:lnTo>
                  <a:pt x="12617451" y="0"/>
                </a:lnTo>
                <a:lnTo>
                  <a:pt x="12617451" y="1739900"/>
                </a:lnTo>
                <a:lnTo>
                  <a:pt x="0" y="1739900"/>
                </a:lnTo>
                <a:lnTo>
                  <a:pt x="0" y="0"/>
                </a:lnTo>
                <a:close/>
              </a:path>
            </a:pathLst>
          </a:custGeom>
          <a:solidFill>
            <a:srgbClr val="FEFFFF"/>
          </a:solidFill>
          <a:ln w="9525">
            <a:noFill/>
            <a:round/>
            <a:headEnd/>
            <a:tailEnd/>
          </a:ln>
        </p:spPr>
        <p:txBody>
          <a:bodyPr lIns="0" tIns="0" rIns="0" bIns="0"/>
          <a:lstStyle/>
          <a:p>
            <a:endParaRPr lang="en-US"/>
          </a:p>
        </p:txBody>
      </p:sp>
      <p:sp>
        <p:nvSpPr>
          <p:cNvPr id="18437" name="object 6"/>
          <p:cNvSpPr>
            <a:spLocks/>
          </p:cNvSpPr>
          <p:nvPr/>
        </p:nvSpPr>
        <p:spPr bwMode="auto">
          <a:xfrm>
            <a:off x="179388" y="5588000"/>
            <a:ext cx="12249150" cy="1193800"/>
          </a:xfrm>
          <a:custGeom>
            <a:avLst/>
            <a:gdLst/>
            <a:ahLst/>
            <a:cxnLst>
              <a:cxn ang="0">
                <a:pos x="0" y="0"/>
              </a:cxn>
              <a:cxn ang="0">
                <a:pos x="12249743" y="0"/>
              </a:cxn>
              <a:cxn ang="0">
                <a:pos x="12249743" y="1193800"/>
              </a:cxn>
              <a:cxn ang="0">
                <a:pos x="0" y="1193800"/>
              </a:cxn>
              <a:cxn ang="0">
                <a:pos x="0" y="0"/>
              </a:cxn>
            </a:cxnLst>
            <a:rect l="0" t="0" r="r" b="b"/>
            <a:pathLst>
              <a:path w="12249785" h="1193800">
                <a:moveTo>
                  <a:pt x="0" y="0"/>
                </a:moveTo>
                <a:lnTo>
                  <a:pt x="12249743" y="0"/>
                </a:lnTo>
                <a:lnTo>
                  <a:pt x="12249743" y="1193800"/>
                </a:lnTo>
                <a:lnTo>
                  <a:pt x="0" y="1193800"/>
                </a:lnTo>
                <a:lnTo>
                  <a:pt x="0" y="0"/>
                </a:lnTo>
                <a:close/>
              </a:path>
            </a:pathLst>
          </a:custGeom>
          <a:solidFill>
            <a:srgbClr val="FEFFFF"/>
          </a:solidFill>
          <a:ln w="9525">
            <a:noFill/>
            <a:round/>
            <a:headEnd/>
            <a:tailEnd/>
          </a:ln>
        </p:spPr>
        <p:txBody>
          <a:bodyPr lIns="0" tIns="0" rIns="0" bIns="0"/>
          <a:lstStyle/>
          <a:p>
            <a:endParaRPr lang="en-US"/>
          </a:p>
        </p:txBody>
      </p:sp>
      <p:sp>
        <p:nvSpPr>
          <p:cNvPr id="18438" name="object 7"/>
          <p:cNvSpPr>
            <a:spLocks/>
          </p:cNvSpPr>
          <p:nvPr/>
        </p:nvSpPr>
        <p:spPr bwMode="auto">
          <a:xfrm>
            <a:off x="179388" y="6867525"/>
            <a:ext cx="12249150" cy="1739900"/>
          </a:xfrm>
          <a:custGeom>
            <a:avLst/>
            <a:gdLst/>
            <a:ahLst/>
            <a:cxnLst>
              <a:cxn ang="0">
                <a:pos x="0" y="0"/>
              </a:cxn>
              <a:cxn ang="0">
                <a:pos x="12249743" y="0"/>
              </a:cxn>
              <a:cxn ang="0">
                <a:pos x="12249743" y="1739898"/>
              </a:cxn>
              <a:cxn ang="0">
                <a:pos x="0" y="1739898"/>
              </a:cxn>
              <a:cxn ang="0">
                <a:pos x="0" y="0"/>
              </a:cxn>
            </a:cxnLst>
            <a:rect l="0" t="0" r="r" b="b"/>
            <a:pathLst>
              <a:path w="12249785" h="1739900">
                <a:moveTo>
                  <a:pt x="0" y="0"/>
                </a:moveTo>
                <a:lnTo>
                  <a:pt x="12249743" y="0"/>
                </a:lnTo>
                <a:lnTo>
                  <a:pt x="12249743" y="1739898"/>
                </a:lnTo>
                <a:lnTo>
                  <a:pt x="0" y="1739898"/>
                </a:lnTo>
                <a:lnTo>
                  <a:pt x="0" y="0"/>
                </a:lnTo>
                <a:close/>
              </a:path>
            </a:pathLst>
          </a:custGeom>
          <a:solidFill>
            <a:srgbClr val="FEFFFF"/>
          </a:solidFill>
          <a:ln w="9525">
            <a:noFill/>
            <a:round/>
            <a:headEnd/>
            <a:tailEnd/>
          </a:ln>
        </p:spPr>
        <p:txBody>
          <a:bodyPr lIns="0" tIns="0" rIns="0" bIns="0"/>
          <a:lstStyle/>
          <a:p>
            <a:endParaRPr lang="en-US"/>
          </a:p>
        </p:txBody>
      </p:sp>
      <p:sp>
        <p:nvSpPr>
          <p:cNvPr id="8" name="object 8"/>
          <p:cNvSpPr txBox="1"/>
          <p:nvPr/>
        </p:nvSpPr>
        <p:spPr>
          <a:xfrm>
            <a:off x="217488" y="3768725"/>
            <a:ext cx="12396787" cy="4786313"/>
          </a:xfrm>
          <a:prstGeom prst="rect">
            <a:avLst/>
          </a:prstGeom>
        </p:spPr>
        <p:txBody>
          <a:bodyPr lIns="0" tIns="33020" rIns="0" bIns="0">
            <a:spAutoFit/>
          </a:bodyPr>
          <a:lstStyle/>
          <a:p>
            <a:pPr marL="41275">
              <a:lnSpc>
                <a:spcPts val="4300"/>
              </a:lnSpc>
              <a:spcBef>
                <a:spcPts val="263"/>
              </a:spcBef>
            </a:pPr>
            <a:r>
              <a:rPr lang="en-US" sz="3600"/>
              <a:t>“Do not join those who drink too much wine or gorge  themselves on meat, for drunkards and </a:t>
            </a:r>
            <a:r>
              <a:rPr lang="en-US" sz="3600" b="1"/>
              <a:t>gluttons </a:t>
            </a:r>
            <a:r>
              <a:rPr lang="en-US" sz="3600"/>
              <a:t>become  poor, and drowsiness clothes them in rags.” (Prov. 23:20-21).</a:t>
            </a:r>
          </a:p>
          <a:p>
            <a:pPr marL="41275">
              <a:lnSpc>
                <a:spcPts val="4300"/>
              </a:lnSpc>
              <a:spcBef>
                <a:spcPts val="1600"/>
              </a:spcBef>
            </a:pPr>
            <a:r>
              <a:rPr lang="en-US" sz="3600"/>
              <a:t>Proverbs 28:7 says, “He who keeps the law is a discerning  son, but a companion of </a:t>
            </a:r>
            <a:r>
              <a:rPr lang="en-US" sz="3600" b="1"/>
              <a:t>gluttons </a:t>
            </a:r>
            <a:r>
              <a:rPr lang="en-US" sz="3600"/>
              <a:t>disgraces his father.”</a:t>
            </a:r>
          </a:p>
          <a:p>
            <a:pPr marL="41275">
              <a:lnSpc>
                <a:spcPts val="4300"/>
              </a:lnSpc>
              <a:spcBef>
                <a:spcPts val="1475"/>
              </a:spcBef>
            </a:pPr>
            <a:r>
              <a:rPr lang="en-US" sz="3600"/>
              <a:t>Proverbs 23 says, “When you sit to dine with a ruler, note  well what is before you, and put a knife to your throat if you  are given to </a:t>
            </a:r>
            <a:r>
              <a:rPr lang="en-US" sz="3600" b="1"/>
              <a:t>gluttony</a:t>
            </a:r>
            <a:r>
              <a:rPr lang="en-US" sz="3600"/>
              <a:t>.” (v. 2).</a:t>
            </a:r>
          </a:p>
        </p:txBody>
      </p:sp>
      <p:sp>
        <p:nvSpPr>
          <p:cNvPr id="18440" name="object 9"/>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19459" name="object 4"/>
          <p:cNvSpPr>
            <a:spLocks/>
          </p:cNvSpPr>
          <p:nvPr/>
        </p:nvSpPr>
        <p:spPr bwMode="auto">
          <a:xfrm>
            <a:off x="328613" y="2900363"/>
            <a:ext cx="6781800" cy="5016500"/>
          </a:xfrm>
          <a:custGeom>
            <a:avLst/>
            <a:gdLst/>
            <a:ahLst/>
            <a:cxnLst>
              <a:cxn ang="0">
                <a:pos x="0" y="0"/>
              </a:cxn>
              <a:cxn ang="0">
                <a:pos x="6781965" y="0"/>
              </a:cxn>
              <a:cxn ang="0">
                <a:pos x="6781965" y="5016500"/>
              </a:cxn>
              <a:cxn ang="0">
                <a:pos x="0" y="5016500"/>
              </a:cxn>
              <a:cxn ang="0">
                <a:pos x="0" y="0"/>
              </a:cxn>
            </a:cxnLst>
            <a:rect l="0" t="0" r="r" b="b"/>
            <a:pathLst>
              <a:path w="6782434" h="5016500">
                <a:moveTo>
                  <a:pt x="0" y="0"/>
                </a:moveTo>
                <a:lnTo>
                  <a:pt x="6781965" y="0"/>
                </a:lnTo>
                <a:lnTo>
                  <a:pt x="6781965" y="5016500"/>
                </a:lnTo>
                <a:lnTo>
                  <a:pt x="0" y="5016500"/>
                </a:lnTo>
                <a:lnTo>
                  <a:pt x="0" y="0"/>
                </a:lnTo>
                <a:close/>
              </a:path>
            </a:pathLst>
          </a:custGeom>
          <a:solidFill>
            <a:srgbClr val="FEFFFF"/>
          </a:solidFill>
          <a:ln w="9525">
            <a:noFill/>
            <a:round/>
            <a:headEnd/>
            <a:tailEnd/>
          </a:ln>
        </p:spPr>
        <p:txBody>
          <a:bodyPr lIns="0" tIns="0" rIns="0" bIns="0"/>
          <a:lstStyle/>
          <a:p>
            <a:endParaRPr lang="en-US"/>
          </a:p>
        </p:txBody>
      </p:sp>
      <p:sp>
        <p:nvSpPr>
          <p:cNvPr id="5" name="object 5"/>
          <p:cNvSpPr txBox="1"/>
          <p:nvPr/>
        </p:nvSpPr>
        <p:spPr>
          <a:xfrm>
            <a:off x="366713" y="2922588"/>
            <a:ext cx="6632575" cy="4943475"/>
          </a:xfrm>
          <a:prstGeom prst="rect">
            <a:avLst/>
          </a:prstGeom>
        </p:spPr>
        <p:txBody>
          <a:bodyPr lIns="0" tIns="33020" rIns="0" bIns="0">
            <a:spAutoFit/>
          </a:bodyPr>
          <a:lstStyle/>
          <a:p>
            <a:pPr marL="12700">
              <a:lnSpc>
                <a:spcPts val="4300"/>
              </a:lnSpc>
              <a:spcBef>
                <a:spcPts val="263"/>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19461" name="object 6"/>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857250" indent="-793750">
              <a:spcBef>
                <a:spcPts val="363"/>
              </a:spcBef>
            </a:pPr>
            <a:r>
              <a:rPr lang="en-US" sz="4500"/>
              <a:t>III. Jesus’ Response  to the Culture’s  Criticism</a:t>
            </a:r>
          </a:p>
          <a:p>
            <a:pPr marL="857250" indent="-793750"/>
            <a:r>
              <a:rPr lang="en-US" sz="4500"/>
              <a:t>(vv. 18-19)</a:t>
            </a:r>
          </a:p>
        </p:txBody>
      </p:sp>
      <p:sp>
        <p:nvSpPr>
          <p:cNvPr id="19463" name="object 8"/>
          <p:cNvSpPr txBox="1">
            <a:spLocks noChangeArrowheads="1"/>
          </p:cNvSpPr>
          <p:nvPr/>
        </p:nvSpPr>
        <p:spPr bwMode="auto">
          <a:xfrm>
            <a:off x="8069263" y="6042025"/>
            <a:ext cx="3154362" cy="787400"/>
          </a:xfrm>
          <a:prstGeom prst="rect">
            <a:avLst/>
          </a:prstGeom>
          <a:solidFill>
            <a:srgbClr val="FEFFFF"/>
          </a:solidFill>
          <a:ln w="9525">
            <a:noFill/>
            <a:miter lim="800000"/>
            <a:headEnd/>
            <a:tailEnd/>
          </a:ln>
        </p:spPr>
        <p:txBody>
          <a:bodyPr lIns="0" tIns="33655" rIns="0" bIns="0">
            <a:spAutoFit/>
          </a:bodyPr>
          <a:lstStyle/>
          <a:p>
            <a:pPr marL="50800">
              <a:spcBef>
                <a:spcPts val="263"/>
              </a:spcBef>
              <a:tabLst>
                <a:tab pos="908050" algn="l"/>
              </a:tabLst>
            </a:pPr>
            <a:r>
              <a:rPr lang="en-US" sz="4500"/>
              <a:t>A.	Gluttony</a:t>
            </a:r>
          </a:p>
        </p:txBody>
      </p:sp>
      <p:sp>
        <p:nvSpPr>
          <p:cNvPr id="9" name="object 9"/>
          <p:cNvSpPr txBox="1"/>
          <p:nvPr/>
        </p:nvSpPr>
        <p:spPr>
          <a:xfrm>
            <a:off x="8861425" y="7119938"/>
            <a:ext cx="2890838" cy="2159000"/>
          </a:xfrm>
          <a:prstGeom prst="rect">
            <a:avLst/>
          </a:prstGeom>
          <a:solidFill>
            <a:srgbClr val="FEFFFF"/>
          </a:solidFill>
        </p:spPr>
        <p:txBody>
          <a:bodyPr lIns="0" tIns="33655" rIns="0" bIns="0">
            <a:spAutoFit/>
          </a:bodyPr>
          <a:lstStyle/>
          <a:p>
            <a:pPr marL="50800" algn="just">
              <a:spcBef>
                <a:spcPts val="263"/>
              </a:spcBef>
            </a:pPr>
            <a:r>
              <a:rPr lang="en-US" sz="4500"/>
              <a:t>The Word  of God on  gluttony!</a:t>
            </a:r>
          </a:p>
        </p:txBody>
      </p:sp>
      <p:sp>
        <p:nvSpPr>
          <p:cNvPr id="19465" name="object 10"/>
          <p:cNvSpPr>
            <a:spLocks/>
          </p:cNvSpPr>
          <p:nvPr/>
        </p:nvSpPr>
        <p:spPr bwMode="auto">
          <a:xfrm>
            <a:off x="6473825" y="6392863"/>
            <a:ext cx="1273175" cy="1216025"/>
          </a:xfrm>
          <a:custGeom>
            <a:avLst/>
            <a:gdLst/>
            <a:ahLst/>
            <a:cxnLst>
              <a:cxn ang="0">
                <a:pos x="971414" y="801408"/>
              </a:cxn>
              <a:cxn ang="0">
                <a:pos x="556221" y="801408"/>
              </a:cxn>
              <a:cxn ang="0">
                <a:pos x="682751" y="1214246"/>
              </a:cxn>
              <a:cxn ang="0">
                <a:pos x="971414" y="801408"/>
              </a:cxn>
              <a:cxn ang="0">
                <a:pos x="310603" y="0"/>
              </a:cxn>
              <a:cxn ang="0">
                <a:pos x="437133" y="412838"/>
              </a:cxn>
              <a:cxn ang="0">
                <a:pos x="0" y="546811"/>
              </a:cxn>
              <a:cxn ang="0">
                <a:pos x="119087" y="935380"/>
              </a:cxn>
              <a:cxn ang="0">
                <a:pos x="556221" y="801408"/>
              </a:cxn>
              <a:cxn ang="0">
                <a:pos x="971414" y="801408"/>
              </a:cxn>
              <a:cxn ang="0">
                <a:pos x="1273797" y="368947"/>
              </a:cxn>
              <a:cxn ang="0">
                <a:pos x="310603" y="0"/>
              </a:cxn>
            </a:cxnLst>
            <a:rect l="0" t="0" r="r" b="b"/>
            <a:pathLst>
              <a:path w="1273809" h="1214754">
                <a:moveTo>
                  <a:pt x="971414" y="801408"/>
                </a:moveTo>
                <a:lnTo>
                  <a:pt x="556221" y="801408"/>
                </a:lnTo>
                <a:lnTo>
                  <a:pt x="682751" y="1214246"/>
                </a:lnTo>
                <a:lnTo>
                  <a:pt x="971414" y="801408"/>
                </a:lnTo>
                <a:close/>
              </a:path>
              <a:path w="1273809" h="1214754">
                <a:moveTo>
                  <a:pt x="310603" y="0"/>
                </a:moveTo>
                <a:lnTo>
                  <a:pt x="437133" y="412838"/>
                </a:lnTo>
                <a:lnTo>
                  <a:pt x="0" y="546811"/>
                </a:lnTo>
                <a:lnTo>
                  <a:pt x="119087" y="935380"/>
                </a:lnTo>
                <a:lnTo>
                  <a:pt x="556221" y="801408"/>
                </a:lnTo>
                <a:lnTo>
                  <a:pt x="971414" y="801408"/>
                </a:lnTo>
                <a:lnTo>
                  <a:pt x="1273797" y="368947"/>
                </a:lnTo>
                <a:lnTo>
                  <a:pt x="310603" y="0"/>
                </a:lnTo>
                <a:close/>
              </a:path>
            </a:pathLst>
          </a:custGeom>
          <a:solidFill>
            <a:srgbClr val="04599E"/>
          </a:solidFill>
          <a:ln w="9525">
            <a:noFill/>
            <a:round/>
            <a:headEnd/>
            <a:tailEnd/>
          </a:ln>
        </p:spPr>
        <p:txBody>
          <a:bodyPr lIns="0" tIns="0" rIns="0" bIns="0"/>
          <a:lstStyle/>
          <a:p>
            <a:endParaRPr lang="en-US"/>
          </a:p>
        </p:txBody>
      </p:sp>
      <p:sp>
        <p:nvSpPr>
          <p:cNvPr id="19466" name="object 11"/>
          <p:cNvSpPr>
            <a:spLocks/>
          </p:cNvSpPr>
          <p:nvPr/>
        </p:nvSpPr>
        <p:spPr bwMode="auto">
          <a:xfrm>
            <a:off x="6473825" y="6165850"/>
            <a:ext cx="1273175" cy="1216025"/>
          </a:xfrm>
          <a:custGeom>
            <a:avLst/>
            <a:gdLst/>
            <a:ahLst/>
            <a:cxnLst>
              <a:cxn ang="0">
                <a:pos x="971414" y="801408"/>
              </a:cxn>
              <a:cxn ang="0">
                <a:pos x="556221" y="801408"/>
              </a:cxn>
              <a:cxn ang="0">
                <a:pos x="682751" y="1214247"/>
              </a:cxn>
              <a:cxn ang="0">
                <a:pos x="971414" y="801408"/>
              </a:cxn>
              <a:cxn ang="0">
                <a:pos x="310603" y="0"/>
              </a:cxn>
              <a:cxn ang="0">
                <a:pos x="437133" y="412838"/>
              </a:cxn>
              <a:cxn ang="0">
                <a:pos x="0" y="546811"/>
              </a:cxn>
              <a:cxn ang="0">
                <a:pos x="119087" y="935380"/>
              </a:cxn>
              <a:cxn ang="0">
                <a:pos x="556221" y="801408"/>
              </a:cxn>
              <a:cxn ang="0">
                <a:pos x="971414" y="801408"/>
              </a:cxn>
              <a:cxn ang="0">
                <a:pos x="1273797" y="368947"/>
              </a:cxn>
              <a:cxn ang="0">
                <a:pos x="310603" y="0"/>
              </a:cxn>
            </a:cxnLst>
            <a:rect l="0" t="0" r="r" b="b"/>
            <a:pathLst>
              <a:path w="1273809" h="1214754">
                <a:moveTo>
                  <a:pt x="971414" y="801408"/>
                </a:moveTo>
                <a:lnTo>
                  <a:pt x="556221" y="801408"/>
                </a:lnTo>
                <a:lnTo>
                  <a:pt x="682751" y="1214247"/>
                </a:lnTo>
                <a:lnTo>
                  <a:pt x="971414" y="801408"/>
                </a:lnTo>
                <a:close/>
              </a:path>
              <a:path w="1273809" h="1214754">
                <a:moveTo>
                  <a:pt x="310603" y="0"/>
                </a:moveTo>
                <a:lnTo>
                  <a:pt x="437133" y="412838"/>
                </a:lnTo>
                <a:lnTo>
                  <a:pt x="0" y="546811"/>
                </a:lnTo>
                <a:lnTo>
                  <a:pt x="119087" y="935380"/>
                </a:lnTo>
                <a:lnTo>
                  <a:pt x="556221" y="801408"/>
                </a:lnTo>
                <a:lnTo>
                  <a:pt x="971414" y="801408"/>
                </a:lnTo>
                <a:lnTo>
                  <a:pt x="1273797" y="368947"/>
                </a:lnTo>
                <a:lnTo>
                  <a:pt x="310603" y="0"/>
                </a:lnTo>
                <a:close/>
              </a:path>
            </a:pathLst>
          </a:custGeom>
          <a:solidFill>
            <a:srgbClr val="FF2600"/>
          </a:solidFill>
          <a:ln w="9525">
            <a:noFill/>
            <a:round/>
            <a:headEnd/>
            <a:tailEnd/>
          </a:ln>
        </p:spPr>
        <p:txBody>
          <a:bodyPr lIns="0" tIns="0" rIns="0" bIns="0"/>
          <a:lstStyle/>
          <a:p>
            <a:endParaRPr lang="en-US"/>
          </a:p>
        </p:txBody>
      </p:sp>
      <p:sp>
        <p:nvSpPr>
          <p:cNvPr id="19467" name="object 12"/>
          <p:cNvSpPr>
            <a:spLocks noChangeArrowheads="1"/>
          </p:cNvSpPr>
          <p:nvPr/>
        </p:nvSpPr>
        <p:spPr bwMode="auto">
          <a:xfrm>
            <a:off x="1549400" y="6616700"/>
            <a:ext cx="5029200" cy="211931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68" name="object 13"/>
          <p:cNvSpPr>
            <a:spLocks/>
          </p:cNvSpPr>
          <p:nvPr/>
        </p:nvSpPr>
        <p:spPr bwMode="auto">
          <a:xfrm>
            <a:off x="1549400" y="6616700"/>
            <a:ext cx="5029200" cy="2119313"/>
          </a:xfrm>
          <a:custGeom>
            <a:avLst/>
            <a:gdLst/>
            <a:ahLst/>
            <a:cxnLst>
              <a:cxn ang="0">
                <a:pos x="0" y="1315788"/>
              </a:cxn>
              <a:cxn ang="0">
                <a:pos x="4809047" y="0"/>
              </a:cxn>
              <a:cxn ang="0">
                <a:pos x="5028814" y="803224"/>
              </a:cxn>
              <a:cxn ang="0">
                <a:pos x="219767" y="2119012"/>
              </a:cxn>
              <a:cxn ang="0">
                <a:pos x="0" y="1315788"/>
              </a:cxn>
            </a:cxnLst>
            <a:rect l="0" t="0" r="r" b="b"/>
            <a:pathLst>
              <a:path w="5029200" h="2119629">
                <a:moveTo>
                  <a:pt x="0" y="1315788"/>
                </a:moveTo>
                <a:lnTo>
                  <a:pt x="4809047" y="0"/>
                </a:lnTo>
                <a:lnTo>
                  <a:pt x="5028814" y="803224"/>
                </a:lnTo>
                <a:lnTo>
                  <a:pt x="219767" y="2119012"/>
                </a:lnTo>
                <a:lnTo>
                  <a:pt x="0" y="1315788"/>
                </a:lnTo>
                <a:close/>
              </a:path>
            </a:pathLst>
          </a:custGeom>
          <a:noFill/>
          <a:ln w="88899">
            <a:solidFill>
              <a:srgbClr val="FF2600"/>
            </a:solidFill>
            <a:round/>
            <a:headEnd/>
            <a:tailEnd/>
          </a:ln>
        </p:spPr>
        <p:txBody>
          <a:bodyPr lIns="0" tIns="0" rIns="0" bIns="0"/>
          <a:lstStyle/>
          <a:p>
            <a:endParaRPr lang="en-US"/>
          </a:p>
        </p:txBody>
      </p:sp>
      <p:sp>
        <p:nvSpPr>
          <p:cNvPr id="19469" name="object 14"/>
          <p:cNvSpPr>
            <a:spLocks/>
          </p:cNvSpPr>
          <p:nvPr/>
        </p:nvSpPr>
        <p:spPr bwMode="auto">
          <a:xfrm>
            <a:off x="7961313" y="6046788"/>
            <a:ext cx="3370262" cy="777875"/>
          </a:xfrm>
          <a:custGeom>
            <a:avLst/>
            <a:gdLst/>
            <a:ahLst/>
            <a:cxnLst>
              <a:cxn ang="0">
                <a:pos x="0" y="0"/>
              </a:cxn>
              <a:cxn ang="0">
                <a:pos x="3370313" y="0"/>
              </a:cxn>
              <a:cxn ang="0">
                <a:pos x="3370313" y="777264"/>
              </a:cxn>
              <a:cxn ang="0">
                <a:pos x="0" y="777264"/>
              </a:cxn>
              <a:cxn ang="0">
                <a:pos x="0" y="0"/>
              </a:cxn>
            </a:cxnLst>
            <a:rect l="0" t="0" r="r" b="b"/>
            <a:pathLst>
              <a:path w="3370579" h="777875">
                <a:moveTo>
                  <a:pt x="0" y="0"/>
                </a:moveTo>
                <a:lnTo>
                  <a:pt x="3370313" y="0"/>
                </a:lnTo>
                <a:lnTo>
                  <a:pt x="3370313" y="777264"/>
                </a:lnTo>
                <a:lnTo>
                  <a:pt x="0" y="777264"/>
                </a:lnTo>
                <a:lnTo>
                  <a:pt x="0" y="0"/>
                </a:lnTo>
                <a:close/>
              </a:path>
            </a:pathLst>
          </a:custGeom>
          <a:noFill/>
          <a:ln w="101600">
            <a:solidFill>
              <a:srgbClr val="FF2600"/>
            </a:solidFill>
            <a:round/>
            <a:headEnd/>
            <a:tailEnd/>
          </a:ln>
        </p:spPr>
        <p:txBody>
          <a:bodyPr lIns="0" tIns="0" rIns="0" bIns="0"/>
          <a:lstStyle/>
          <a:p>
            <a:endParaRPr lang="en-US"/>
          </a:p>
        </p:txBody>
      </p:sp>
      <p:sp>
        <p:nvSpPr>
          <p:cNvPr id="19470" name="object 15"/>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4" name="object 4"/>
          <p:cNvSpPr txBox="1"/>
          <p:nvPr/>
        </p:nvSpPr>
        <p:spPr>
          <a:xfrm>
            <a:off x="328613" y="2900363"/>
            <a:ext cx="6781800" cy="5016500"/>
          </a:xfrm>
          <a:prstGeom prst="rect">
            <a:avLst/>
          </a:prstGeom>
          <a:solidFill>
            <a:srgbClr val="FEFFFF"/>
          </a:solidFill>
        </p:spPr>
        <p:txBody>
          <a:bodyPr lIns="0" tIns="54610" rIns="0" bIns="0">
            <a:spAutoFit/>
          </a:bodyPr>
          <a:lstStyle/>
          <a:p>
            <a:pPr marL="50800">
              <a:lnSpc>
                <a:spcPts val="4300"/>
              </a:lnSpc>
              <a:spcBef>
                <a:spcPts val="425"/>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20484"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857250" indent="-793750">
              <a:spcBef>
                <a:spcPts val="363"/>
              </a:spcBef>
            </a:pPr>
            <a:r>
              <a:rPr lang="en-US" sz="4500"/>
              <a:t>III. Jesus’ Response  to the Culture’s  Criticism</a:t>
            </a:r>
          </a:p>
          <a:p>
            <a:pPr marL="857250" indent="-793750"/>
            <a:r>
              <a:rPr lang="en-US" sz="4500"/>
              <a:t>(vv. 18-19)</a:t>
            </a:r>
          </a:p>
        </p:txBody>
      </p:sp>
      <p:sp>
        <p:nvSpPr>
          <p:cNvPr id="7" name="object 7"/>
          <p:cNvSpPr txBox="1"/>
          <p:nvPr/>
        </p:nvSpPr>
        <p:spPr>
          <a:xfrm>
            <a:off x="8778875" y="7270750"/>
            <a:ext cx="3665538" cy="2159000"/>
          </a:xfrm>
          <a:prstGeom prst="rect">
            <a:avLst/>
          </a:prstGeom>
          <a:solidFill>
            <a:srgbClr val="FEFFFF"/>
          </a:solidFill>
        </p:spPr>
        <p:txBody>
          <a:bodyPr lIns="0" tIns="33655" rIns="0" bIns="0">
            <a:spAutoFit/>
          </a:bodyPr>
          <a:lstStyle/>
          <a:p>
            <a:pPr marL="50800">
              <a:spcBef>
                <a:spcPts val="263"/>
              </a:spcBef>
            </a:pPr>
            <a:r>
              <a:rPr lang="en-US" sz="4500"/>
              <a:t>The Word of  God on  drunkenness!</a:t>
            </a:r>
          </a:p>
        </p:txBody>
      </p:sp>
      <p:sp>
        <p:nvSpPr>
          <p:cNvPr id="8" name="object 8"/>
          <p:cNvSpPr txBox="1"/>
          <p:nvPr/>
        </p:nvSpPr>
        <p:spPr>
          <a:xfrm>
            <a:off x="8080375" y="6165850"/>
            <a:ext cx="4430713" cy="787400"/>
          </a:xfrm>
          <a:prstGeom prst="rect">
            <a:avLst/>
          </a:prstGeom>
          <a:solidFill>
            <a:srgbClr val="FEFFFF"/>
          </a:solidFill>
        </p:spPr>
        <p:txBody>
          <a:bodyPr lIns="0" tIns="33655" rIns="0" bIns="0">
            <a:spAutoFit/>
          </a:bodyPr>
          <a:lstStyle/>
          <a:p>
            <a:pPr marL="50800" fontAlgn="auto">
              <a:spcBef>
                <a:spcPts val="265"/>
              </a:spcBef>
              <a:spcAft>
                <a:spcPts val="0"/>
              </a:spcAft>
              <a:tabLst>
                <a:tab pos="908050" algn="l"/>
              </a:tabLst>
              <a:defRPr/>
            </a:pPr>
            <a:r>
              <a:rPr sz="4500" dirty="0">
                <a:latin typeface="Arial"/>
                <a:cs typeface="Arial"/>
              </a:rPr>
              <a:t>B.	</a:t>
            </a:r>
            <a:r>
              <a:rPr sz="4500" spc="-5" dirty="0">
                <a:latin typeface="Arial"/>
                <a:cs typeface="Arial"/>
              </a:rPr>
              <a:t>Drunkenness</a:t>
            </a:r>
            <a:endParaRPr sz="4500">
              <a:latin typeface="Arial"/>
              <a:cs typeface="Arial"/>
            </a:endParaRPr>
          </a:p>
        </p:txBody>
      </p:sp>
      <p:sp>
        <p:nvSpPr>
          <p:cNvPr id="20488" name="object 9"/>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21507" name="object 4"/>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5"/>
          <p:cNvSpPr txBox="1"/>
          <p:nvPr/>
        </p:nvSpPr>
        <p:spPr>
          <a:xfrm>
            <a:off x="1349375" y="2735263"/>
            <a:ext cx="9413875" cy="711200"/>
          </a:xfrm>
          <a:prstGeom prst="rect">
            <a:avLst/>
          </a:prstGeom>
        </p:spPr>
        <p:txBody>
          <a:bodyPr lIns="0" tIns="12700" rIns="0" bIns="0">
            <a:spAutoFit/>
          </a:bodyPr>
          <a:lstStyle/>
          <a:p>
            <a:pPr marL="12700" fontAlgn="auto">
              <a:spcBef>
                <a:spcPts val="100"/>
              </a:spcBef>
              <a:spcAft>
                <a:spcPts val="0"/>
              </a:spcAft>
              <a:tabLst>
                <a:tab pos="1186815" algn="l"/>
              </a:tabLst>
              <a:defRPr/>
            </a:pPr>
            <a:r>
              <a:rPr sz="4500" b="1" spc="-5" dirty="0">
                <a:latin typeface="Arial"/>
                <a:cs typeface="Arial"/>
              </a:rPr>
              <a:t>The	</a:t>
            </a:r>
            <a:r>
              <a:rPr sz="4500" b="1" spc="-25" dirty="0">
                <a:latin typeface="Arial"/>
                <a:cs typeface="Arial"/>
              </a:rPr>
              <a:t>Word </a:t>
            </a:r>
            <a:r>
              <a:rPr sz="4500" b="1" spc="-5" dirty="0">
                <a:latin typeface="Arial"/>
                <a:cs typeface="Arial"/>
              </a:rPr>
              <a:t>of God on</a:t>
            </a:r>
            <a:r>
              <a:rPr sz="4500" b="1" spc="-20" dirty="0">
                <a:latin typeface="Arial"/>
                <a:cs typeface="Arial"/>
              </a:rPr>
              <a:t> </a:t>
            </a:r>
            <a:r>
              <a:rPr sz="4500" b="1" spc="-5" dirty="0">
                <a:latin typeface="Arial"/>
                <a:cs typeface="Arial"/>
              </a:rPr>
              <a:t>drunkenness!</a:t>
            </a:r>
            <a:endParaRPr sz="4500">
              <a:latin typeface="Arial"/>
              <a:cs typeface="Arial"/>
            </a:endParaRPr>
          </a:p>
        </p:txBody>
      </p:sp>
      <p:sp>
        <p:nvSpPr>
          <p:cNvPr id="6" name="object 6"/>
          <p:cNvSpPr txBox="1"/>
          <p:nvPr/>
        </p:nvSpPr>
        <p:spPr>
          <a:xfrm>
            <a:off x="392113" y="3540125"/>
            <a:ext cx="12249150" cy="1193800"/>
          </a:xfrm>
          <a:prstGeom prst="rect">
            <a:avLst/>
          </a:prstGeom>
          <a:solidFill>
            <a:srgbClr val="FEFFFF"/>
          </a:solidFill>
        </p:spPr>
        <p:txBody>
          <a:bodyPr lIns="0" tIns="54610" rIns="0" bIns="0">
            <a:spAutoFit/>
          </a:bodyPr>
          <a:lstStyle/>
          <a:p>
            <a:pPr marL="49213">
              <a:lnSpc>
                <a:spcPts val="4300"/>
              </a:lnSpc>
              <a:spcBef>
                <a:spcPts val="425"/>
              </a:spcBef>
            </a:pPr>
            <a:r>
              <a:rPr lang="en-US" sz="3600"/>
              <a:t>“Wine is a mocker and beer a brawler; whoever is led astray  by them is not wise” (Prov. 20:1).</a:t>
            </a:r>
          </a:p>
        </p:txBody>
      </p:sp>
      <p:sp>
        <p:nvSpPr>
          <p:cNvPr id="7" name="object 7"/>
          <p:cNvSpPr txBox="1"/>
          <p:nvPr/>
        </p:nvSpPr>
        <p:spPr>
          <a:xfrm>
            <a:off x="376238" y="4905375"/>
            <a:ext cx="12249150" cy="1739900"/>
          </a:xfrm>
          <a:prstGeom prst="rect">
            <a:avLst/>
          </a:prstGeom>
          <a:solidFill>
            <a:srgbClr val="FEFFFF"/>
          </a:solidFill>
        </p:spPr>
        <p:txBody>
          <a:bodyPr lIns="0" tIns="54610" rIns="0" bIns="0">
            <a:spAutoFit/>
          </a:bodyPr>
          <a:lstStyle/>
          <a:p>
            <a:pPr marL="49213">
              <a:lnSpc>
                <a:spcPts val="4300"/>
              </a:lnSpc>
              <a:spcBef>
                <a:spcPts val="425"/>
              </a:spcBef>
            </a:pPr>
            <a:r>
              <a:rPr lang="en-US" sz="3600"/>
              <a:t>“It is not for kings to drink wine, not for rulers to crave beer,  lest they drink and forget what has been decreed, and  deprive all the oppressed of their rights.” (Prov. 31:4-5)</a:t>
            </a:r>
          </a:p>
        </p:txBody>
      </p:sp>
      <p:sp>
        <p:nvSpPr>
          <p:cNvPr id="21511" name="object 8"/>
          <p:cNvSpPr>
            <a:spLocks/>
          </p:cNvSpPr>
          <p:nvPr/>
        </p:nvSpPr>
        <p:spPr bwMode="auto">
          <a:xfrm>
            <a:off x="377825" y="6816725"/>
            <a:ext cx="5969000" cy="2832100"/>
          </a:xfrm>
          <a:custGeom>
            <a:avLst/>
            <a:gdLst/>
            <a:ahLst/>
            <a:cxnLst>
              <a:cxn ang="0">
                <a:pos x="0" y="0"/>
              </a:cxn>
              <a:cxn ang="0">
                <a:pos x="5969563" y="0"/>
              </a:cxn>
              <a:cxn ang="0">
                <a:pos x="5969563" y="2832103"/>
              </a:cxn>
              <a:cxn ang="0">
                <a:pos x="0" y="2832103"/>
              </a:cxn>
              <a:cxn ang="0">
                <a:pos x="0" y="0"/>
              </a:cxn>
            </a:cxnLst>
            <a:rect l="0" t="0" r="r" b="b"/>
            <a:pathLst>
              <a:path w="5969635" h="2832100">
                <a:moveTo>
                  <a:pt x="0" y="0"/>
                </a:moveTo>
                <a:lnTo>
                  <a:pt x="5969563" y="0"/>
                </a:lnTo>
                <a:lnTo>
                  <a:pt x="5969563" y="2832103"/>
                </a:lnTo>
                <a:lnTo>
                  <a:pt x="0" y="2832103"/>
                </a:lnTo>
                <a:lnTo>
                  <a:pt x="0" y="0"/>
                </a:lnTo>
                <a:close/>
              </a:path>
            </a:pathLst>
          </a:custGeom>
          <a:solidFill>
            <a:srgbClr val="FEFFFF"/>
          </a:solidFill>
          <a:ln w="9525">
            <a:noFill/>
            <a:round/>
            <a:headEnd/>
            <a:tailEnd/>
          </a:ln>
        </p:spPr>
        <p:txBody>
          <a:bodyPr lIns="0" tIns="0" rIns="0" bIns="0"/>
          <a:lstStyle/>
          <a:p>
            <a:endParaRPr lang="en-US"/>
          </a:p>
        </p:txBody>
      </p:sp>
      <p:sp>
        <p:nvSpPr>
          <p:cNvPr id="9" name="object 9"/>
          <p:cNvSpPr txBox="1"/>
          <p:nvPr/>
        </p:nvSpPr>
        <p:spPr>
          <a:xfrm>
            <a:off x="415925" y="6837363"/>
            <a:ext cx="5811838" cy="2759075"/>
          </a:xfrm>
          <a:prstGeom prst="rect">
            <a:avLst/>
          </a:prstGeom>
        </p:spPr>
        <p:txBody>
          <a:bodyPr lIns="0" tIns="33019" rIns="0" bIns="0">
            <a:spAutoFit/>
          </a:bodyPr>
          <a:lstStyle/>
          <a:p>
            <a:pPr marL="12700">
              <a:lnSpc>
                <a:spcPts val="4300"/>
              </a:lnSpc>
              <a:spcBef>
                <a:spcPts val="263"/>
              </a:spcBef>
            </a:pPr>
            <a:r>
              <a:rPr lang="en-US" sz="3600"/>
              <a:t>Jesus was certainly not one  who lingered over wine or  asked, “When will I wake up  so I can find another</a:t>
            </a:r>
          </a:p>
          <a:p>
            <a:pPr marL="12700">
              <a:lnSpc>
                <a:spcPts val="4163"/>
              </a:lnSpc>
            </a:pPr>
            <a:r>
              <a:rPr lang="en-US" sz="3600"/>
              <a:t>drink?” (see Prov. 23:29-33).</a:t>
            </a:r>
          </a:p>
        </p:txBody>
      </p:sp>
      <p:sp>
        <p:nvSpPr>
          <p:cNvPr id="21513" name="object 10"/>
          <p:cNvSpPr>
            <a:spLocks/>
          </p:cNvSpPr>
          <p:nvPr/>
        </p:nvSpPr>
        <p:spPr bwMode="auto">
          <a:xfrm>
            <a:off x="6526213" y="6816725"/>
            <a:ext cx="6197600" cy="2832100"/>
          </a:xfrm>
          <a:custGeom>
            <a:avLst/>
            <a:gdLst/>
            <a:ahLst/>
            <a:cxnLst>
              <a:cxn ang="0">
                <a:pos x="0" y="0"/>
              </a:cxn>
              <a:cxn ang="0">
                <a:pos x="6196965" y="0"/>
              </a:cxn>
              <a:cxn ang="0">
                <a:pos x="6196965" y="2832102"/>
              </a:cxn>
              <a:cxn ang="0">
                <a:pos x="0" y="2832102"/>
              </a:cxn>
              <a:cxn ang="0">
                <a:pos x="0" y="0"/>
              </a:cxn>
            </a:cxnLst>
            <a:rect l="0" t="0" r="r" b="b"/>
            <a:pathLst>
              <a:path w="6196965" h="2832100">
                <a:moveTo>
                  <a:pt x="0" y="0"/>
                </a:moveTo>
                <a:lnTo>
                  <a:pt x="6196965" y="0"/>
                </a:lnTo>
                <a:lnTo>
                  <a:pt x="6196965" y="2832102"/>
                </a:lnTo>
                <a:lnTo>
                  <a:pt x="0" y="2832102"/>
                </a:lnTo>
                <a:lnTo>
                  <a:pt x="0" y="0"/>
                </a:lnTo>
                <a:close/>
              </a:path>
            </a:pathLst>
          </a:custGeom>
          <a:solidFill>
            <a:srgbClr val="FEFFFF"/>
          </a:solidFill>
          <a:ln w="9525">
            <a:noFill/>
            <a:round/>
            <a:headEnd/>
            <a:tailEnd/>
          </a:ln>
        </p:spPr>
        <p:txBody>
          <a:bodyPr lIns="0" tIns="0" rIns="0" bIns="0"/>
          <a:lstStyle/>
          <a:p>
            <a:endParaRPr lang="en-US"/>
          </a:p>
        </p:txBody>
      </p:sp>
      <p:sp>
        <p:nvSpPr>
          <p:cNvPr id="11" name="object 11"/>
          <p:cNvSpPr txBox="1"/>
          <p:nvPr/>
        </p:nvSpPr>
        <p:spPr>
          <a:xfrm>
            <a:off x="6564313" y="6837363"/>
            <a:ext cx="6092825" cy="2759075"/>
          </a:xfrm>
          <a:prstGeom prst="rect">
            <a:avLst/>
          </a:prstGeom>
        </p:spPr>
        <p:txBody>
          <a:bodyPr lIns="0" tIns="33019" rIns="0" bIns="0">
            <a:spAutoFit/>
          </a:bodyPr>
          <a:lstStyle/>
          <a:p>
            <a:pPr marL="12700">
              <a:lnSpc>
                <a:spcPts val="4300"/>
              </a:lnSpc>
              <a:spcBef>
                <a:spcPts val="263"/>
              </a:spcBef>
              <a:tabLst>
                <a:tab pos="2749550" algn="l"/>
              </a:tabLst>
            </a:pPr>
            <a:r>
              <a:rPr lang="en-US" sz="3600"/>
              <a:t>The Holy Spirit would lead  Paul to write: “Do not get  drunk on wine, which leads to  debauchery.	Instead, be filled  with the Spirit” (Eph. 5:18)</a:t>
            </a:r>
          </a:p>
        </p:txBody>
      </p:sp>
      <p:sp>
        <p:nvSpPr>
          <p:cNvPr id="21515" name="object 12"/>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22531" name="object 4"/>
          <p:cNvSpPr>
            <a:spLocks/>
          </p:cNvSpPr>
          <p:nvPr/>
        </p:nvSpPr>
        <p:spPr bwMode="auto">
          <a:xfrm>
            <a:off x="328613" y="2900363"/>
            <a:ext cx="6781800" cy="5016500"/>
          </a:xfrm>
          <a:custGeom>
            <a:avLst/>
            <a:gdLst/>
            <a:ahLst/>
            <a:cxnLst>
              <a:cxn ang="0">
                <a:pos x="0" y="0"/>
              </a:cxn>
              <a:cxn ang="0">
                <a:pos x="6781965" y="0"/>
              </a:cxn>
              <a:cxn ang="0">
                <a:pos x="6781965" y="5016500"/>
              </a:cxn>
              <a:cxn ang="0">
                <a:pos x="0" y="5016500"/>
              </a:cxn>
              <a:cxn ang="0">
                <a:pos x="0" y="0"/>
              </a:cxn>
            </a:cxnLst>
            <a:rect l="0" t="0" r="r" b="b"/>
            <a:pathLst>
              <a:path w="6782434" h="5016500">
                <a:moveTo>
                  <a:pt x="0" y="0"/>
                </a:moveTo>
                <a:lnTo>
                  <a:pt x="6781965" y="0"/>
                </a:lnTo>
                <a:lnTo>
                  <a:pt x="6781965" y="5016500"/>
                </a:lnTo>
                <a:lnTo>
                  <a:pt x="0" y="5016500"/>
                </a:lnTo>
                <a:lnTo>
                  <a:pt x="0" y="0"/>
                </a:lnTo>
                <a:close/>
              </a:path>
            </a:pathLst>
          </a:custGeom>
          <a:solidFill>
            <a:srgbClr val="FEFFFF"/>
          </a:solidFill>
          <a:ln w="9525">
            <a:noFill/>
            <a:round/>
            <a:headEnd/>
            <a:tailEnd/>
          </a:ln>
        </p:spPr>
        <p:txBody>
          <a:bodyPr lIns="0" tIns="0" rIns="0" bIns="0"/>
          <a:lstStyle/>
          <a:p>
            <a:endParaRPr lang="en-US"/>
          </a:p>
        </p:txBody>
      </p:sp>
      <p:sp>
        <p:nvSpPr>
          <p:cNvPr id="5" name="object 5"/>
          <p:cNvSpPr txBox="1"/>
          <p:nvPr/>
        </p:nvSpPr>
        <p:spPr>
          <a:xfrm>
            <a:off x="366713" y="2922588"/>
            <a:ext cx="6632575" cy="4943475"/>
          </a:xfrm>
          <a:prstGeom prst="rect">
            <a:avLst/>
          </a:prstGeom>
        </p:spPr>
        <p:txBody>
          <a:bodyPr lIns="0" tIns="33020" rIns="0" bIns="0">
            <a:spAutoFit/>
          </a:bodyPr>
          <a:lstStyle/>
          <a:p>
            <a:pPr marL="12700">
              <a:lnSpc>
                <a:spcPts val="4300"/>
              </a:lnSpc>
              <a:spcBef>
                <a:spcPts val="263"/>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22533" name="object 6"/>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857250" indent="-793750">
              <a:spcBef>
                <a:spcPts val="363"/>
              </a:spcBef>
            </a:pPr>
            <a:r>
              <a:rPr lang="en-US" sz="4500"/>
              <a:t>III. Jesus’ Response  to the Culture’s  Criticism</a:t>
            </a:r>
          </a:p>
          <a:p>
            <a:pPr marL="857250" indent="-793750"/>
            <a:r>
              <a:rPr lang="en-US" sz="4500"/>
              <a:t>(vv. 18-19)</a:t>
            </a:r>
          </a:p>
        </p:txBody>
      </p:sp>
      <p:sp>
        <p:nvSpPr>
          <p:cNvPr id="8" name="object 8"/>
          <p:cNvSpPr txBox="1"/>
          <p:nvPr/>
        </p:nvSpPr>
        <p:spPr>
          <a:xfrm>
            <a:off x="8839200" y="6980238"/>
            <a:ext cx="3713163" cy="2159000"/>
          </a:xfrm>
          <a:prstGeom prst="rect">
            <a:avLst/>
          </a:prstGeom>
          <a:solidFill>
            <a:srgbClr val="FEFFFF"/>
          </a:solidFill>
        </p:spPr>
        <p:txBody>
          <a:bodyPr lIns="0" tIns="33655" rIns="0" bIns="0">
            <a:spAutoFit/>
          </a:bodyPr>
          <a:lstStyle/>
          <a:p>
            <a:pPr marL="50800">
              <a:spcBef>
                <a:spcPts val="263"/>
              </a:spcBef>
            </a:pPr>
            <a:r>
              <a:rPr lang="en-US" sz="4500"/>
              <a:t>The Word of  God on  drunkenness!</a:t>
            </a:r>
          </a:p>
        </p:txBody>
      </p:sp>
      <p:sp>
        <p:nvSpPr>
          <p:cNvPr id="9" name="object 9"/>
          <p:cNvSpPr txBox="1"/>
          <p:nvPr/>
        </p:nvSpPr>
        <p:spPr>
          <a:xfrm>
            <a:off x="8050213" y="5927725"/>
            <a:ext cx="4589462" cy="787400"/>
          </a:xfrm>
          <a:prstGeom prst="rect">
            <a:avLst/>
          </a:prstGeom>
          <a:solidFill>
            <a:srgbClr val="FEFFFF"/>
          </a:solidFill>
        </p:spPr>
        <p:txBody>
          <a:bodyPr lIns="0" tIns="33655" rIns="0" bIns="0">
            <a:spAutoFit/>
          </a:bodyPr>
          <a:lstStyle/>
          <a:p>
            <a:pPr marL="50800" fontAlgn="auto">
              <a:spcBef>
                <a:spcPts val="265"/>
              </a:spcBef>
              <a:spcAft>
                <a:spcPts val="0"/>
              </a:spcAft>
              <a:tabLst>
                <a:tab pos="908050" algn="l"/>
              </a:tabLst>
              <a:defRPr/>
            </a:pPr>
            <a:r>
              <a:rPr sz="4500" dirty="0">
                <a:latin typeface="Arial"/>
                <a:cs typeface="Arial"/>
              </a:rPr>
              <a:t>B.	</a:t>
            </a:r>
            <a:r>
              <a:rPr sz="4500" spc="-5" dirty="0">
                <a:latin typeface="Arial"/>
                <a:cs typeface="Arial"/>
              </a:rPr>
              <a:t>Drunkenness</a:t>
            </a:r>
            <a:endParaRPr sz="4500">
              <a:latin typeface="Arial"/>
              <a:cs typeface="Arial"/>
            </a:endParaRPr>
          </a:p>
        </p:txBody>
      </p:sp>
      <p:sp>
        <p:nvSpPr>
          <p:cNvPr id="22537" name="object 10"/>
          <p:cNvSpPr>
            <a:spLocks/>
          </p:cNvSpPr>
          <p:nvPr/>
        </p:nvSpPr>
        <p:spPr bwMode="auto">
          <a:xfrm>
            <a:off x="6384925" y="6392863"/>
            <a:ext cx="1273175" cy="1216025"/>
          </a:xfrm>
          <a:custGeom>
            <a:avLst/>
            <a:gdLst/>
            <a:ahLst/>
            <a:cxnLst>
              <a:cxn ang="0">
                <a:pos x="971414" y="801408"/>
              </a:cxn>
              <a:cxn ang="0">
                <a:pos x="556221" y="801408"/>
              </a:cxn>
              <a:cxn ang="0">
                <a:pos x="682751" y="1214246"/>
              </a:cxn>
              <a:cxn ang="0">
                <a:pos x="971414" y="801408"/>
              </a:cxn>
              <a:cxn ang="0">
                <a:pos x="310603" y="0"/>
              </a:cxn>
              <a:cxn ang="0">
                <a:pos x="437133" y="412838"/>
              </a:cxn>
              <a:cxn ang="0">
                <a:pos x="0" y="546811"/>
              </a:cxn>
              <a:cxn ang="0">
                <a:pos x="119087" y="935380"/>
              </a:cxn>
              <a:cxn ang="0">
                <a:pos x="556221" y="801408"/>
              </a:cxn>
              <a:cxn ang="0">
                <a:pos x="971414" y="801408"/>
              </a:cxn>
              <a:cxn ang="0">
                <a:pos x="1273797" y="368947"/>
              </a:cxn>
              <a:cxn ang="0">
                <a:pos x="310603" y="0"/>
              </a:cxn>
            </a:cxnLst>
            <a:rect l="0" t="0" r="r" b="b"/>
            <a:pathLst>
              <a:path w="1273809" h="1214754">
                <a:moveTo>
                  <a:pt x="971414" y="801408"/>
                </a:moveTo>
                <a:lnTo>
                  <a:pt x="556221" y="801408"/>
                </a:lnTo>
                <a:lnTo>
                  <a:pt x="682751" y="1214246"/>
                </a:lnTo>
                <a:lnTo>
                  <a:pt x="971414" y="801408"/>
                </a:lnTo>
                <a:close/>
              </a:path>
              <a:path w="1273809" h="1214754">
                <a:moveTo>
                  <a:pt x="310603" y="0"/>
                </a:moveTo>
                <a:lnTo>
                  <a:pt x="437133" y="412838"/>
                </a:lnTo>
                <a:lnTo>
                  <a:pt x="0" y="546811"/>
                </a:lnTo>
                <a:lnTo>
                  <a:pt x="119087" y="935380"/>
                </a:lnTo>
                <a:lnTo>
                  <a:pt x="556221" y="801408"/>
                </a:lnTo>
                <a:lnTo>
                  <a:pt x="971414" y="801408"/>
                </a:lnTo>
                <a:lnTo>
                  <a:pt x="1273797" y="368947"/>
                </a:lnTo>
                <a:lnTo>
                  <a:pt x="310603" y="0"/>
                </a:lnTo>
                <a:close/>
              </a:path>
            </a:pathLst>
          </a:custGeom>
          <a:solidFill>
            <a:srgbClr val="04599E"/>
          </a:solidFill>
          <a:ln w="9525">
            <a:noFill/>
            <a:round/>
            <a:headEnd/>
            <a:tailEnd/>
          </a:ln>
        </p:spPr>
        <p:txBody>
          <a:bodyPr lIns="0" tIns="0" rIns="0" bIns="0"/>
          <a:lstStyle/>
          <a:p>
            <a:endParaRPr lang="en-US"/>
          </a:p>
        </p:txBody>
      </p:sp>
      <p:sp>
        <p:nvSpPr>
          <p:cNvPr id="22538" name="object 11"/>
          <p:cNvSpPr>
            <a:spLocks/>
          </p:cNvSpPr>
          <p:nvPr/>
        </p:nvSpPr>
        <p:spPr bwMode="auto">
          <a:xfrm>
            <a:off x="6384925" y="6165850"/>
            <a:ext cx="1273175" cy="1216025"/>
          </a:xfrm>
          <a:custGeom>
            <a:avLst/>
            <a:gdLst/>
            <a:ahLst/>
            <a:cxnLst>
              <a:cxn ang="0">
                <a:pos x="971414" y="801408"/>
              </a:cxn>
              <a:cxn ang="0">
                <a:pos x="556221" y="801408"/>
              </a:cxn>
              <a:cxn ang="0">
                <a:pos x="682751" y="1214247"/>
              </a:cxn>
              <a:cxn ang="0">
                <a:pos x="971414" y="801408"/>
              </a:cxn>
              <a:cxn ang="0">
                <a:pos x="310603" y="0"/>
              </a:cxn>
              <a:cxn ang="0">
                <a:pos x="437133" y="412838"/>
              </a:cxn>
              <a:cxn ang="0">
                <a:pos x="0" y="546811"/>
              </a:cxn>
              <a:cxn ang="0">
                <a:pos x="119087" y="935380"/>
              </a:cxn>
              <a:cxn ang="0">
                <a:pos x="556221" y="801408"/>
              </a:cxn>
              <a:cxn ang="0">
                <a:pos x="971414" y="801408"/>
              </a:cxn>
              <a:cxn ang="0">
                <a:pos x="1273797" y="368947"/>
              </a:cxn>
              <a:cxn ang="0">
                <a:pos x="310603" y="0"/>
              </a:cxn>
            </a:cxnLst>
            <a:rect l="0" t="0" r="r" b="b"/>
            <a:pathLst>
              <a:path w="1273809" h="1214754">
                <a:moveTo>
                  <a:pt x="971414" y="801408"/>
                </a:moveTo>
                <a:lnTo>
                  <a:pt x="556221" y="801408"/>
                </a:lnTo>
                <a:lnTo>
                  <a:pt x="682751" y="1214247"/>
                </a:lnTo>
                <a:lnTo>
                  <a:pt x="971414" y="801408"/>
                </a:lnTo>
                <a:close/>
              </a:path>
              <a:path w="1273809" h="1214754">
                <a:moveTo>
                  <a:pt x="310603" y="0"/>
                </a:moveTo>
                <a:lnTo>
                  <a:pt x="437133" y="412838"/>
                </a:lnTo>
                <a:lnTo>
                  <a:pt x="0" y="546811"/>
                </a:lnTo>
                <a:lnTo>
                  <a:pt x="119087" y="935380"/>
                </a:lnTo>
                <a:lnTo>
                  <a:pt x="556221" y="801408"/>
                </a:lnTo>
                <a:lnTo>
                  <a:pt x="971414" y="801408"/>
                </a:lnTo>
                <a:lnTo>
                  <a:pt x="1273797" y="368947"/>
                </a:lnTo>
                <a:lnTo>
                  <a:pt x="310603" y="0"/>
                </a:lnTo>
                <a:close/>
              </a:path>
            </a:pathLst>
          </a:custGeom>
          <a:solidFill>
            <a:srgbClr val="FF2600"/>
          </a:solidFill>
          <a:ln w="9525">
            <a:noFill/>
            <a:round/>
            <a:headEnd/>
            <a:tailEnd/>
          </a:ln>
        </p:spPr>
        <p:txBody>
          <a:bodyPr lIns="0" tIns="0" rIns="0" bIns="0"/>
          <a:lstStyle/>
          <a:p>
            <a:endParaRPr lang="en-US"/>
          </a:p>
        </p:txBody>
      </p:sp>
      <p:sp>
        <p:nvSpPr>
          <p:cNvPr id="22539" name="object 12"/>
          <p:cNvSpPr>
            <a:spLocks noChangeArrowheads="1"/>
          </p:cNvSpPr>
          <p:nvPr/>
        </p:nvSpPr>
        <p:spPr bwMode="auto">
          <a:xfrm>
            <a:off x="1462088" y="6616700"/>
            <a:ext cx="5027612" cy="2119313"/>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540" name="object 13"/>
          <p:cNvSpPr>
            <a:spLocks/>
          </p:cNvSpPr>
          <p:nvPr/>
        </p:nvSpPr>
        <p:spPr bwMode="auto">
          <a:xfrm>
            <a:off x="1462088" y="6616700"/>
            <a:ext cx="5029200" cy="2119313"/>
          </a:xfrm>
          <a:custGeom>
            <a:avLst/>
            <a:gdLst/>
            <a:ahLst/>
            <a:cxnLst>
              <a:cxn ang="0">
                <a:pos x="0" y="1315788"/>
              </a:cxn>
              <a:cxn ang="0">
                <a:pos x="4809047" y="0"/>
              </a:cxn>
              <a:cxn ang="0">
                <a:pos x="5028814" y="803224"/>
              </a:cxn>
              <a:cxn ang="0">
                <a:pos x="219767" y="2119012"/>
              </a:cxn>
              <a:cxn ang="0">
                <a:pos x="0" y="1315788"/>
              </a:cxn>
            </a:cxnLst>
            <a:rect l="0" t="0" r="r" b="b"/>
            <a:pathLst>
              <a:path w="5029200" h="2119629">
                <a:moveTo>
                  <a:pt x="0" y="1315788"/>
                </a:moveTo>
                <a:lnTo>
                  <a:pt x="4809047" y="0"/>
                </a:lnTo>
                <a:lnTo>
                  <a:pt x="5028814" y="803224"/>
                </a:lnTo>
                <a:lnTo>
                  <a:pt x="219767" y="2119012"/>
                </a:lnTo>
                <a:lnTo>
                  <a:pt x="0" y="1315788"/>
                </a:lnTo>
                <a:close/>
              </a:path>
            </a:pathLst>
          </a:custGeom>
          <a:noFill/>
          <a:ln w="88899">
            <a:solidFill>
              <a:srgbClr val="FF2600"/>
            </a:solidFill>
            <a:round/>
            <a:headEnd/>
            <a:tailEnd/>
          </a:ln>
        </p:spPr>
        <p:txBody>
          <a:bodyPr lIns="0" tIns="0" rIns="0" bIns="0"/>
          <a:lstStyle/>
          <a:p>
            <a:endParaRPr lang="en-US"/>
          </a:p>
        </p:txBody>
      </p:sp>
      <p:sp>
        <p:nvSpPr>
          <p:cNvPr id="22541" name="object 14"/>
          <p:cNvSpPr>
            <a:spLocks/>
          </p:cNvSpPr>
          <p:nvPr/>
        </p:nvSpPr>
        <p:spPr bwMode="auto">
          <a:xfrm>
            <a:off x="7961313" y="5983288"/>
            <a:ext cx="4767262" cy="777875"/>
          </a:xfrm>
          <a:custGeom>
            <a:avLst/>
            <a:gdLst/>
            <a:ahLst/>
            <a:cxnLst>
              <a:cxn ang="0">
                <a:pos x="0" y="0"/>
              </a:cxn>
              <a:cxn ang="0">
                <a:pos x="4767656" y="0"/>
              </a:cxn>
              <a:cxn ang="0">
                <a:pos x="4767656" y="777264"/>
              </a:cxn>
              <a:cxn ang="0">
                <a:pos x="0" y="777264"/>
              </a:cxn>
              <a:cxn ang="0">
                <a:pos x="0" y="0"/>
              </a:cxn>
            </a:cxnLst>
            <a:rect l="0" t="0" r="r" b="b"/>
            <a:pathLst>
              <a:path w="4768215" h="777875">
                <a:moveTo>
                  <a:pt x="0" y="0"/>
                </a:moveTo>
                <a:lnTo>
                  <a:pt x="4767656" y="0"/>
                </a:lnTo>
                <a:lnTo>
                  <a:pt x="4767656" y="777264"/>
                </a:lnTo>
                <a:lnTo>
                  <a:pt x="0" y="777264"/>
                </a:lnTo>
                <a:lnTo>
                  <a:pt x="0" y="0"/>
                </a:lnTo>
                <a:close/>
              </a:path>
            </a:pathLst>
          </a:custGeom>
          <a:noFill/>
          <a:ln w="101600">
            <a:solidFill>
              <a:srgbClr val="FF2600"/>
            </a:solidFill>
            <a:round/>
            <a:headEnd/>
            <a:tailEnd/>
          </a:ln>
        </p:spPr>
        <p:txBody>
          <a:bodyPr lIns="0" tIns="0" rIns="0" bIns="0"/>
          <a:lstStyle/>
          <a:p>
            <a:endParaRPr lang="en-US"/>
          </a:p>
        </p:txBody>
      </p:sp>
      <p:sp>
        <p:nvSpPr>
          <p:cNvPr id="22542" name="object 15"/>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23555" name="object 4"/>
          <p:cNvSpPr>
            <a:spLocks/>
          </p:cNvSpPr>
          <p:nvPr/>
        </p:nvSpPr>
        <p:spPr bwMode="auto">
          <a:xfrm>
            <a:off x="328613" y="2900363"/>
            <a:ext cx="6781800" cy="5016500"/>
          </a:xfrm>
          <a:custGeom>
            <a:avLst/>
            <a:gdLst/>
            <a:ahLst/>
            <a:cxnLst>
              <a:cxn ang="0">
                <a:pos x="0" y="0"/>
              </a:cxn>
              <a:cxn ang="0">
                <a:pos x="6781965" y="0"/>
              </a:cxn>
              <a:cxn ang="0">
                <a:pos x="6781965" y="5016500"/>
              </a:cxn>
              <a:cxn ang="0">
                <a:pos x="0" y="5016500"/>
              </a:cxn>
              <a:cxn ang="0">
                <a:pos x="0" y="0"/>
              </a:cxn>
            </a:cxnLst>
            <a:rect l="0" t="0" r="r" b="b"/>
            <a:pathLst>
              <a:path w="6782434" h="5016500">
                <a:moveTo>
                  <a:pt x="0" y="0"/>
                </a:moveTo>
                <a:lnTo>
                  <a:pt x="6781965" y="0"/>
                </a:lnTo>
                <a:lnTo>
                  <a:pt x="6781965" y="5016500"/>
                </a:lnTo>
                <a:lnTo>
                  <a:pt x="0" y="5016500"/>
                </a:lnTo>
                <a:lnTo>
                  <a:pt x="0" y="0"/>
                </a:lnTo>
                <a:close/>
              </a:path>
            </a:pathLst>
          </a:custGeom>
          <a:solidFill>
            <a:srgbClr val="FEFFFF"/>
          </a:solidFill>
          <a:ln w="9525">
            <a:noFill/>
            <a:round/>
            <a:headEnd/>
            <a:tailEnd/>
          </a:ln>
        </p:spPr>
        <p:txBody>
          <a:bodyPr lIns="0" tIns="0" rIns="0" bIns="0"/>
          <a:lstStyle/>
          <a:p>
            <a:endParaRPr lang="en-US"/>
          </a:p>
        </p:txBody>
      </p:sp>
      <p:sp>
        <p:nvSpPr>
          <p:cNvPr id="5" name="object 5"/>
          <p:cNvSpPr txBox="1"/>
          <p:nvPr/>
        </p:nvSpPr>
        <p:spPr>
          <a:xfrm>
            <a:off x="366713" y="2922588"/>
            <a:ext cx="6632575" cy="4943475"/>
          </a:xfrm>
          <a:prstGeom prst="rect">
            <a:avLst/>
          </a:prstGeom>
        </p:spPr>
        <p:txBody>
          <a:bodyPr lIns="0" tIns="33020" rIns="0" bIns="0">
            <a:spAutoFit/>
          </a:bodyPr>
          <a:lstStyle/>
          <a:p>
            <a:pPr marL="12700">
              <a:lnSpc>
                <a:spcPts val="4300"/>
              </a:lnSpc>
              <a:spcBef>
                <a:spcPts val="263"/>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23557" name="object 6"/>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857250" indent="-793750">
              <a:spcBef>
                <a:spcPts val="363"/>
              </a:spcBef>
            </a:pPr>
            <a:r>
              <a:rPr lang="en-US" sz="4500"/>
              <a:t>III. Jesus’ Response  to the Culture’s  Criticism</a:t>
            </a:r>
          </a:p>
          <a:p>
            <a:pPr marL="857250" indent="-793750"/>
            <a:r>
              <a:rPr lang="en-US" sz="4500"/>
              <a:t>(vv. 18-19)</a:t>
            </a:r>
          </a:p>
        </p:txBody>
      </p:sp>
      <p:sp>
        <p:nvSpPr>
          <p:cNvPr id="23559" name="object 8"/>
          <p:cNvSpPr>
            <a:spLocks/>
          </p:cNvSpPr>
          <p:nvPr/>
        </p:nvSpPr>
        <p:spPr bwMode="auto">
          <a:xfrm>
            <a:off x="8035925" y="6011863"/>
            <a:ext cx="3498850" cy="1473200"/>
          </a:xfrm>
          <a:custGeom>
            <a:avLst/>
            <a:gdLst/>
            <a:ahLst/>
            <a:cxnLst>
              <a:cxn ang="0">
                <a:pos x="0" y="0"/>
              </a:cxn>
              <a:cxn ang="0">
                <a:pos x="3498811" y="0"/>
              </a:cxn>
              <a:cxn ang="0">
                <a:pos x="3498811" y="1473199"/>
              </a:cxn>
              <a:cxn ang="0">
                <a:pos x="0" y="1473199"/>
              </a:cxn>
              <a:cxn ang="0">
                <a:pos x="0" y="0"/>
              </a:cxn>
            </a:cxnLst>
            <a:rect l="0" t="0" r="r" b="b"/>
            <a:pathLst>
              <a:path w="3498850" h="1473200">
                <a:moveTo>
                  <a:pt x="0" y="0"/>
                </a:moveTo>
                <a:lnTo>
                  <a:pt x="3498811" y="0"/>
                </a:lnTo>
                <a:lnTo>
                  <a:pt x="3498811" y="1473199"/>
                </a:lnTo>
                <a:lnTo>
                  <a:pt x="0" y="1473199"/>
                </a:lnTo>
                <a:lnTo>
                  <a:pt x="0" y="0"/>
                </a:lnTo>
                <a:close/>
              </a:path>
            </a:pathLst>
          </a:custGeom>
          <a:solidFill>
            <a:srgbClr val="FEFFFF"/>
          </a:solidFill>
          <a:ln w="9525">
            <a:noFill/>
            <a:round/>
            <a:headEnd/>
            <a:tailEnd/>
          </a:ln>
        </p:spPr>
        <p:txBody>
          <a:bodyPr lIns="0" tIns="0" rIns="0" bIns="0"/>
          <a:lstStyle/>
          <a:p>
            <a:endParaRPr lang="en-US"/>
          </a:p>
        </p:txBody>
      </p:sp>
      <p:sp>
        <p:nvSpPr>
          <p:cNvPr id="9" name="object 9"/>
          <p:cNvSpPr txBox="1"/>
          <p:nvPr/>
        </p:nvSpPr>
        <p:spPr>
          <a:xfrm>
            <a:off x="8074025" y="6032500"/>
            <a:ext cx="3170238" cy="1397000"/>
          </a:xfrm>
          <a:prstGeom prst="rect">
            <a:avLst/>
          </a:prstGeom>
        </p:spPr>
        <p:txBody>
          <a:bodyPr lIns="0" tIns="12700" rIns="0" bIns="0">
            <a:spAutoFit/>
          </a:bodyPr>
          <a:lstStyle/>
          <a:p>
            <a:pPr marL="806450" indent="-793750">
              <a:spcBef>
                <a:spcPts val="100"/>
              </a:spcBef>
              <a:tabLst>
                <a:tab pos="901700" algn="l"/>
              </a:tabLst>
            </a:pPr>
            <a:r>
              <a:rPr lang="en-US" sz="4500"/>
              <a:t>C.		Friend of  Sinners</a:t>
            </a:r>
          </a:p>
        </p:txBody>
      </p:sp>
      <p:sp>
        <p:nvSpPr>
          <p:cNvPr id="23561" name="object 10"/>
          <p:cNvSpPr>
            <a:spLocks/>
          </p:cNvSpPr>
          <p:nvPr/>
        </p:nvSpPr>
        <p:spPr bwMode="auto">
          <a:xfrm>
            <a:off x="7092950" y="6518275"/>
            <a:ext cx="1273175" cy="1214438"/>
          </a:xfrm>
          <a:custGeom>
            <a:avLst/>
            <a:gdLst/>
            <a:ahLst/>
            <a:cxnLst>
              <a:cxn ang="0">
                <a:pos x="971414" y="801408"/>
              </a:cxn>
              <a:cxn ang="0">
                <a:pos x="556221" y="801408"/>
              </a:cxn>
              <a:cxn ang="0">
                <a:pos x="682752" y="1214246"/>
              </a:cxn>
              <a:cxn ang="0">
                <a:pos x="971414" y="801408"/>
              </a:cxn>
              <a:cxn ang="0">
                <a:pos x="310603" y="0"/>
              </a:cxn>
              <a:cxn ang="0">
                <a:pos x="437134" y="412851"/>
              </a:cxn>
              <a:cxn ang="0">
                <a:pos x="0" y="546823"/>
              </a:cxn>
              <a:cxn ang="0">
                <a:pos x="119087" y="935380"/>
              </a:cxn>
              <a:cxn ang="0">
                <a:pos x="556221" y="801408"/>
              </a:cxn>
              <a:cxn ang="0">
                <a:pos x="971414" y="801408"/>
              </a:cxn>
              <a:cxn ang="0">
                <a:pos x="1273797" y="368947"/>
              </a:cxn>
              <a:cxn ang="0">
                <a:pos x="310603" y="0"/>
              </a:cxn>
            </a:cxnLst>
            <a:rect l="0" t="0" r="r" b="b"/>
            <a:pathLst>
              <a:path w="1273809" h="1214754">
                <a:moveTo>
                  <a:pt x="971414" y="801408"/>
                </a:moveTo>
                <a:lnTo>
                  <a:pt x="556221" y="801408"/>
                </a:lnTo>
                <a:lnTo>
                  <a:pt x="682752" y="1214246"/>
                </a:lnTo>
                <a:lnTo>
                  <a:pt x="971414" y="801408"/>
                </a:lnTo>
                <a:close/>
              </a:path>
              <a:path w="1273809" h="1214754">
                <a:moveTo>
                  <a:pt x="310603" y="0"/>
                </a:moveTo>
                <a:lnTo>
                  <a:pt x="437134" y="412851"/>
                </a:lnTo>
                <a:lnTo>
                  <a:pt x="0" y="546823"/>
                </a:lnTo>
                <a:lnTo>
                  <a:pt x="119087" y="935380"/>
                </a:lnTo>
                <a:lnTo>
                  <a:pt x="556221" y="801408"/>
                </a:lnTo>
                <a:lnTo>
                  <a:pt x="971414" y="801408"/>
                </a:lnTo>
                <a:lnTo>
                  <a:pt x="1273797" y="368947"/>
                </a:lnTo>
                <a:lnTo>
                  <a:pt x="310603" y="0"/>
                </a:lnTo>
                <a:close/>
              </a:path>
            </a:pathLst>
          </a:custGeom>
          <a:solidFill>
            <a:srgbClr val="04599E"/>
          </a:solidFill>
          <a:ln w="9525">
            <a:noFill/>
            <a:round/>
            <a:headEnd/>
            <a:tailEnd/>
          </a:ln>
        </p:spPr>
        <p:txBody>
          <a:bodyPr lIns="0" tIns="0" rIns="0" bIns="0"/>
          <a:lstStyle/>
          <a:p>
            <a:endParaRPr lang="en-US"/>
          </a:p>
        </p:txBody>
      </p:sp>
      <p:sp>
        <p:nvSpPr>
          <p:cNvPr id="23562" name="object 11"/>
          <p:cNvSpPr>
            <a:spLocks/>
          </p:cNvSpPr>
          <p:nvPr/>
        </p:nvSpPr>
        <p:spPr bwMode="auto">
          <a:xfrm>
            <a:off x="7092950" y="6326188"/>
            <a:ext cx="1273175" cy="1214437"/>
          </a:xfrm>
          <a:custGeom>
            <a:avLst/>
            <a:gdLst/>
            <a:ahLst/>
            <a:cxnLst>
              <a:cxn ang="0">
                <a:pos x="971414" y="801408"/>
              </a:cxn>
              <a:cxn ang="0">
                <a:pos x="556221" y="801408"/>
              </a:cxn>
              <a:cxn ang="0">
                <a:pos x="682752" y="1214247"/>
              </a:cxn>
              <a:cxn ang="0">
                <a:pos x="971414" y="801408"/>
              </a:cxn>
              <a:cxn ang="0">
                <a:pos x="310603" y="0"/>
              </a:cxn>
              <a:cxn ang="0">
                <a:pos x="437134" y="412851"/>
              </a:cxn>
              <a:cxn ang="0">
                <a:pos x="0" y="546823"/>
              </a:cxn>
              <a:cxn ang="0">
                <a:pos x="119087" y="935380"/>
              </a:cxn>
              <a:cxn ang="0">
                <a:pos x="556221" y="801408"/>
              </a:cxn>
              <a:cxn ang="0">
                <a:pos x="971414" y="801408"/>
              </a:cxn>
              <a:cxn ang="0">
                <a:pos x="1273797" y="368947"/>
              </a:cxn>
              <a:cxn ang="0">
                <a:pos x="310603" y="0"/>
              </a:cxn>
            </a:cxnLst>
            <a:rect l="0" t="0" r="r" b="b"/>
            <a:pathLst>
              <a:path w="1273809" h="1214754">
                <a:moveTo>
                  <a:pt x="971414" y="801408"/>
                </a:moveTo>
                <a:lnTo>
                  <a:pt x="556221" y="801408"/>
                </a:lnTo>
                <a:lnTo>
                  <a:pt x="682752" y="1214247"/>
                </a:lnTo>
                <a:lnTo>
                  <a:pt x="971414" y="801408"/>
                </a:lnTo>
                <a:close/>
              </a:path>
              <a:path w="1273809" h="1214754">
                <a:moveTo>
                  <a:pt x="310603" y="0"/>
                </a:moveTo>
                <a:lnTo>
                  <a:pt x="437134" y="412851"/>
                </a:lnTo>
                <a:lnTo>
                  <a:pt x="0" y="546823"/>
                </a:lnTo>
                <a:lnTo>
                  <a:pt x="119087" y="935380"/>
                </a:lnTo>
                <a:lnTo>
                  <a:pt x="556221" y="801408"/>
                </a:lnTo>
                <a:lnTo>
                  <a:pt x="971414" y="801408"/>
                </a:lnTo>
                <a:lnTo>
                  <a:pt x="1273797" y="368947"/>
                </a:lnTo>
                <a:lnTo>
                  <a:pt x="310603" y="0"/>
                </a:lnTo>
                <a:close/>
              </a:path>
            </a:pathLst>
          </a:custGeom>
          <a:solidFill>
            <a:srgbClr val="FF2600"/>
          </a:solidFill>
          <a:ln w="9525">
            <a:noFill/>
            <a:round/>
            <a:headEnd/>
            <a:tailEnd/>
          </a:ln>
        </p:spPr>
        <p:txBody>
          <a:bodyPr lIns="0" tIns="0" rIns="0" bIns="0"/>
          <a:lstStyle/>
          <a:p>
            <a:endParaRPr lang="en-US"/>
          </a:p>
        </p:txBody>
      </p:sp>
      <p:sp>
        <p:nvSpPr>
          <p:cNvPr id="23563" name="object 12"/>
          <p:cNvSpPr>
            <a:spLocks noChangeArrowheads="1"/>
          </p:cNvSpPr>
          <p:nvPr/>
        </p:nvSpPr>
        <p:spPr bwMode="auto">
          <a:xfrm>
            <a:off x="1422400" y="6577013"/>
            <a:ext cx="5816600" cy="28829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64" name="object 13"/>
          <p:cNvSpPr>
            <a:spLocks/>
          </p:cNvSpPr>
          <p:nvPr/>
        </p:nvSpPr>
        <p:spPr bwMode="auto">
          <a:xfrm>
            <a:off x="1422400" y="6577013"/>
            <a:ext cx="5816600" cy="2882900"/>
          </a:xfrm>
          <a:custGeom>
            <a:avLst/>
            <a:gdLst/>
            <a:ahLst/>
            <a:cxnLst>
              <a:cxn ang="0">
                <a:pos x="0" y="1487176"/>
              </a:cxn>
              <a:cxn ang="0">
                <a:pos x="381980" y="2883269"/>
              </a:cxn>
              <a:cxn ang="0">
                <a:pos x="5817431" y="1396092"/>
              </a:cxn>
              <a:cxn ang="0">
                <a:pos x="5435451" y="0"/>
              </a:cxn>
              <a:cxn ang="0">
                <a:pos x="0" y="1487176"/>
              </a:cxn>
            </a:cxnLst>
            <a:rect l="0" t="0" r="r" b="b"/>
            <a:pathLst>
              <a:path w="5817870" h="2883534">
                <a:moveTo>
                  <a:pt x="0" y="1487176"/>
                </a:moveTo>
                <a:lnTo>
                  <a:pt x="381980" y="2883269"/>
                </a:lnTo>
                <a:lnTo>
                  <a:pt x="5817431" y="1396092"/>
                </a:lnTo>
                <a:lnTo>
                  <a:pt x="5435451" y="0"/>
                </a:lnTo>
                <a:lnTo>
                  <a:pt x="0" y="1487176"/>
                </a:lnTo>
                <a:close/>
              </a:path>
            </a:pathLst>
          </a:custGeom>
          <a:noFill/>
          <a:ln w="88899">
            <a:solidFill>
              <a:srgbClr val="FF2600"/>
            </a:solidFill>
            <a:round/>
            <a:headEnd/>
            <a:tailEnd/>
          </a:ln>
        </p:spPr>
        <p:txBody>
          <a:bodyPr lIns="0" tIns="0" rIns="0" bIns="0"/>
          <a:lstStyle/>
          <a:p>
            <a:endParaRPr lang="en-US"/>
          </a:p>
        </p:txBody>
      </p:sp>
      <p:sp>
        <p:nvSpPr>
          <p:cNvPr id="23565" name="object 14"/>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bject 2"/>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 name="object 3"/>
          <p:cNvSpPr txBox="1">
            <a:spLocks noGrp="1"/>
          </p:cNvSpPr>
          <p:nvPr>
            <p:ph type="ctrTitle"/>
          </p:nvPr>
        </p:nvSpPr>
        <p:spPr>
          <a:xfrm>
            <a:off x="2436813" y="-312738"/>
            <a:ext cx="5341937" cy="3378201"/>
          </a:xfrm>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24579" name="object 4"/>
          <p:cNvSpPr>
            <a:spLocks/>
          </p:cNvSpPr>
          <p:nvPr/>
        </p:nvSpPr>
        <p:spPr bwMode="auto">
          <a:xfrm>
            <a:off x="1333500" y="2757488"/>
            <a:ext cx="10337800" cy="1514475"/>
          </a:xfrm>
          <a:custGeom>
            <a:avLst/>
            <a:gdLst/>
            <a:ahLst/>
            <a:cxnLst>
              <a:cxn ang="0">
                <a:pos x="0" y="0"/>
              </a:cxn>
              <a:cxn ang="0">
                <a:pos x="10337444" y="0"/>
              </a:cxn>
              <a:cxn ang="0">
                <a:pos x="10337444" y="1513979"/>
              </a:cxn>
              <a:cxn ang="0">
                <a:pos x="0" y="1513979"/>
              </a:cxn>
              <a:cxn ang="0">
                <a:pos x="0" y="0"/>
              </a:cxn>
            </a:cxnLst>
            <a:rect l="0" t="0" r="r" b="b"/>
            <a:pathLst>
              <a:path w="10337800" h="1514475">
                <a:moveTo>
                  <a:pt x="0" y="0"/>
                </a:moveTo>
                <a:lnTo>
                  <a:pt x="10337444" y="0"/>
                </a:lnTo>
                <a:lnTo>
                  <a:pt x="10337444" y="1513979"/>
                </a:lnTo>
                <a:lnTo>
                  <a:pt x="0" y="1513979"/>
                </a:lnTo>
                <a:lnTo>
                  <a:pt x="0" y="0"/>
                </a:lnTo>
                <a:close/>
              </a:path>
            </a:pathLst>
          </a:custGeom>
          <a:solidFill>
            <a:srgbClr val="04599E"/>
          </a:solidFill>
          <a:ln w="9525">
            <a:noFill/>
            <a:round/>
            <a:headEnd/>
            <a:tailEnd/>
          </a:ln>
        </p:spPr>
        <p:txBody>
          <a:bodyPr lIns="0" tIns="0" rIns="0" bIns="0"/>
          <a:lstStyle/>
          <a:p>
            <a:endParaRPr lang="en-US"/>
          </a:p>
        </p:txBody>
      </p:sp>
      <p:sp>
        <p:nvSpPr>
          <p:cNvPr id="5" name="object 5"/>
          <p:cNvSpPr txBox="1"/>
          <p:nvPr/>
        </p:nvSpPr>
        <p:spPr>
          <a:xfrm>
            <a:off x="2032000" y="2800350"/>
            <a:ext cx="8940800" cy="1397000"/>
          </a:xfrm>
          <a:prstGeom prst="rect">
            <a:avLst/>
          </a:prstGeom>
        </p:spPr>
        <p:txBody>
          <a:bodyPr lIns="0" tIns="12700" rIns="0" bIns="0">
            <a:spAutoFit/>
          </a:bodyPr>
          <a:lstStyle/>
          <a:p>
            <a:pPr marL="1135063" indent="-1122363">
              <a:spcBef>
                <a:spcPts val="100"/>
              </a:spcBef>
            </a:pPr>
            <a:r>
              <a:rPr lang="en-US" sz="4500">
                <a:solidFill>
                  <a:srgbClr val="FEFFFF"/>
                </a:solidFill>
              </a:rPr>
              <a:t>Proof that Jesus was a friend of tax  collectors and sinners …..</a:t>
            </a:r>
            <a:endParaRPr lang="en-US" sz="4500"/>
          </a:p>
        </p:txBody>
      </p:sp>
      <p:sp>
        <p:nvSpPr>
          <p:cNvPr id="6" name="object 6"/>
          <p:cNvSpPr txBox="1"/>
          <p:nvPr/>
        </p:nvSpPr>
        <p:spPr>
          <a:xfrm>
            <a:off x="1333500" y="4486275"/>
            <a:ext cx="10337800" cy="1514475"/>
          </a:xfrm>
          <a:prstGeom prst="rect">
            <a:avLst/>
          </a:prstGeom>
          <a:solidFill>
            <a:srgbClr val="FEFFFF"/>
          </a:solidFill>
        </p:spPr>
        <p:txBody>
          <a:bodyPr lIns="0" tIns="55244" rIns="0" bIns="0">
            <a:spAutoFit/>
          </a:bodyPr>
          <a:lstStyle/>
          <a:p>
            <a:pPr marL="50800">
              <a:spcBef>
                <a:spcPts val="438"/>
              </a:spcBef>
            </a:pPr>
            <a:r>
              <a:rPr lang="en-US" sz="4500"/>
              <a:t>He chooses a tax collector as one of  His disciples! (Mt. 9:9-13)</a:t>
            </a:r>
          </a:p>
        </p:txBody>
      </p:sp>
      <p:sp>
        <p:nvSpPr>
          <p:cNvPr id="24582" name="object 7"/>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158750"/>
            <a:ext cx="5341937" cy="863600"/>
          </a:xfrm>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25602" name="object 3"/>
          <p:cNvSpPr>
            <a:spLocks/>
          </p:cNvSpPr>
          <p:nvPr/>
        </p:nvSpPr>
        <p:spPr bwMode="auto">
          <a:xfrm>
            <a:off x="322263" y="1044575"/>
            <a:ext cx="12360275" cy="8412163"/>
          </a:xfrm>
          <a:custGeom>
            <a:avLst/>
            <a:gdLst/>
            <a:ahLst/>
            <a:cxnLst>
              <a:cxn ang="0">
                <a:pos x="0" y="0"/>
              </a:cxn>
              <a:cxn ang="0">
                <a:pos x="12358927" y="0"/>
              </a:cxn>
              <a:cxn ang="0">
                <a:pos x="12358927" y="8412445"/>
              </a:cxn>
              <a:cxn ang="0">
                <a:pos x="0" y="8412445"/>
              </a:cxn>
              <a:cxn ang="0">
                <a:pos x="0" y="0"/>
              </a:cxn>
            </a:cxnLst>
            <a:rect l="0" t="0" r="r" b="b"/>
            <a:pathLst>
              <a:path w="12359005" h="8412480">
                <a:moveTo>
                  <a:pt x="0" y="0"/>
                </a:moveTo>
                <a:lnTo>
                  <a:pt x="12358927" y="0"/>
                </a:lnTo>
                <a:lnTo>
                  <a:pt x="12358927" y="8412445"/>
                </a:lnTo>
                <a:lnTo>
                  <a:pt x="0" y="8412445"/>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817563" y="1122363"/>
            <a:ext cx="11731625" cy="8220075"/>
          </a:xfrm>
          <a:prstGeom prst="rect">
            <a:avLst/>
          </a:prstGeom>
        </p:spPr>
        <p:txBody>
          <a:bodyPr lIns="0" tIns="33020" rIns="0" bIns="0">
            <a:spAutoFit/>
          </a:bodyPr>
          <a:lstStyle/>
          <a:p>
            <a:pPr marL="12700">
              <a:lnSpc>
                <a:spcPts val="4300"/>
              </a:lnSpc>
              <a:spcBef>
                <a:spcPts val="263"/>
              </a:spcBef>
              <a:buFontTx/>
              <a:buAutoNum type="arabicPlain" startAt="9"/>
              <a:tabLst>
                <a:tab pos="368300" algn="l"/>
              </a:tabLst>
            </a:pPr>
            <a:r>
              <a:rPr lang="en-US" sz="3600"/>
              <a:t>As Jesus went on from there, he saw a  man named Matthew sitting at the tax  collector’s booth. “Follow me,” he told him,  and Matthew got up and followed him.</a:t>
            </a:r>
          </a:p>
          <a:p>
            <a:pPr marL="12700">
              <a:spcBef>
                <a:spcPts val="50"/>
              </a:spcBef>
              <a:buFont typeface="Arial" charset="0"/>
              <a:buAutoNum type="arabicPlain" startAt="9"/>
              <a:tabLst>
                <a:tab pos="368300" algn="l"/>
              </a:tabLst>
            </a:pPr>
            <a:endParaRPr lang="en-US" sz="3700">
              <a:latin typeface="Times New Roman" pitchFamily="18" charset="0"/>
              <a:cs typeface="Times New Roman" pitchFamily="18" charset="0"/>
            </a:endParaRPr>
          </a:p>
          <a:p>
            <a:pPr marL="12700" algn="just">
              <a:lnSpc>
                <a:spcPts val="4300"/>
              </a:lnSpc>
              <a:buFontTx/>
              <a:buAutoNum type="arabicPlain" startAt="9"/>
              <a:tabLst>
                <a:tab pos="368300" algn="l"/>
              </a:tabLst>
            </a:pPr>
            <a:r>
              <a:rPr lang="en-US" sz="3600"/>
              <a:t>While Jesus was having dinner at Matthew’s house,  many tax collectors and sinners came and ate with him  and his disciples. 11 When the Pharisees saw this, they  asked his disciples, “Why does your teacher eat with tax  collectors and sinners?”</a:t>
            </a:r>
          </a:p>
          <a:p>
            <a:pPr marL="12700">
              <a:spcBef>
                <a:spcPts val="50"/>
              </a:spcBef>
              <a:tabLst>
                <a:tab pos="368300" algn="l"/>
              </a:tabLst>
            </a:pPr>
            <a:endParaRPr lang="en-US" sz="3700">
              <a:latin typeface="Times New Roman" pitchFamily="18" charset="0"/>
              <a:cs typeface="Times New Roman" pitchFamily="18" charset="0"/>
            </a:endParaRPr>
          </a:p>
          <a:p>
            <a:pPr marL="12700">
              <a:lnSpc>
                <a:spcPts val="4300"/>
              </a:lnSpc>
              <a:tabLst>
                <a:tab pos="368300" algn="l"/>
              </a:tabLst>
            </a:pPr>
            <a:r>
              <a:rPr lang="en-US" sz="3600"/>
              <a:t>12 On hearing this, Jesus said, </a:t>
            </a:r>
            <a:r>
              <a:rPr lang="en-US" sz="3600" b="1"/>
              <a:t>“It is not the healthy  who need a doctor, but the sick. </a:t>
            </a:r>
            <a:r>
              <a:rPr lang="en-US" sz="3600"/>
              <a:t>13 But go and learn  what this means: ‘I desire mercy, not sacrifice.’ </a:t>
            </a:r>
            <a:r>
              <a:rPr lang="en-US" sz="3600" b="1"/>
              <a:t>For I have  not come to call the righteous, but sinners.” </a:t>
            </a:r>
            <a:r>
              <a:rPr lang="en-US" sz="3600"/>
              <a:t>(Mt. 9)</a:t>
            </a:r>
          </a:p>
        </p:txBody>
      </p:sp>
      <p:sp>
        <p:nvSpPr>
          <p:cNvPr id="25604"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5"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 name="object 3"/>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26627" name="object 4"/>
          <p:cNvSpPr>
            <a:spLocks/>
          </p:cNvSpPr>
          <p:nvPr/>
        </p:nvSpPr>
        <p:spPr bwMode="auto">
          <a:xfrm>
            <a:off x="1333500" y="2757488"/>
            <a:ext cx="10337800" cy="1514475"/>
          </a:xfrm>
          <a:custGeom>
            <a:avLst/>
            <a:gdLst/>
            <a:ahLst/>
            <a:cxnLst>
              <a:cxn ang="0">
                <a:pos x="0" y="0"/>
              </a:cxn>
              <a:cxn ang="0">
                <a:pos x="10337444" y="0"/>
              </a:cxn>
              <a:cxn ang="0">
                <a:pos x="10337444" y="1513979"/>
              </a:cxn>
              <a:cxn ang="0">
                <a:pos x="0" y="1513979"/>
              </a:cxn>
              <a:cxn ang="0">
                <a:pos x="0" y="0"/>
              </a:cxn>
            </a:cxnLst>
            <a:rect l="0" t="0" r="r" b="b"/>
            <a:pathLst>
              <a:path w="10337800" h="1514475">
                <a:moveTo>
                  <a:pt x="0" y="0"/>
                </a:moveTo>
                <a:lnTo>
                  <a:pt x="10337444" y="0"/>
                </a:lnTo>
                <a:lnTo>
                  <a:pt x="10337444" y="1513979"/>
                </a:lnTo>
                <a:lnTo>
                  <a:pt x="0" y="1513979"/>
                </a:lnTo>
                <a:lnTo>
                  <a:pt x="0" y="0"/>
                </a:lnTo>
                <a:close/>
              </a:path>
            </a:pathLst>
          </a:custGeom>
          <a:solidFill>
            <a:srgbClr val="04599E"/>
          </a:solidFill>
          <a:ln w="9525">
            <a:noFill/>
            <a:round/>
            <a:headEnd/>
            <a:tailEnd/>
          </a:ln>
        </p:spPr>
        <p:txBody>
          <a:bodyPr lIns="0" tIns="0" rIns="0" bIns="0"/>
          <a:lstStyle/>
          <a:p>
            <a:endParaRPr lang="en-US"/>
          </a:p>
        </p:txBody>
      </p:sp>
      <p:sp>
        <p:nvSpPr>
          <p:cNvPr id="5" name="object 5"/>
          <p:cNvSpPr txBox="1"/>
          <p:nvPr/>
        </p:nvSpPr>
        <p:spPr>
          <a:xfrm>
            <a:off x="2032000" y="2800350"/>
            <a:ext cx="8940800" cy="1397000"/>
          </a:xfrm>
          <a:prstGeom prst="rect">
            <a:avLst/>
          </a:prstGeom>
        </p:spPr>
        <p:txBody>
          <a:bodyPr lIns="0" tIns="12700" rIns="0" bIns="0">
            <a:spAutoFit/>
          </a:bodyPr>
          <a:lstStyle/>
          <a:p>
            <a:pPr marL="1135063" indent="-1122363">
              <a:spcBef>
                <a:spcPts val="100"/>
              </a:spcBef>
            </a:pPr>
            <a:r>
              <a:rPr lang="en-US" sz="4500">
                <a:solidFill>
                  <a:srgbClr val="FEFFFF"/>
                </a:solidFill>
              </a:rPr>
              <a:t>Proof that Jesus was a friend of tax  collectors and sinners …..</a:t>
            </a:r>
            <a:endParaRPr lang="en-US" sz="4500"/>
          </a:p>
        </p:txBody>
      </p:sp>
      <p:sp>
        <p:nvSpPr>
          <p:cNvPr id="6" name="object 6"/>
          <p:cNvSpPr txBox="1"/>
          <p:nvPr/>
        </p:nvSpPr>
        <p:spPr>
          <a:xfrm>
            <a:off x="1333500" y="4486275"/>
            <a:ext cx="10337800" cy="1514475"/>
          </a:xfrm>
          <a:prstGeom prst="rect">
            <a:avLst/>
          </a:prstGeom>
          <a:solidFill>
            <a:srgbClr val="FEFFFF"/>
          </a:solidFill>
        </p:spPr>
        <p:txBody>
          <a:bodyPr lIns="0" tIns="55244" rIns="0" bIns="0">
            <a:spAutoFit/>
          </a:bodyPr>
          <a:lstStyle/>
          <a:p>
            <a:pPr marL="50800">
              <a:spcBef>
                <a:spcPts val="438"/>
              </a:spcBef>
            </a:pPr>
            <a:r>
              <a:rPr lang="en-US" sz="4500"/>
              <a:t>He chooses a tax collector as one of  His disciples! (Mt. 9:9-13)</a:t>
            </a:r>
          </a:p>
        </p:txBody>
      </p:sp>
      <p:sp>
        <p:nvSpPr>
          <p:cNvPr id="26630" name="object 7"/>
          <p:cNvSpPr>
            <a:spLocks/>
          </p:cNvSpPr>
          <p:nvPr/>
        </p:nvSpPr>
        <p:spPr bwMode="auto">
          <a:xfrm>
            <a:off x="1333500" y="6215063"/>
            <a:ext cx="11526838" cy="1622425"/>
          </a:xfrm>
          <a:custGeom>
            <a:avLst/>
            <a:gdLst/>
            <a:ahLst/>
            <a:cxnLst>
              <a:cxn ang="0">
                <a:pos x="0" y="0"/>
              </a:cxn>
              <a:cxn ang="0">
                <a:pos x="11526596" y="0"/>
              </a:cxn>
              <a:cxn ang="0">
                <a:pos x="11526596" y="1622755"/>
              </a:cxn>
              <a:cxn ang="0">
                <a:pos x="0" y="1622755"/>
              </a:cxn>
              <a:cxn ang="0">
                <a:pos x="0" y="0"/>
              </a:cxn>
            </a:cxnLst>
            <a:rect l="0" t="0" r="r" b="b"/>
            <a:pathLst>
              <a:path w="11527155" h="1623059">
                <a:moveTo>
                  <a:pt x="0" y="0"/>
                </a:moveTo>
                <a:lnTo>
                  <a:pt x="11526596" y="0"/>
                </a:lnTo>
                <a:lnTo>
                  <a:pt x="11526596" y="1622755"/>
                </a:lnTo>
                <a:lnTo>
                  <a:pt x="0" y="1622755"/>
                </a:lnTo>
                <a:lnTo>
                  <a:pt x="0" y="0"/>
                </a:lnTo>
                <a:close/>
              </a:path>
            </a:pathLst>
          </a:custGeom>
          <a:solidFill>
            <a:srgbClr val="FEFFFF"/>
          </a:solidFill>
          <a:ln w="9525">
            <a:noFill/>
            <a:round/>
            <a:headEnd/>
            <a:tailEnd/>
          </a:ln>
        </p:spPr>
        <p:txBody>
          <a:bodyPr lIns="0" tIns="0" rIns="0" bIns="0"/>
          <a:lstStyle/>
          <a:p>
            <a:endParaRPr lang="en-US"/>
          </a:p>
        </p:txBody>
      </p:sp>
      <p:sp>
        <p:nvSpPr>
          <p:cNvPr id="8" name="object 8"/>
          <p:cNvSpPr txBox="1"/>
          <p:nvPr/>
        </p:nvSpPr>
        <p:spPr>
          <a:xfrm>
            <a:off x="1371600" y="6307138"/>
            <a:ext cx="11239500" cy="1397000"/>
          </a:xfrm>
          <a:prstGeom prst="rect">
            <a:avLst/>
          </a:prstGeom>
        </p:spPr>
        <p:txBody>
          <a:bodyPr lIns="0" tIns="12700" rIns="0" bIns="0">
            <a:spAutoFit/>
          </a:bodyPr>
          <a:lstStyle/>
          <a:p>
            <a:pPr marL="12700">
              <a:spcBef>
                <a:spcPts val="100"/>
              </a:spcBef>
            </a:pPr>
            <a:r>
              <a:rPr lang="en-US" sz="4500"/>
              <a:t>He describes His mission as coming for  such people. (Luke 5, Luke 19, Matthew 18)</a:t>
            </a:r>
          </a:p>
        </p:txBody>
      </p:sp>
      <p:sp>
        <p:nvSpPr>
          <p:cNvPr id="26632" name="object 9"/>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9218" name="object 3"/>
          <p:cNvSpPr>
            <a:spLocks/>
          </p:cNvSpPr>
          <p:nvPr/>
        </p:nvSpPr>
        <p:spPr bwMode="auto">
          <a:xfrm>
            <a:off x="387350" y="2892425"/>
            <a:ext cx="12230100" cy="6654800"/>
          </a:xfrm>
          <a:custGeom>
            <a:avLst/>
            <a:gdLst/>
            <a:ahLst/>
            <a:cxnLst>
              <a:cxn ang="0">
                <a:pos x="0" y="0"/>
              </a:cxn>
              <a:cxn ang="0">
                <a:pos x="12229898" y="0"/>
              </a:cxn>
              <a:cxn ang="0">
                <a:pos x="12229898" y="6654798"/>
              </a:cxn>
              <a:cxn ang="0">
                <a:pos x="0" y="6654798"/>
              </a:cxn>
              <a:cxn ang="0">
                <a:pos x="0" y="0"/>
              </a:cxn>
            </a:cxnLst>
            <a:rect l="0" t="0" r="r" b="b"/>
            <a:pathLst>
              <a:path w="12230100" h="6654800">
                <a:moveTo>
                  <a:pt x="0" y="0"/>
                </a:moveTo>
                <a:lnTo>
                  <a:pt x="12229898" y="0"/>
                </a:lnTo>
                <a:lnTo>
                  <a:pt x="12229898" y="6654798"/>
                </a:lnTo>
                <a:lnTo>
                  <a:pt x="0" y="6654798"/>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a:spLocks noGrp="1"/>
          </p:cNvSpPr>
          <p:nvPr>
            <p:ph type="body" idx="1"/>
          </p:nvPr>
        </p:nvSpPr>
        <p:spPr/>
        <p:txBody>
          <a:bodyPr tIns="33020"/>
          <a:lstStyle/>
          <a:p>
            <a:pPr marL="12700" eaLnBrk="1" hangingPunct="1">
              <a:lnSpc>
                <a:spcPts val="4300"/>
              </a:lnSpc>
              <a:spcBef>
                <a:spcPts val="263"/>
              </a:spcBef>
              <a:buFontTx/>
              <a:buAutoNum type="arabicPlain" startAt="16"/>
              <a:tabLst>
                <a:tab pos="647700" algn="l"/>
              </a:tabLst>
            </a:pPr>
            <a:r>
              <a:rPr lang="en-US" smtClean="0">
                <a:latin typeface="Arial" charset="0"/>
                <a:cs typeface="Arial" charset="0"/>
              </a:rPr>
              <a:t>“To what can I compare this generation?  They are like children sitting in the market-  places and calling out to others:</a:t>
            </a:r>
          </a:p>
          <a:p>
            <a:pPr marL="12700" eaLnBrk="1" hangingPunct="1">
              <a:lnSpc>
                <a:spcPts val="4300"/>
              </a:lnSpc>
              <a:spcBef>
                <a:spcPct val="0"/>
              </a:spcBef>
              <a:buFontTx/>
              <a:buAutoNum type="arabicPlain" startAt="16"/>
              <a:tabLst>
                <a:tab pos="647700" algn="l"/>
              </a:tabLst>
            </a:pPr>
            <a:r>
              <a:rPr lang="en-US" smtClean="0">
                <a:latin typeface="Arial" charset="0"/>
                <a:cs typeface="Arial" charset="0"/>
              </a:rPr>
              <a:t>“‘We played the pipe for you,  and you did not dance;</a:t>
            </a:r>
          </a:p>
          <a:p>
            <a:pPr marL="12700" eaLnBrk="1" hangingPunct="1">
              <a:lnSpc>
                <a:spcPts val="4150"/>
              </a:lnSpc>
              <a:spcBef>
                <a:spcPct val="0"/>
              </a:spcBef>
              <a:tabLst>
                <a:tab pos="647700" algn="l"/>
              </a:tabLst>
            </a:pPr>
            <a:r>
              <a:rPr lang="en-US" smtClean="0">
                <a:latin typeface="Arial" charset="0"/>
                <a:cs typeface="Arial" charset="0"/>
              </a:rPr>
              <a:t>we sang a dirge,</a:t>
            </a:r>
          </a:p>
          <a:p>
            <a:pPr marL="12700" eaLnBrk="1" hangingPunct="1">
              <a:lnSpc>
                <a:spcPts val="4300"/>
              </a:lnSpc>
              <a:spcBef>
                <a:spcPct val="0"/>
              </a:spcBef>
              <a:tabLst>
                <a:tab pos="647700" algn="l"/>
              </a:tabLst>
            </a:pPr>
            <a:r>
              <a:rPr lang="en-US" smtClean="0">
                <a:latin typeface="Arial" charset="0"/>
                <a:cs typeface="Arial" charset="0"/>
              </a:rPr>
              <a:t>and you did not mourn.’</a:t>
            </a:r>
          </a:p>
          <a:p>
            <a:pPr marL="12700" eaLnBrk="1" hangingPunct="1">
              <a:lnSpc>
                <a:spcPts val="4300"/>
              </a:lnSpc>
              <a:spcBef>
                <a:spcPts val="150"/>
              </a:spcBef>
              <a:buFontTx/>
              <a:buAutoNum type="arabicPlain" startAt="18"/>
              <a:tabLst>
                <a:tab pos="647700" algn="l"/>
              </a:tabLst>
            </a:pPr>
            <a:r>
              <a:rPr lang="en-US" smtClean="0">
                <a:latin typeface="Arial" charset="0"/>
                <a:cs typeface="Arial" charset="0"/>
              </a:rPr>
              <a:t>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9220" name="object 5"/>
          <p:cNvSpPr>
            <a:spLocks noChangeArrowheads="1"/>
          </p:cNvSpPr>
          <p:nvPr/>
        </p:nvSpPr>
        <p:spPr bwMode="auto">
          <a:xfrm>
            <a:off x="9863138" y="257175"/>
            <a:ext cx="2668587" cy="43195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1"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158750"/>
            <a:ext cx="5341937" cy="863600"/>
          </a:xfrm>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27650" name="object 3"/>
          <p:cNvSpPr>
            <a:spLocks/>
          </p:cNvSpPr>
          <p:nvPr/>
        </p:nvSpPr>
        <p:spPr bwMode="auto">
          <a:xfrm>
            <a:off x="63500" y="1501775"/>
            <a:ext cx="12450763" cy="6599238"/>
          </a:xfrm>
          <a:custGeom>
            <a:avLst/>
            <a:gdLst/>
            <a:ahLst/>
            <a:cxnLst>
              <a:cxn ang="0">
                <a:pos x="0" y="0"/>
              </a:cxn>
              <a:cxn ang="0">
                <a:pos x="12450179" y="0"/>
              </a:cxn>
              <a:cxn ang="0">
                <a:pos x="12450179" y="6598780"/>
              </a:cxn>
              <a:cxn ang="0">
                <a:pos x="0" y="6598780"/>
              </a:cxn>
              <a:cxn ang="0">
                <a:pos x="0" y="0"/>
              </a:cxn>
            </a:cxnLst>
            <a:rect l="0" t="0" r="r" b="b"/>
            <a:pathLst>
              <a:path w="12450445" h="6598920">
                <a:moveTo>
                  <a:pt x="0" y="0"/>
                </a:moveTo>
                <a:lnTo>
                  <a:pt x="12450179" y="0"/>
                </a:lnTo>
                <a:lnTo>
                  <a:pt x="12450179" y="6598780"/>
                </a:lnTo>
                <a:lnTo>
                  <a:pt x="0" y="6598780"/>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558800" y="1778000"/>
            <a:ext cx="11869738" cy="6034088"/>
          </a:xfrm>
          <a:prstGeom prst="rect">
            <a:avLst/>
          </a:prstGeom>
        </p:spPr>
        <p:txBody>
          <a:bodyPr lIns="0" tIns="33020" rIns="0" bIns="0">
            <a:spAutoFit/>
          </a:bodyPr>
          <a:lstStyle/>
          <a:p>
            <a:pPr marL="12700">
              <a:lnSpc>
                <a:spcPts val="4300"/>
              </a:lnSpc>
              <a:spcBef>
                <a:spcPts val="263"/>
              </a:spcBef>
            </a:pPr>
            <a:r>
              <a:rPr lang="en-US" sz="3600"/>
              <a:t>29 Then Levi held a great banquet for Jesus  at his house, and a large crowd of tax  collectors and others were eating with them.  30 But the Pharisees and the teachers of the</a:t>
            </a:r>
          </a:p>
          <a:p>
            <a:pPr marL="12700">
              <a:lnSpc>
                <a:spcPts val="4300"/>
              </a:lnSpc>
            </a:pPr>
            <a:r>
              <a:rPr lang="en-US" sz="3600"/>
              <a:t>law who belonged to their sect complained to his disciples,  “Why do you eat and drink with tax collectors and  sinners?”</a:t>
            </a:r>
          </a:p>
          <a:p>
            <a:pPr marL="12700">
              <a:spcBef>
                <a:spcPts val="50"/>
              </a:spcBef>
            </a:pPr>
            <a:endParaRPr lang="en-US" sz="3700">
              <a:latin typeface="Times New Roman" pitchFamily="18" charset="0"/>
              <a:cs typeface="Times New Roman" pitchFamily="18" charset="0"/>
            </a:endParaRPr>
          </a:p>
          <a:p>
            <a:pPr marL="12700">
              <a:lnSpc>
                <a:spcPts val="4300"/>
              </a:lnSpc>
            </a:pPr>
            <a:r>
              <a:rPr lang="en-US" sz="3600"/>
              <a:t>31 Jesus answered them, </a:t>
            </a:r>
            <a:r>
              <a:rPr lang="en-US" sz="3600" b="1"/>
              <a:t>“It is not the healthy who  need a doctor, but the sick. 32 I have not come to call  the righteous, but sinners to repentance.” </a:t>
            </a:r>
            <a:r>
              <a:rPr lang="en-US" sz="3600"/>
              <a:t>(Luke 5)</a:t>
            </a:r>
          </a:p>
        </p:txBody>
      </p:sp>
      <p:sp>
        <p:nvSpPr>
          <p:cNvPr id="27652"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3"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158750"/>
            <a:ext cx="5341937" cy="863600"/>
          </a:xfrm>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28674" name="object 3"/>
          <p:cNvSpPr>
            <a:spLocks/>
          </p:cNvSpPr>
          <p:nvPr/>
        </p:nvSpPr>
        <p:spPr bwMode="auto">
          <a:xfrm>
            <a:off x="300038" y="1352550"/>
            <a:ext cx="12404725" cy="7050088"/>
          </a:xfrm>
          <a:custGeom>
            <a:avLst/>
            <a:gdLst/>
            <a:ahLst/>
            <a:cxnLst>
              <a:cxn ang="0">
                <a:pos x="0" y="0"/>
              </a:cxn>
              <a:cxn ang="0">
                <a:pos x="12404567" y="0"/>
              </a:cxn>
              <a:cxn ang="0">
                <a:pos x="12404567" y="7049439"/>
              </a:cxn>
              <a:cxn ang="0">
                <a:pos x="0" y="7049439"/>
              </a:cxn>
              <a:cxn ang="0">
                <a:pos x="0" y="0"/>
              </a:cxn>
            </a:cxnLst>
            <a:rect l="0" t="0" r="r" b="b"/>
            <a:pathLst>
              <a:path w="12404725" h="7049770">
                <a:moveTo>
                  <a:pt x="0" y="0"/>
                </a:moveTo>
                <a:lnTo>
                  <a:pt x="12404567" y="0"/>
                </a:lnTo>
                <a:lnTo>
                  <a:pt x="12404567" y="7049439"/>
                </a:lnTo>
                <a:lnTo>
                  <a:pt x="0" y="7049439"/>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95338" y="1373188"/>
            <a:ext cx="11693525" cy="6581775"/>
          </a:xfrm>
          <a:prstGeom prst="rect">
            <a:avLst/>
          </a:prstGeom>
        </p:spPr>
        <p:txBody>
          <a:bodyPr lIns="0" tIns="33020" rIns="0" bIns="0">
            <a:spAutoFit/>
          </a:bodyPr>
          <a:lstStyle/>
          <a:p>
            <a:pPr marL="12700">
              <a:lnSpc>
                <a:spcPts val="4300"/>
              </a:lnSpc>
              <a:spcBef>
                <a:spcPts val="263"/>
              </a:spcBef>
            </a:pPr>
            <a:r>
              <a:rPr lang="en-US" sz="3600"/>
              <a:t>Jesus entered Jericho and was passing  through. 2 A man was there by the name  of Zacchaeus; he was a chief tax collector</a:t>
            </a:r>
          </a:p>
          <a:p>
            <a:pPr marL="12700">
              <a:lnSpc>
                <a:spcPts val="4300"/>
              </a:lnSpc>
            </a:pPr>
            <a:r>
              <a:rPr lang="en-US" sz="3600"/>
              <a:t>and was wealthy. 3 He wanted to see who Jesus was, but  because he was short he could not see over the crowd. 4  So he ran ahead and climbed a sycamore-fig tree to see  him, since Jesus was coming that way.</a:t>
            </a:r>
          </a:p>
          <a:p>
            <a:pPr marL="12700">
              <a:spcBef>
                <a:spcPts val="50"/>
              </a:spcBef>
            </a:pPr>
            <a:endParaRPr lang="en-US" sz="3700">
              <a:latin typeface="Times New Roman" pitchFamily="18" charset="0"/>
              <a:cs typeface="Times New Roman" pitchFamily="18" charset="0"/>
            </a:endParaRPr>
          </a:p>
          <a:p>
            <a:pPr marL="12700">
              <a:lnSpc>
                <a:spcPts val="4300"/>
              </a:lnSpc>
            </a:pPr>
            <a:r>
              <a:rPr lang="en-US" sz="3600"/>
              <a:t>5 When Jesus reached the spot, he looked up and said to  him, “Zacchaeus, come down immediately. I must stay at  your house today.” 6 So he came down at once and  welcomed him gladly.</a:t>
            </a:r>
          </a:p>
        </p:txBody>
      </p:sp>
      <p:sp>
        <p:nvSpPr>
          <p:cNvPr id="28676"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7"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158750"/>
            <a:ext cx="5341937" cy="863600"/>
          </a:xfrm>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29698" name="object 3"/>
          <p:cNvSpPr>
            <a:spLocks/>
          </p:cNvSpPr>
          <p:nvPr/>
        </p:nvSpPr>
        <p:spPr bwMode="auto">
          <a:xfrm>
            <a:off x="234950" y="1504950"/>
            <a:ext cx="12534900" cy="7242175"/>
          </a:xfrm>
          <a:custGeom>
            <a:avLst/>
            <a:gdLst/>
            <a:ahLst/>
            <a:cxnLst>
              <a:cxn ang="0">
                <a:pos x="0" y="0"/>
              </a:cxn>
              <a:cxn ang="0">
                <a:pos x="12536121" y="0"/>
              </a:cxn>
              <a:cxn ang="0">
                <a:pos x="12536121" y="7242084"/>
              </a:cxn>
              <a:cxn ang="0">
                <a:pos x="0" y="7242084"/>
              </a:cxn>
              <a:cxn ang="0">
                <a:pos x="0" y="0"/>
              </a:cxn>
            </a:cxnLst>
            <a:rect l="0" t="0" r="r" b="b"/>
            <a:pathLst>
              <a:path w="12536170" h="7242175">
                <a:moveTo>
                  <a:pt x="0" y="0"/>
                </a:moveTo>
                <a:lnTo>
                  <a:pt x="12536121" y="0"/>
                </a:lnTo>
                <a:lnTo>
                  <a:pt x="12536121" y="7242084"/>
                </a:lnTo>
                <a:lnTo>
                  <a:pt x="0" y="7242084"/>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30250" y="1539875"/>
            <a:ext cx="11539538" cy="7127875"/>
          </a:xfrm>
          <a:prstGeom prst="rect">
            <a:avLst/>
          </a:prstGeom>
        </p:spPr>
        <p:txBody>
          <a:bodyPr lIns="0" tIns="33020" rIns="0" bIns="0">
            <a:spAutoFit/>
          </a:bodyPr>
          <a:lstStyle/>
          <a:p>
            <a:pPr marL="12700">
              <a:lnSpc>
                <a:spcPts val="4300"/>
              </a:lnSpc>
              <a:spcBef>
                <a:spcPts val="263"/>
              </a:spcBef>
              <a:buFontTx/>
              <a:buAutoNum type="arabicPlain" startAt="7"/>
              <a:tabLst>
                <a:tab pos="368300" algn="l"/>
              </a:tabLst>
            </a:pPr>
            <a:r>
              <a:rPr lang="en-US" sz="3600"/>
              <a:t>All the people saw this and began to  mutter, “He has gone to be the guest  of a sinner.”</a:t>
            </a:r>
          </a:p>
          <a:p>
            <a:pPr marL="12700">
              <a:spcBef>
                <a:spcPts val="50"/>
              </a:spcBef>
              <a:buFont typeface="Arial" charset="0"/>
              <a:buAutoNum type="arabicPlain" startAt="7"/>
              <a:tabLst>
                <a:tab pos="368300" algn="l"/>
              </a:tabLst>
            </a:pPr>
            <a:endParaRPr lang="en-US" sz="3700">
              <a:latin typeface="Times New Roman" pitchFamily="18" charset="0"/>
              <a:cs typeface="Times New Roman" pitchFamily="18" charset="0"/>
            </a:endParaRPr>
          </a:p>
          <a:p>
            <a:pPr marL="12700">
              <a:lnSpc>
                <a:spcPts val="4300"/>
              </a:lnSpc>
              <a:buFontTx/>
              <a:buAutoNum type="arabicPlain" startAt="7"/>
              <a:tabLst>
                <a:tab pos="368300" algn="l"/>
              </a:tabLst>
            </a:pPr>
            <a:r>
              <a:rPr lang="en-US" sz="3600"/>
              <a:t>But Zacchaeus stood up and said to the Lord, “Look,  Lord! Here and now I give half of my possessions to the  poor, and if I have cheated anybody out of anything, I will  pay back four times the amount.”</a:t>
            </a:r>
          </a:p>
          <a:p>
            <a:pPr marL="12700">
              <a:spcBef>
                <a:spcPts val="50"/>
              </a:spcBef>
              <a:buFont typeface="Arial" charset="0"/>
              <a:buAutoNum type="arabicPlain" startAt="7"/>
              <a:tabLst>
                <a:tab pos="368300" algn="l"/>
              </a:tabLst>
            </a:pPr>
            <a:endParaRPr lang="en-US" sz="3700">
              <a:latin typeface="Times New Roman" pitchFamily="18" charset="0"/>
              <a:cs typeface="Times New Roman" pitchFamily="18" charset="0"/>
            </a:endParaRPr>
          </a:p>
          <a:p>
            <a:pPr marL="12700">
              <a:lnSpc>
                <a:spcPts val="4300"/>
              </a:lnSpc>
              <a:buFontTx/>
              <a:buAutoNum type="arabicPlain" startAt="7"/>
              <a:tabLst>
                <a:tab pos="368300" algn="l"/>
              </a:tabLst>
            </a:pPr>
            <a:r>
              <a:rPr lang="en-US" sz="3600"/>
              <a:t>Jesus said to him, “Today salvation has come to this  house, because this man, too, is a son of Abraham.</a:t>
            </a:r>
          </a:p>
          <a:p>
            <a:pPr marL="12700">
              <a:lnSpc>
                <a:spcPts val="4300"/>
              </a:lnSpc>
              <a:buFont typeface="Arial" charset="0"/>
              <a:buAutoNum type="arabicPlain" startAt="7"/>
              <a:tabLst>
                <a:tab pos="368300" algn="l"/>
              </a:tabLst>
            </a:pPr>
            <a:r>
              <a:rPr lang="en-US" sz="3600" b="1"/>
              <a:t>For the Son of Man came to seek and to save the  lost.” </a:t>
            </a:r>
            <a:r>
              <a:rPr lang="en-US" sz="3600"/>
              <a:t>(Luke 19)</a:t>
            </a:r>
          </a:p>
        </p:txBody>
      </p:sp>
      <p:sp>
        <p:nvSpPr>
          <p:cNvPr id="29700"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9701"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158750"/>
            <a:ext cx="5341937" cy="863600"/>
          </a:xfrm>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30722" name="object 3"/>
          <p:cNvSpPr>
            <a:spLocks/>
          </p:cNvSpPr>
          <p:nvPr/>
        </p:nvSpPr>
        <p:spPr bwMode="auto">
          <a:xfrm>
            <a:off x="234950" y="1504950"/>
            <a:ext cx="12534900" cy="5746750"/>
          </a:xfrm>
          <a:custGeom>
            <a:avLst/>
            <a:gdLst/>
            <a:ahLst/>
            <a:cxnLst>
              <a:cxn ang="0">
                <a:pos x="0" y="0"/>
              </a:cxn>
              <a:cxn ang="0">
                <a:pos x="12536121" y="0"/>
              </a:cxn>
              <a:cxn ang="0">
                <a:pos x="12536121" y="5746762"/>
              </a:cxn>
              <a:cxn ang="0">
                <a:pos x="0" y="5746762"/>
              </a:cxn>
              <a:cxn ang="0">
                <a:pos x="0" y="0"/>
              </a:cxn>
            </a:cxnLst>
            <a:rect l="0" t="0" r="r" b="b"/>
            <a:pathLst>
              <a:path w="12536170" h="5747384">
                <a:moveTo>
                  <a:pt x="0" y="0"/>
                </a:moveTo>
                <a:lnTo>
                  <a:pt x="12536121" y="0"/>
                </a:lnTo>
                <a:lnTo>
                  <a:pt x="12536121" y="5746762"/>
                </a:lnTo>
                <a:lnTo>
                  <a:pt x="0" y="5746762"/>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30250" y="1625600"/>
            <a:ext cx="11918950" cy="5489575"/>
          </a:xfrm>
          <a:prstGeom prst="rect">
            <a:avLst/>
          </a:prstGeom>
        </p:spPr>
        <p:txBody>
          <a:bodyPr lIns="0" tIns="33020" rIns="0" bIns="0">
            <a:spAutoFit/>
          </a:bodyPr>
          <a:lstStyle/>
          <a:p>
            <a:pPr marL="12700">
              <a:lnSpc>
                <a:spcPts val="4300"/>
              </a:lnSpc>
              <a:spcBef>
                <a:spcPts val="263"/>
              </a:spcBef>
            </a:pPr>
            <a:r>
              <a:rPr lang="en-US" sz="3600"/>
              <a:t>15 “If your brother or sister sins, go and  point out their fault, just between the two  of you. If they listen to you, you have won  them over. 16 But if they will not listen,</a:t>
            </a:r>
          </a:p>
          <a:p>
            <a:pPr marL="12700">
              <a:lnSpc>
                <a:spcPts val="4300"/>
              </a:lnSpc>
            </a:pPr>
            <a:r>
              <a:rPr lang="en-US" sz="3600"/>
              <a:t>take one or two others along, so that ‘every matter may be  established by the testimony of two or three witnesses.’</a:t>
            </a:r>
          </a:p>
          <a:p>
            <a:pPr marL="12700">
              <a:spcBef>
                <a:spcPts val="50"/>
              </a:spcBef>
            </a:pPr>
            <a:endParaRPr lang="en-US" sz="3700">
              <a:latin typeface="Times New Roman" pitchFamily="18" charset="0"/>
              <a:cs typeface="Times New Roman" pitchFamily="18" charset="0"/>
            </a:endParaRPr>
          </a:p>
          <a:p>
            <a:pPr marL="12700">
              <a:lnSpc>
                <a:spcPts val="4300"/>
              </a:lnSpc>
            </a:pPr>
            <a:r>
              <a:rPr lang="en-US" sz="3600"/>
              <a:t>17 If they still refuse to listen, tell it to the church; and if  they refuse to listen even to the church, </a:t>
            </a:r>
            <a:r>
              <a:rPr lang="en-US" sz="3600" b="1"/>
              <a:t>treat them as you  would a pagan or a tax collector.” </a:t>
            </a:r>
            <a:r>
              <a:rPr lang="en-US" sz="3600"/>
              <a:t>(Matthew 18)</a:t>
            </a:r>
          </a:p>
        </p:txBody>
      </p:sp>
      <p:sp>
        <p:nvSpPr>
          <p:cNvPr id="30724"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5"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bject 2"/>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 name="object 3"/>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1747" name="object 4"/>
          <p:cNvSpPr>
            <a:spLocks/>
          </p:cNvSpPr>
          <p:nvPr/>
        </p:nvSpPr>
        <p:spPr bwMode="auto">
          <a:xfrm>
            <a:off x="1333500" y="2757488"/>
            <a:ext cx="10337800" cy="1514475"/>
          </a:xfrm>
          <a:custGeom>
            <a:avLst/>
            <a:gdLst/>
            <a:ahLst/>
            <a:cxnLst>
              <a:cxn ang="0">
                <a:pos x="0" y="0"/>
              </a:cxn>
              <a:cxn ang="0">
                <a:pos x="10337444" y="0"/>
              </a:cxn>
              <a:cxn ang="0">
                <a:pos x="10337444" y="1513979"/>
              </a:cxn>
              <a:cxn ang="0">
                <a:pos x="0" y="1513979"/>
              </a:cxn>
              <a:cxn ang="0">
                <a:pos x="0" y="0"/>
              </a:cxn>
            </a:cxnLst>
            <a:rect l="0" t="0" r="r" b="b"/>
            <a:pathLst>
              <a:path w="10337800" h="1514475">
                <a:moveTo>
                  <a:pt x="0" y="0"/>
                </a:moveTo>
                <a:lnTo>
                  <a:pt x="10337444" y="0"/>
                </a:lnTo>
                <a:lnTo>
                  <a:pt x="10337444" y="1513979"/>
                </a:lnTo>
                <a:lnTo>
                  <a:pt x="0" y="1513979"/>
                </a:lnTo>
                <a:lnTo>
                  <a:pt x="0" y="0"/>
                </a:lnTo>
                <a:close/>
              </a:path>
            </a:pathLst>
          </a:custGeom>
          <a:solidFill>
            <a:srgbClr val="04599E"/>
          </a:solidFill>
          <a:ln w="9525">
            <a:noFill/>
            <a:round/>
            <a:headEnd/>
            <a:tailEnd/>
          </a:ln>
        </p:spPr>
        <p:txBody>
          <a:bodyPr lIns="0" tIns="0" rIns="0" bIns="0"/>
          <a:lstStyle/>
          <a:p>
            <a:endParaRPr lang="en-US"/>
          </a:p>
        </p:txBody>
      </p:sp>
      <p:sp>
        <p:nvSpPr>
          <p:cNvPr id="5" name="object 5"/>
          <p:cNvSpPr txBox="1"/>
          <p:nvPr/>
        </p:nvSpPr>
        <p:spPr>
          <a:xfrm>
            <a:off x="2032000" y="2800350"/>
            <a:ext cx="8940800" cy="1397000"/>
          </a:xfrm>
          <a:prstGeom prst="rect">
            <a:avLst/>
          </a:prstGeom>
        </p:spPr>
        <p:txBody>
          <a:bodyPr lIns="0" tIns="12700" rIns="0" bIns="0">
            <a:spAutoFit/>
          </a:bodyPr>
          <a:lstStyle/>
          <a:p>
            <a:pPr marL="1135063" indent="-1122363">
              <a:spcBef>
                <a:spcPts val="100"/>
              </a:spcBef>
            </a:pPr>
            <a:r>
              <a:rPr lang="en-US" sz="4500">
                <a:solidFill>
                  <a:srgbClr val="FEFFFF"/>
                </a:solidFill>
              </a:rPr>
              <a:t>Proof that Jesus was a friend of tax  collectors and sinners …..</a:t>
            </a:r>
            <a:endParaRPr lang="en-US" sz="4500"/>
          </a:p>
        </p:txBody>
      </p:sp>
      <p:sp>
        <p:nvSpPr>
          <p:cNvPr id="6" name="object 6"/>
          <p:cNvSpPr txBox="1"/>
          <p:nvPr/>
        </p:nvSpPr>
        <p:spPr>
          <a:xfrm>
            <a:off x="1333500" y="4486275"/>
            <a:ext cx="10337800" cy="1514475"/>
          </a:xfrm>
          <a:prstGeom prst="rect">
            <a:avLst/>
          </a:prstGeom>
          <a:solidFill>
            <a:srgbClr val="FEFFFF"/>
          </a:solidFill>
        </p:spPr>
        <p:txBody>
          <a:bodyPr lIns="0" tIns="55244" rIns="0" bIns="0">
            <a:spAutoFit/>
          </a:bodyPr>
          <a:lstStyle/>
          <a:p>
            <a:pPr marL="50800">
              <a:spcBef>
                <a:spcPts val="438"/>
              </a:spcBef>
            </a:pPr>
            <a:r>
              <a:rPr lang="en-US" sz="4500"/>
              <a:t>He chooses a tax collector as one of  His disciples! (Mt. 9:9-13)</a:t>
            </a:r>
          </a:p>
        </p:txBody>
      </p:sp>
      <p:sp>
        <p:nvSpPr>
          <p:cNvPr id="31750" name="object 7"/>
          <p:cNvSpPr>
            <a:spLocks/>
          </p:cNvSpPr>
          <p:nvPr/>
        </p:nvSpPr>
        <p:spPr bwMode="auto">
          <a:xfrm>
            <a:off x="1333500" y="6161088"/>
            <a:ext cx="11526838" cy="1622425"/>
          </a:xfrm>
          <a:custGeom>
            <a:avLst/>
            <a:gdLst/>
            <a:ahLst/>
            <a:cxnLst>
              <a:cxn ang="0">
                <a:pos x="0" y="0"/>
              </a:cxn>
              <a:cxn ang="0">
                <a:pos x="11526596" y="0"/>
              </a:cxn>
              <a:cxn ang="0">
                <a:pos x="11526596" y="1622767"/>
              </a:cxn>
              <a:cxn ang="0">
                <a:pos x="0" y="1622767"/>
              </a:cxn>
              <a:cxn ang="0">
                <a:pos x="0" y="0"/>
              </a:cxn>
            </a:cxnLst>
            <a:rect l="0" t="0" r="r" b="b"/>
            <a:pathLst>
              <a:path w="11527155" h="1623059">
                <a:moveTo>
                  <a:pt x="0" y="0"/>
                </a:moveTo>
                <a:lnTo>
                  <a:pt x="11526596" y="0"/>
                </a:lnTo>
                <a:lnTo>
                  <a:pt x="11526596" y="1622767"/>
                </a:lnTo>
                <a:lnTo>
                  <a:pt x="0" y="1622767"/>
                </a:lnTo>
                <a:lnTo>
                  <a:pt x="0" y="0"/>
                </a:lnTo>
                <a:close/>
              </a:path>
            </a:pathLst>
          </a:custGeom>
          <a:solidFill>
            <a:srgbClr val="FEFFFF"/>
          </a:solidFill>
          <a:ln w="9525">
            <a:noFill/>
            <a:round/>
            <a:headEnd/>
            <a:tailEnd/>
          </a:ln>
        </p:spPr>
        <p:txBody>
          <a:bodyPr lIns="0" tIns="0" rIns="0" bIns="0"/>
          <a:lstStyle/>
          <a:p>
            <a:endParaRPr lang="en-US"/>
          </a:p>
        </p:txBody>
      </p:sp>
      <p:sp>
        <p:nvSpPr>
          <p:cNvPr id="31751" name="object 8"/>
          <p:cNvSpPr>
            <a:spLocks/>
          </p:cNvSpPr>
          <p:nvPr/>
        </p:nvSpPr>
        <p:spPr bwMode="auto">
          <a:xfrm>
            <a:off x="1333500" y="7943850"/>
            <a:ext cx="11526838" cy="1622425"/>
          </a:xfrm>
          <a:custGeom>
            <a:avLst/>
            <a:gdLst/>
            <a:ahLst/>
            <a:cxnLst>
              <a:cxn ang="0">
                <a:pos x="0" y="0"/>
              </a:cxn>
              <a:cxn ang="0">
                <a:pos x="11526596" y="0"/>
              </a:cxn>
              <a:cxn ang="0">
                <a:pos x="11526596" y="1622753"/>
              </a:cxn>
              <a:cxn ang="0">
                <a:pos x="0" y="1622753"/>
              </a:cxn>
              <a:cxn ang="0">
                <a:pos x="0" y="0"/>
              </a:cxn>
            </a:cxnLst>
            <a:rect l="0" t="0" r="r" b="b"/>
            <a:pathLst>
              <a:path w="11527155" h="1623059">
                <a:moveTo>
                  <a:pt x="0" y="0"/>
                </a:moveTo>
                <a:lnTo>
                  <a:pt x="11526596" y="0"/>
                </a:lnTo>
                <a:lnTo>
                  <a:pt x="11526596" y="1622753"/>
                </a:lnTo>
                <a:lnTo>
                  <a:pt x="0" y="1622753"/>
                </a:lnTo>
                <a:lnTo>
                  <a:pt x="0" y="0"/>
                </a:lnTo>
                <a:close/>
              </a:path>
            </a:pathLst>
          </a:custGeom>
          <a:solidFill>
            <a:srgbClr val="FEFFFF"/>
          </a:solidFill>
          <a:ln w="9525">
            <a:noFill/>
            <a:round/>
            <a:headEnd/>
            <a:tailEnd/>
          </a:ln>
        </p:spPr>
        <p:txBody>
          <a:bodyPr lIns="0" tIns="0" rIns="0" bIns="0"/>
          <a:lstStyle/>
          <a:p>
            <a:endParaRPr lang="en-US"/>
          </a:p>
        </p:txBody>
      </p:sp>
      <p:sp>
        <p:nvSpPr>
          <p:cNvPr id="9" name="object 9"/>
          <p:cNvSpPr txBox="1"/>
          <p:nvPr/>
        </p:nvSpPr>
        <p:spPr>
          <a:xfrm>
            <a:off x="1371600" y="6253163"/>
            <a:ext cx="11239500" cy="3181350"/>
          </a:xfrm>
          <a:prstGeom prst="rect">
            <a:avLst/>
          </a:prstGeom>
        </p:spPr>
        <p:txBody>
          <a:bodyPr lIns="0" tIns="12700" rIns="0" bIns="0">
            <a:spAutoFit/>
          </a:bodyPr>
          <a:lstStyle/>
          <a:p>
            <a:pPr marL="12700">
              <a:spcBef>
                <a:spcPts val="100"/>
              </a:spcBef>
            </a:pPr>
            <a:r>
              <a:rPr lang="en-US" sz="4500"/>
              <a:t>He describes His mission as coming for  such people. (Luke 5, Luke 19, Matthew 18)</a:t>
            </a:r>
          </a:p>
          <a:p>
            <a:pPr marL="12700">
              <a:spcBef>
                <a:spcPts val="3238"/>
              </a:spcBef>
            </a:pPr>
            <a:r>
              <a:rPr lang="en-US" sz="4500"/>
              <a:t>The famous story of the Prodigal Son is told  specifically because He welcomed sinners!</a:t>
            </a:r>
          </a:p>
        </p:txBody>
      </p:sp>
      <p:sp>
        <p:nvSpPr>
          <p:cNvPr id="31753" name="object 10"/>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158750"/>
            <a:ext cx="5341937" cy="863600"/>
          </a:xfrm>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32770" name="object 3"/>
          <p:cNvSpPr>
            <a:spLocks/>
          </p:cNvSpPr>
          <p:nvPr/>
        </p:nvSpPr>
        <p:spPr bwMode="auto">
          <a:xfrm>
            <a:off x="182563" y="1092200"/>
            <a:ext cx="12639675" cy="8512175"/>
          </a:xfrm>
          <a:custGeom>
            <a:avLst/>
            <a:gdLst/>
            <a:ahLst/>
            <a:cxnLst>
              <a:cxn ang="0">
                <a:pos x="0" y="0"/>
              </a:cxn>
              <a:cxn ang="0">
                <a:pos x="12638264" y="0"/>
              </a:cxn>
              <a:cxn ang="0">
                <a:pos x="12638264" y="8513295"/>
              </a:cxn>
              <a:cxn ang="0">
                <a:pos x="0" y="8513295"/>
              </a:cxn>
              <a:cxn ang="0">
                <a:pos x="0" y="0"/>
              </a:cxn>
            </a:cxnLst>
            <a:rect l="0" t="0" r="r" b="b"/>
            <a:pathLst>
              <a:path w="12638405" h="8513445">
                <a:moveTo>
                  <a:pt x="0" y="0"/>
                </a:moveTo>
                <a:lnTo>
                  <a:pt x="12638264" y="0"/>
                </a:lnTo>
                <a:lnTo>
                  <a:pt x="12638264" y="8513295"/>
                </a:lnTo>
                <a:lnTo>
                  <a:pt x="0" y="8513295"/>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677863" y="1119188"/>
            <a:ext cx="12052300" cy="8353425"/>
          </a:xfrm>
          <a:prstGeom prst="rect">
            <a:avLst/>
          </a:prstGeom>
        </p:spPr>
        <p:txBody>
          <a:bodyPr lIns="0" tIns="10160" rIns="0" bIns="0">
            <a:spAutoFit/>
          </a:bodyPr>
          <a:lstStyle/>
          <a:p>
            <a:pPr marL="12700">
              <a:spcBef>
                <a:spcPts val="75"/>
              </a:spcBef>
            </a:pPr>
            <a:r>
              <a:rPr lang="en-US" sz="3400"/>
              <a:t>Now the tax collectors and sinners were all  gathering around to hear Jesus. 2 But the  Pharisees and the teachers of the law muttered,</a:t>
            </a:r>
          </a:p>
          <a:p>
            <a:pPr marL="12700">
              <a:spcBef>
                <a:spcPts val="25"/>
              </a:spcBef>
            </a:pPr>
            <a:r>
              <a:rPr lang="en-US" sz="3400" b="1"/>
              <a:t>“This man welcomes sinners and eats with them.”</a:t>
            </a:r>
            <a:endParaRPr lang="en-US" sz="3400"/>
          </a:p>
          <a:p>
            <a:pPr marL="12700"/>
            <a:r>
              <a:rPr lang="en-US" sz="3400"/>
              <a:t>[The story of the lost sheep- vv. 3-7] “I tell you that in the same  way there will be more rejoicing in heaven over one sinner who  repents than over ninety-nine righteous persons who do not  need to repent.”</a:t>
            </a:r>
          </a:p>
          <a:p>
            <a:pPr marL="12700" algn="just"/>
            <a:r>
              <a:rPr lang="en-US" sz="3400"/>
              <a:t>[The story of the lost coin- vv. 8-10] “ In the same way, I tell  you, there is rejoicing in the presence of the angels of God  over one sinner who repents.”</a:t>
            </a:r>
          </a:p>
          <a:p>
            <a:pPr marL="12700"/>
            <a:r>
              <a:rPr lang="en-US" sz="3400"/>
              <a:t>[The story of the prodigal son- vv. 11-32] “‘My son,’ the father  said, ‘you are always with me, and everything I have is yours.  32 But we had to celebrate and be glad, because this brother  of yours was dead and is alive again; he was lost and is  found.’”</a:t>
            </a:r>
          </a:p>
        </p:txBody>
      </p:sp>
      <p:sp>
        <p:nvSpPr>
          <p:cNvPr id="32772"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2773"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3794" name="object 3"/>
          <p:cNvSpPr>
            <a:spLocks/>
          </p:cNvSpPr>
          <p:nvPr/>
        </p:nvSpPr>
        <p:spPr bwMode="auto">
          <a:xfrm>
            <a:off x="714375" y="2882900"/>
            <a:ext cx="11349038" cy="812800"/>
          </a:xfrm>
          <a:custGeom>
            <a:avLst/>
            <a:gdLst/>
            <a:ahLst/>
            <a:cxnLst>
              <a:cxn ang="0">
                <a:pos x="0" y="0"/>
              </a:cxn>
              <a:cxn ang="0">
                <a:pos x="11349054" y="0"/>
              </a:cxn>
              <a:cxn ang="0">
                <a:pos x="11349054" y="812800"/>
              </a:cxn>
              <a:cxn ang="0">
                <a:pos x="0" y="812800"/>
              </a:cxn>
              <a:cxn ang="0">
                <a:pos x="0" y="0"/>
              </a:cxn>
            </a:cxnLst>
            <a:rect l="0" t="0" r="r" b="b"/>
            <a:pathLst>
              <a:path w="11349355" h="812800">
                <a:moveTo>
                  <a:pt x="0" y="0"/>
                </a:moveTo>
                <a:lnTo>
                  <a:pt x="11349054" y="0"/>
                </a:lnTo>
                <a:lnTo>
                  <a:pt x="11349054" y="812800"/>
                </a:lnTo>
                <a:lnTo>
                  <a:pt x="0" y="812800"/>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14375" y="2882900"/>
            <a:ext cx="11349038" cy="812800"/>
          </a:xfrm>
          <a:prstGeom prst="rect">
            <a:avLst/>
          </a:prstGeom>
          <a:ln w="25400">
            <a:solidFill>
              <a:srgbClr val="000000"/>
            </a:solidFill>
          </a:ln>
        </p:spPr>
        <p:txBody>
          <a:bodyPr lIns="0" tIns="46355" rIns="0" bIns="0">
            <a:spAutoFit/>
          </a:bodyPr>
          <a:lstStyle/>
          <a:p>
            <a:pPr marL="63500" fontAlgn="auto">
              <a:spcBef>
                <a:spcPts val="365"/>
              </a:spcBef>
              <a:spcAft>
                <a:spcPts val="0"/>
              </a:spcAft>
              <a:tabLst>
                <a:tab pos="4065270" algn="l"/>
              </a:tabLst>
              <a:defRPr/>
            </a:pPr>
            <a:r>
              <a:rPr sz="4500" spc="-85" dirty="0">
                <a:latin typeface="Arial"/>
                <a:cs typeface="Arial"/>
              </a:rPr>
              <a:t>So,</a:t>
            </a:r>
            <a:r>
              <a:rPr sz="4500" spc="5" dirty="0">
                <a:latin typeface="Arial"/>
                <a:cs typeface="Arial"/>
              </a:rPr>
              <a:t> </a:t>
            </a:r>
            <a:r>
              <a:rPr sz="4500" spc="-5" dirty="0">
                <a:latin typeface="Arial"/>
                <a:cs typeface="Arial"/>
              </a:rPr>
              <a:t>now</a:t>
            </a:r>
            <a:r>
              <a:rPr sz="4500" spc="10" dirty="0">
                <a:latin typeface="Arial"/>
                <a:cs typeface="Arial"/>
              </a:rPr>
              <a:t> </a:t>
            </a:r>
            <a:r>
              <a:rPr sz="4500" spc="-55" dirty="0">
                <a:latin typeface="Arial"/>
                <a:cs typeface="Arial"/>
              </a:rPr>
              <a:t>what?	</a:t>
            </a:r>
            <a:r>
              <a:rPr sz="4500" spc="-70" dirty="0">
                <a:latin typeface="Arial"/>
                <a:cs typeface="Arial"/>
              </a:rPr>
              <a:t>Where </a:t>
            </a:r>
            <a:r>
              <a:rPr sz="4500" spc="120" dirty="0">
                <a:latin typeface="Arial"/>
                <a:cs typeface="Arial"/>
              </a:rPr>
              <a:t>do </a:t>
            </a:r>
            <a:r>
              <a:rPr sz="4500" spc="-5" dirty="0">
                <a:latin typeface="Arial"/>
                <a:cs typeface="Arial"/>
              </a:rPr>
              <a:t>we </a:t>
            </a:r>
            <a:r>
              <a:rPr sz="4500" spc="120" dirty="0">
                <a:latin typeface="Arial"/>
                <a:cs typeface="Arial"/>
              </a:rPr>
              <a:t>go </a:t>
            </a:r>
            <a:r>
              <a:rPr sz="4500" spc="-25" dirty="0">
                <a:latin typeface="Arial"/>
                <a:cs typeface="Arial"/>
              </a:rPr>
              <a:t>from</a:t>
            </a:r>
            <a:r>
              <a:rPr sz="4500" spc="-195" dirty="0">
                <a:latin typeface="Arial"/>
                <a:cs typeface="Arial"/>
              </a:rPr>
              <a:t> </a:t>
            </a:r>
            <a:r>
              <a:rPr sz="4500" spc="-70" dirty="0">
                <a:latin typeface="Arial"/>
                <a:cs typeface="Arial"/>
              </a:rPr>
              <a:t>here?</a:t>
            </a:r>
            <a:endParaRPr sz="4500">
              <a:latin typeface="Arial"/>
              <a:cs typeface="Arial"/>
            </a:endParaRPr>
          </a:p>
        </p:txBody>
      </p:sp>
      <p:sp>
        <p:nvSpPr>
          <p:cNvPr id="33796"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117475" y="3840163"/>
            <a:ext cx="12771438" cy="812800"/>
          </a:xfrm>
          <a:prstGeom prst="rect">
            <a:avLst/>
          </a:prstGeom>
          <a:solidFill>
            <a:srgbClr val="FEFFFF"/>
          </a:solidFill>
          <a:ln w="25400">
            <a:solidFill>
              <a:srgbClr val="000000"/>
            </a:solidFill>
          </a:ln>
        </p:spPr>
        <p:txBody>
          <a:bodyPr lIns="0" tIns="46355" rIns="0" bIns="0">
            <a:spAutoFit/>
          </a:bodyPr>
          <a:lstStyle/>
          <a:p>
            <a:pPr marL="63500" fontAlgn="auto">
              <a:spcBef>
                <a:spcPts val="365"/>
              </a:spcBef>
              <a:spcAft>
                <a:spcPts val="0"/>
              </a:spcAft>
              <a:tabLst>
                <a:tab pos="1704339" algn="l"/>
                <a:tab pos="4530090" algn="l"/>
                <a:tab pos="8372475" algn="l"/>
                <a:tab pos="9387840" algn="l"/>
              </a:tabLst>
              <a:defRPr/>
            </a:pPr>
            <a:r>
              <a:rPr sz="4500" b="1" dirty="0">
                <a:latin typeface="Arial"/>
                <a:cs typeface="Arial"/>
              </a:rPr>
              <a:t>1.</a:t>
            </a:r>
            <a:r>
              <a:rPr sz="4500" b="1" spc="-5" dirty="0">
                <a:latin typeface="Arial"/>
                <a:cs typeface="Arial"/>
              </a:rPr>
              <a:t> </a:t>
            </a:r>
            <a:r>
              <a:rPr sz="4500" b="1" spc="-40" dirty="0">
                <a:latin typeface="Arial"/>
                <a:cs typeface="Arial"/>
              </a:rPr>
              <a:t>We	</a:t>
            </a:r>
            <a:r>
              <a:rPr sz="4500" b="1" spc="-5" dirty="0">
                <a:latin typeface="Arial"/>
                <a:cs typeface="Arial"/>
              </a:rPr>
              <a:t>repent</a:t>
            </a:r>
            <a:r>
              <a:rPr sz="4500" b="1" spc="5" dirty="0">
                <a:latin typeface="Arial"/>
                <a:cs typeface="Arial"/>
              </a:rPr>
              <a:t> </a:t>
            </a:r>
            <a:r>
              <a:rPr sz="4500" b="1" spc="-5" dirty="0">
                <a:latin typeface="Arial"/>
                <a:cs typeface="Arial"/>
              </a:rPr>
              <a:t>for	not</a:t>
            </a:r>
            <a:r>
              <a:rPr sz="4500" b="1" spc="5" dirty="0">
                <a:latin typeface="Arial"/>
                <a:cs typeface="Arial"/>
              </a:rPr>
              <a:t> </a:t>
            </a:r>
            <a:r>
              <a:rPr sz="4500" b="1" spc="-5" dirty="0">
                <a:latin typeface="Arial"/>
                <a:cs typeface="Arial"/>
              </a:rPr>
              <a:t>being</a:t>
            </a:r>
            <a:r>
              <a:rPr sz="4500" b="1" spc="5" dirty="0">
                <a:latin typeface="Arial"/>
                <a:cs typeface="Arial"/>
              </a:rPr>
              <a:t> </a:t>
            </a:r>
            <a:r>
              <a:rPr sz="4500" b="1" spc="-5" dirty="0">
                <a:latin typeface="Arial"/>
                <a:cs typeface="Arial"/>
              </a:rPr>
              <a:t>like	the	Lord</a:t>
            </a:r>
            <a:r>
              <a:rPr sz="4500" b="1" spc="-40" dirty="0">
                <a:latin typeface="Arial"/>
                <a:cs typeface="Arial"/>
              </a:rPr>
              <a:t> </a:t>
            </a:r>
            <a:r>
              <a:rPr sz="4500" b="1" spc="-5" dirty="0">
                <a:latin typeface="Arial"/>
                <a:cs typeface="Arial"/>
              </a:rPr>
              <a:t>Jesus!</a:t>
            </a:r>
            <a:endParaRPr sz="4500">
              <a:latin typeface="Arial"/>
              <a:cs typeface="Arial"/>
            </a:endParaRPr>
          </a:p>
        </p:txBody>
      </p:sp>
      <p:sp>
        <p:nvSpPr>
          <p:cNvPr id="7" name="object 7"/>
          <p:cNvSpPr txBox="1"/>
          <p:nvPr/>
        </p:nvSpPr>
        <p:spPr>
          <a:xfrm>
            <a:off x="117475" y="4797425"/>
            <a:ext cx="12544425" cy="812800"/>
          </a:xfrm>
          <a:prstGeom prst="rect">
            <a:avLst/>
          </a:prstGeom>
          <a:solidFill>
            <a:srgbClr val="FEFFFF"/>
          </a:solidFill>
          <a:ln w="25400">
            <a:solidFill>
              <a:srgbClr val="000000"/>
            </a:solidFill>
          </a:ln>
        </p:spPr>
        <p:txBody>
          <a:bodyPr lIns="0" tIns="46355" rIns="0" bIns="0">
            <a:spAutoFit/>
          </a:bodyPr>
          <a:lstStyle/>
          <a:p>
            <a:pPr marL="63500" fontAlgn="auto">
              <a:spcBef>
                <a:spcPts val="365"/>
              </a:spcBef>
              <a:spcAft>
                <a:spcPts val="0"/>
              </a:spcAft>
              <a:defRPr/>
            </a:pPr>
            <a:r>
              <a:rPr sz="4500" spc="-65" dirty="0">
                <a:latin typeface="Arial"/>
                <a:cs typeface="Arial"/>
              </a:rPr>
              <a:t>Some </a:t>
            </a:r>
            <a:r>
              <a:rPr sz="4500" spc="-5" dirty="0">
                <a:latin typeface="Arial"/>
                <a:cs typeface="Arial"/>
              </a:rPr>
              <a:t>have </a:t>
            </a:r>
            <a:r>
              <a:rPr sz="4500" spc="60" dirty="0">
                <a:latin typeface="Arial"/>
                <a:cs typeface="Arial"/>
              </a:rPr>
              <a:t>confused </a:t>
            </a:r>
            <a:r>
              <a:rPr sz="4500" spc="-5" dirty="0">
                <a:latin typeface="Arial"/>
                <a:cs typeface="Arial"/>
              </a:rPr>
              <a:t>James 4 </a:t>
            </a:r>
            <a:r>
              <a:rPr sz="4500" spc="80" dirty="0">
                <a:latin typeface="Arial"/>
                <a:cs typeface="Arial"/>
              </a:rPr>
              <a:t>and </a:t>
            </a:r>
            <a:r>
              <a:rPr sz="4500" dirty="0">
                <a:latin typeface="Arial"/>
                <a:cs typeface="Arial"/>
              </a:rPr>
              <a:t>Matthew</a:t>
            </a:r>
            <a:r>
              <a:rPr sz="4500" spc="-75" dirty="0">
                <a:latin typeface="Arial"/>
                <a:cs typeface="Arial"/>
              </a:rPr>
              <a:t> </a:t>
            </a:r>
            <a:r>
              <a:rPr sz="4500" spc="80" dirty="0">
                <a:latin typeface="Arial"/>
                <a:cs typeface="Arial"/>
              </a:rPr>
              <a:t>11!</a:t>
            </a:r>
            <a:endParaRPr sz="4500">
              <a:latin typeface="Arial"/>
              <a:cs typeface="Arial"/>
            </a:endParaRPr>
          </a:p>
        </p:txBody>
      </p:sp>
      <p:sp>
        <p:nvSpPr>
          <p:cNvPr id="33799" name="object 8"/>
          <p:cNvSpPr>
            <a:spLocks/>
          </p:cNvSpPr>
          <p:nvPr/>
        </p:nvSpPr>
        <p:spPr bwMode="auto">
          <a:xfrm>
            <a:off x="158750" y="5729288"/>
            <a:ext cx="6423025" cy="3949700"/>
          </a:xfrm>
          <a:custGeom>
            <a:avLst/>
            <a:gdLst/>
            <a:ahLst/>
            <a:cxnLst>
              <a:cxn ang="0">
                <a:pos x="0" y="0"/>
              </a:cxn>
              <a:cxn ang="0">
                <a:pos x="6422946" y="0"/>
              </a:cxn>
              <a:cxn ang="0">
                <a:pos x="6422946" y="3949698"/>
              </a:cxn>
              <a:cxn ang="0">
                <a:pos x="0" y="3949698"/>
              </a:cxn>
              <a:cxn ang="0">
                <a:pos x="0" y="0"/>
              </a:cxn>
            </a:cxnLst>
            <a:rect l="0" t="0" r="r" b="b"/>
            <a:pathLst>
              <a:path w="6423025" h="3949700">
                <a:moveTo>
                  <a:pt x="0" y="0"/>
                </a:moveTo>
                <a:lnTo>
                  <a:pt x="6422946" y="0"/>
                </a:lnTo>
                <a:lnTo>
                  <a:pt x="6422946" y="3949698"/>
                </a:lnTo>
                <a:lnTo>
                  <a:pt x="0" y="3949698"/>
                </a:lnTo>
                <a:lnTo>
                  <a:pt x="0" y="0"/>
                </a:lnTo>
                <a:close/>
              </a:path>
            </a:pathLst>
          </a:custGeom>
          <a:solidFill>
            <a:srgbClr val="FEFFFF"/>
          </a:solidFill>
          <a:ln w="9525">
            <a:noFill/>
            <a:round/>
            <a:headEnd/>
            <a:tailEnd/>
          </a:ln>
        </p:spPr>
        <p:txBody>
          <a:bodyPr lIns="0" tIns="0" rIns="0" bIns="0"/>
          <a:lstStyle/>
          <a:p>
            <a:endParaRPr lang="en-US"/>
          </a:p>
        </p:txBody>
      </p:sp>
      <p:sp>
        <p:nvSpPr>
          <p:cNvPr id="9" name="object 9"/>
          <p:cNvSpPr txBox="1"/>
          <p:nvPr/>
        </p:nvSpPr>
        <p:spPr>
          <a:xfrm>
            <a:off x="158750" y="5729288"/>
            <a:ext cx="6423025" cy="3949700"/>
          </a:xfrm>
          <a:prstGeom prst="rect">
            <a:avLst/>
          </a:prstGeom>
          <a:ln w="25400">
            <a:solidFill>
              <a:srgbClr val="000000"/>
            </a:solidFill>
          </a:ln>
        </p:spPr>
        <p:txBody>
          <a:bodyPr lIns="0" tIns="67310" rIns="0" bIns="0">
            <a:spAutoFit/>
          </a:bodyPr>
          <a:lstStyle/>
          <a:p>
            <a:pPr marL="63500">
              <a:lnSpc>
                <a:spcPts val="4300"/>
              </a:lnSpc>
              <a:spcBef>
                <a:spcPts val="525"/>
              </a:spcBef>
            </a:pPr>
            <a:r>
              <a:rPr lang="en-US" sz="3600"/>
              <a:t>4 You adulterous people, don’t  you know that friendship with  the world means enmity  against God? Therefore,  anyone who chooses to be </a:t>
            </a:r>
            <a:r>
              <a:rPr lang="en-US" sz="3600" u="sng"/>
              <a:t>a  friend of the world</a:t>
            </a:r>
            <a:r>
              <a:rPr lang="en-US" sz="3600"/>
              <a:t> becomes  an enemy of God.” (James 4)</a:t>
            </a:r>
          </a:p>
        </p:txBody>
      </p:sp>
      <p:sp>
        <p:nvSpPr>
          <p:cNvPr id="10" name="object 10"/>
          <p:cNvSpPr txBox="1"/>
          <p:nvPr/>
        </p:nvSpPr>
        <p:spPr>
          <a:xfrm>
            <a:off x="7312025" y="5962650"/>
            <a:ext cx="5435600" cy="3403600"/>
          </a:xfrm>
          <a:prstGeom prst="rect">
            <a:avLst/>
          </a:prstGeom>
          <a:solidFill>
            <a:srgbClr val="FEFFFF"/>
          </a:solidFill>
          <a:ln w="25400">
            <a:solidFill>
              <a:srgbClr val="000000"/>
            </a:solidFill>
          </a:ln>
        </p:spPr>
        <p:txBody>
          <a:bodyPr lIns="0" tIns="67310" rIns="0" bIns="0">
            <a:spAutoFit/>
          </a:bodyPr>
          <a:lstStyle/>
          <a:p>
            <a:pPr marL="63500">
              <a:lnSpc>
                <a:spcPts val="4300"/>
              </a:lnSpc>
              <a:spcBef>
                <a:spcPts val="525"/>
              </a:spcBef>
            </a:pPr>
            <a:r>
              <a:rPr lang="en-US" sz="3600"/>
              <a:t>19 The Son of Man came  eating and drinking, and  they say, ‘Here is a  glutton and a drunkard, </a:t>
            </a:r>
            <a:r>
              <a:rPr lang="en-US" sz="3600" u="sng"/>
              <a:t>a  friend of tax collectors  and sinners</a:t>
            </a:r>
            <a:r>
              <a:rPr lang="en-US" sz="3600"/>
              <a:t>.’ (Mt. 19)</a:t>
            </a:r>
          </a:p>
        </p:txBody>
      </p:sp>
      <p:sp>
        <p:nvSpPr>
          <p:cNvPr id="33802" name="object 11"/>
          <p:cNvSpPr>
            <a:spLocks/>
          </p:cNvSpPr>
          <p:nvPr/>
        </p:nvSpPr>
        <p:spPr bwMode="auto">
          <a:xfrm>
            <a:off x="5803900" y="6697663"/>
            <a:ext cx="1397000" cy="1270000"/>
          </a:xfrm>
          <a:custGeom>
            <a:avLst/>
            <a:gdLst/>
            <a:ahLst/>
            <a:cxnLst>
              <a:cxn ang="0">
                <a:pos x="558800" y="0"/>
              </a:cxn>
              <a:cxn ang="0">
                <a:pos x="0" y="634999"/>
              </a:cxn>
              <a:cxn ang="0">
                <a:pos x="558800" y="1269999"/>
              </a:cxn>
              <a:cxn ang="0">
                <a:pos x="558800" y="838199"/>
              </a:cxn>
              <a:cxn ang="0">
                <a:pos x="1218183" y="838199"/>
              </a:cxn>
              <a:cxn ang="0">
                <a:pos x="1397000" y="634999"/>
              </a:cxn>
              <a:cxn ang="0">
                <a:pos x="1218183" y="431799"/>
              </a:cxn>
              <a:cxn ang="0">
                <a:pos x="558800" y="431799"/>
              </a:cxn>
              <a:cxn ang="0">
                <a:pos x="558800" y="0"/>
              </a:cxn>
              <a:cxn ang="0">
                <a:pos x="1218183" y="838199"/>
              </a:cxn>
              <a:cxn ang="0">
                <a:pos x="838200" y="838199"/>
              </a:cxn>
              <a:cxn ang="0">
                <a:pos x="838200" y="1269999"/>
              </a:cxn>
              <a:cxn ang="0">
                <a:pos x="1218183" y="838199"/>
              </a:cxn>
              <a:cxn ang="0">
                <a:pos x="838200" y="0"/>
              </a:cxn>
              <a:cxn ang="0">
                <a:pos x="838200" y="431799"/>
              </a:cxn>
              <a:cxn ang="0">
                <a:pos x="1218183" y="431799"/>
              </a:cxn>
              <a:cxn ang="0">
                <a:pos x="838200" y="0"/>
              </a:cxn>
            </a:cxnLst>
            <a:rect l="0" t="0" r="r" b="b"/>
            <a:pathLst>
              <a:path w="1397000" h="1270000">
                <a:moveTo>
                  <a:pt x="558800" y="0"/>
                </a:moveTo>
                <a:lnTo>
                  <a:pt x="0" y="634999"/>
                </a:lnTo>
                <a:lnTo>
                  <a:pt x="558800" y="1269999"/>
                </a:lnTo>
                <a:lnTo>
                  <a:pt x="558800" y="838199"/>
                </a:lnTo>
                <a:lnTo>
                  <a:pt x="1218183" y="838199"/>
                </a:lnTo>
                <a:lnTo>
                  <a:pt x="1397000" y="634999"/>
                </a:lnTo>
                <a:lnTo>
                  <a:pt x="1218183" y="431799"/>
                </a:lnTo>
                <a:lnTo>
                  <a:pt x="558800" y="431799"/>
                </a:lnTo>
                <a:lnTo>
                  <a:pt x="558800" y="0"/>
                </a:lnTo>
                <a:close/>
              </a:path>
              <a:path w="1397000" h="1270000">
                <a:moveTo>
                  <a:pt x="1218183" y="838199"/>
                </a:moveTo>
                <a:lnTo>
                  <a:pt x="838200" y="838199"/>
                </a:lnTo>
                <a:lnTo>
                  <a:pt x="838200" y="1269999"/>
                </a:lnTo>
                <a:lnTo>
                  <a:pt x="1218183" y="838199"/>
                </a:lnTo>
                <a:close/>
              </a:path>
              <a:path w="1397000" h="1270000">
                <a:moveTo>
                  <a:pt x="838200" y="0"/>
                </a:moveTo>
                <a:lnTo>
                  <a:pt x="838200" y="431799"/>
                </a:lnTo>
                <a:lnTo>
                  <a:pt x="1218183" y="431799"/>
                </a:lnTo>
                <a:lnTo>
                  <a:pt x="838200" y="0"/>
                </a:lnTo>
                <a:close/>
              </a:path>
            </a:pathLst>
          </a:custGeom>
          <a:solidFill>
            <a:srgbClr val="FF2600"/>
          </a:solidFill>
          <a:ln w="9525">
            <a:noFill/>
            <a:round/>
            <a:headEnd/>
            <a:tailEnd/>
          </a:ln>
        </p:spPr>
        <p:txBody>
          <a:bodyPr lIns="0" tIns="0" rIns="0" bIns="0"/>
          <a:lstStyle/>
          <a:p>
            <a:endParaRPr lang="en-US"/>
          </a:p>
        </p:txBody>
      </p:sp>
      <p:sp>
        <p:nvSpPr>
          <p:cNvPr id="33803" name="object 12"/>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4818" name="object 3"/>
          <p:cNvSpPr>
            <a:spLocks/>
          </p:cNvSpPr>
          <p:nvPr/>
        </p:nvSpPr>
        <p:spPr bwMode="auto">
          <a:xfrm>
            <a:off x="714375" y="2882900"/>
            <a:ext cx="11349038" cy="812800"/>
          </a:xfrm>
          <a:custGeom>
            <a:avLst/>
            <a:gdLst/>
            <a:ahLst/>
            <a:cxnLst>
              <a:cxn ang="0">
                <a:pos x="0" y="0"/>
              </a:cxn>
              <a:cxn ang="0">
                <a:pos x="11349054" y="0"/>
              </a:cxn>
              <a:cxn ang="0">
                <a:pos x="11349054" y="812800"/>
              </a:cxn>
              <a:cxn ang="0">
                <a:pos x="0" y="812800"/>
              </a:cxn>
              <a:cxn ang="0">
                <a:pos x="0" y="0"/>
              </a:cxn>
            </a:cxnLst>
            <a:rect l="0" t="0" r="r" b="b"/>
            <a:pathLst>
              <a:path w="11349355" h="812800">
                <a:moveTo>
                  <a:pt x="0" y="0"/>
                </a:moveTo>
                <a:lnTo>
                  <a:pt x="11349054" y="0"/>
                </a:lnTo>
                <a:lnTo>
                  <a:pt x="11349054" y="812800"/>
                </a:lnTo>
                <a:lnTo>
                  <a:pt x="0" y="812800"/>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14375" y="2882900"/>
            <a:ext cx="11349038" cy="812800"/>
          </a:xfrm>
          <a:prstGeom prst="rect">
            <a:avLst/>
          </a:prstGeom>
          <a:ln w="25400">
            <a:solidFill>
              <a:srgbClr val="000000"/>
            </a:solidFill>
          </a:ln>
        </p:spPr>
        <p:txBody>
          <a:bodyPr lIns="0" tIns="46355" rIns="0" bIns="0">
            <a:spAutoFit/>
          </a:bodyPr>
          <a:lstStyle/>
          <a:p>
            <a:pPr marL="63500" fontAlgn="auto">
              <a:spcBef>
                <a:spcPts val="365"/>
              </a:spcBef>
              <a:spcAft>
                <a:spcPts val="0"/>
              </a:spcAft>
              <a:tabLst>
                <a:tab pos="4065270" algn="l"/>
              </a:tabLst>
              <a:defRPr/>
            </a:pPr>
            <a:r>
              <a:rPr sz="4500" spc="-85" dirty="0">
                <a:latin typeface="Arial"/>
                <a:cs typeface="Arial"/>
              </a:rPr>
              <a:t>So,</a:t>
            </a:r>
            <a:r>
              <a:rPr sz="4500" spc="5" dirty="0">
                <a:latin typeface="Arial"/>
                <a:cs typeface="Arial"/>
              </a:rPr>
              <a:t> </a:t>
            </a:r>
            <a:r>
              <a:rPr sz="4500" spc="-5" dirty="0">
                <a:latin typeface="Arial"/>
                <a:cs typeface="Arial"/>
              </a:rPr>
              <a:t>now</a:t>
            </a:r>
            <a:r>
              <a:rPr sz="4500" spc="10" dirty="0">
                <a:latin typeface="Arial"/>
                <a:cs typeface="Arial"/>
              </a:rPr>
              <a:t> </a:t>
            </a:r>
            <a:r>
              <a:rPr sz="4500" spc="-55" dirty="0">
                <a:latin typeface="Arial"/>
                <a:cs typeface="Arial"/>
              </a:rPr>
              <a:t>what?	</a:t>
            </a:r>
            <a:r>
              <a:rPr sz="4500" spc="-70" dirty="0">
                <a:latin typeface="Arial"/>
                <a:cs typeface="Arial"/>
              </a:rPr>
              <a:t>Where </a:t>
            </a:r>
            <a:r>
              <a:rPr sz="4500" spc="120" dirty="0">
                <a:latin typeface="Arial"/>
                <a:cs typeface="Arial"/>
              </a:rPr>
              <a:t>do </a:t>
            </a:r>
            <a:r>
              <a:rPr sz="4500" spc="-5" dirty="0">
                <a:latin typeface="Arial"/>
                <a:cs typeface="Arial"/>
              </a:rPr>
              <a:t>we </a:t>
            </a:r>
            <a:r>
              <a:rPr sz="4500" spc="120" dirty="0">
                <a:latin typeface="Arial"/>
                <a:cs typeface="Arial"/>
              </a:rPr>
              <a:t>go </a:t>
            </a:r>
            <a:r>
              <a:rPr sz="4500" spc="-25" dirty="0">
                <a:latin typeface="Arial"/>
                <a:cs typeface="Arial"/>
              </a:rPr>
              <a:t>from</a:t>
            </a:r>
            <a:r>
              <a:rPr sz="4500" spc="-195" dirty="0">
                <a:latin typeface="Arial"/>
                <a:cs typeface="Arial"/>
              </a:rPr>
              <a:t> </a:t>
            </a:r>
            <a:r>
              <a:rPr sz="4500" spc="-70" dirty="0">
                <a:latin typeface="Arial"/>
                <a:cs typeface="Arial"/>
              </a:rPr>
              <a:t>here?</a:t>
            </a:r>
            <a:endParaRPr sz="4500">
              <a:latin typeface="Arial"/>
              <a:cs typeface="Arial"/>
            </a:endParaRPr>
          </a:p>
        </p:txBody>
      </p:sp>
      <p:sp>
        <p:nvSpPr>
          <p:cNvPr id="34820"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176213" y="3886200"/>
            <a:ext cx="12269787" cy="2184400"/>
          </a:xfrm>
          <a:prstGeom prst="rect">
            <a:avLst/>
          </a:prstGeom>
          <a:solidFill>
            <a:srgbClr val="FEFFFF"/>
          </a:solidFill>
          <a:ln w="25400">
            <a:solidFill>
              <a:srgbClr val="000000"/>
            </a:solidFill>
          </a:ln>
        </p:spPr>
        <p:txBody>
          <a:bodyPr lIns="0" tIns="46355" rIns="0" bIns="0">
            <a:spAutoFit/>
          </a:bodyPr>
          <a:lstStyle/>
          <a:p>
            <a:pPr marL="63500">
              <a:spcBef>
                <a:spcPts val="363"/>
              </a:spcBef>
              <a:tabLst>
                <a:tab pos="1703388" algn="l"/>
                <a:tab pos="3036888" algn="l"/>
                <a:tab pos="3957638" algn="l"/>
                <a:tab pos="6856413" algn="l"/>
                <a:tab pos="7767638" algn="l"/>
                <a:tab pos="8634413" algn="l"/>
              </a:tabLst>
            </a:pPr>
            <a:r>
              <a:rPr lang="en-US" sz="4500" b="1"/>
              <a:t>2. We	look	for	opportunities	to spend time  with those	who need the	Lord!	What did the  Lord Jesus do?</a:t>
            </a:r>
            <a:endParaRPr lang="en-US" sz="4500"/>
          </a:p>
        </p:txBody>
      </p:sp>
      <p:sp>
        <p:nvSpPr>
          <p:cNvPr id="7" name="object 7"/>
          <p:cNvSpPr txBox="1"/>
          <p:nvPr/>
        </p:nvSpPr>
        <p:spPr>
          <a:xfrm>
            <a:off x="201613" y="6248400"/>
            <a:ext cx="3654425" cy="636588"/>
          </a:xfrm>
          <a:prstGeom prst="rect">
            <a:avLst/>
          </a:prstGeom>
          <a:solidFill>
            <a:srgbClr val="04599E"/>
          </a:solidFill>
        </p:spPr>
        <p:txBody>
          <a:bodyPr lIns="0" tIns="34290" rIns="0" bIns="0">
            <a:spAutoFit/>
          </a:bodyPr>
          <a:lstStyle/>
          <a:p>
            <a:pPr marL="201295" fontAlgn="auto">
              <a:spcBef>
                <a:spcPts val="270"/>
              </a:spcBef>
              <a:spcAft>
                <a:spcPts val="0"/>
              </a:spcAft>
              <a:defRPr/>
            </a:pPr>
            <a:r>
              <a:rPr sz="3600" b="1" dirty="0">
                <a:solidFill>
                  <a:srgbClr val="FEFFFF"/>
                </a:solidFill>
                <a:latin typeface="Arial"/>
                <a:cs typeface="Arial"/>
              </a:rPr>
              <a:t>HE </a:t>
            </a:r>
            <a:r>
              <a:rPr sz="3600" b="1" spc="-5" dirty="0">
                <a:solidFill>
                  <a:srgbClr val="FEFFFF"/>
                </a:solidFill>
                <a:latin typeface="Arial"/>
                <a:cs typeface="Arial"/>
              </a:rPr>
              <a:t>FED</a:t>
            </a:r>
            <a:r>
              <a:rPr sz="3600" b="1" spc="-40" dirty="0">
                <a:solidFill>
                  <a:srgbClr val="FEFFFF"/>
                </a:solidFill>
                <a:latin typeface="Arial"/>
                <a:cs typeface="Arial"/>
              </a:rPr>
              <a:t> </a:t>
            </a:r>
            <a:r>
              <a:rPr sz="3600" b="1" spc="-5" dirty="0">
                <a:solidFill>
                  <a:srgbClr val="FEFFFF"/>
                </a:solidFill>
                <a:latin typeface="Arial"/>
                <a:cs typeface="Arial"/>
              </a:rPr>
              <a:t>THEM!</a:t>
            </a:r>
            <a:endParaRPr sz="3600">
              <a:latin typeface="Arial"/>
              <a:cs typeface="Arial"/>
            </a:endParaRPr>
          </a:p>
        </p:txBody>
      </p:sp>
      <p:sp>
        <p:nvSpPr>
          <p:cNvPr id="34823" name="object 8"/>
          <p:cNvSpPr>
            <a:spLocks/>
          </p:cNvSpPr>
          <p:nvPr/>
        </p:nvSpPr>
        <p:spPr bwMode="auto">
          <a:xfrm>
            <a:off x="193675" y="7050088"/>
            <a:ext cx="4754563" cy="635000"/>
          </a:xfrm>
          <a:custGeom>
            <a:avLst/>
            <a:gdLst/>
            <a:ahLst/>
            <a:cxnLst>
              <a:cxn ang="0">
                <a:pos x="0" y="0"/>
              </a:cxn>
              <a:cxn ang="0">
                <a:pos x="4754678" y="0"/>
              </a:cxn>
              <a:cxn ang="0">
                <a:pos x="4754678" y="636244"/>
              </a:cxn>
              <a:cxn ang="0">
                <a:pos x="0" y="636244"/>
              </a:cxn>
              <a:cxn ang="0">
                <a:pos x="0" y="0"/>
              </a:cxn>
            </a:cxnLst>
            <a:rect l="0" t="0" r="r" b="b"/>
            <a:pathLst>
              <a:path w="4754880" h="636270">
                <a:moveTo>
                  <a:pt x="0" y="0"/>
                </a:moveTo>
                <a:lnTo>
                  <a:pt x="4754678" y="0"/>
                </a:lnTo>
                <a:lnTo>
                  <a:pt x="4754678" y="636244"/>
                </a:lnTo>
                <a:lnTo>
                  <a:pt x="0" y="636244"/>
                </a:lnTo>
                <a:lnTo>
                  <a:pt x="0" y="0"/>
                </a:lnTo>
                <a:close/>
              </a:path>
            </a:pathLst>
          </a:custGeom>
          <a:solidFill>
            <a:srgbClr val="04599E"/>
          </a:solidFill>
          <a:ln w="9525">
            <a:noFill/>
            <a:round/>
            <a:headEnd/>
            <a:tailEnd/>
          </a:ln>
        </p:spPr>
        <p:txBody>
          <a:bodyPr lIns="0" tIns="0" rIns="0" bIns="0"/>
          <a:lstStyle/>
          <a:p>
            <a:endParaRPr lang="en-US"/>
          </a:p>
        </p:txBody>
      </p:sp>
      <p:sp>
        <p:nvSpPr>
          <p:cNvPr id="9" name="object 9"/>
          <p:cNvSpPr txBox="1"/>
          <p:nvPr/>
        </p:nvSpPr>
        <p:spPr>
          <a:xfrm>
            <a:off x="309563" y="7070725"/>
            <a:ext cx="4521200" cy="574675"/>
          </a:xfrm>
          <a:prstGeom prst="rect">
            <a:avLst/>
          </a:prstGeom>
        </p:spPr>
        <p:txBody>
          <a:bodyPr lIns="0" tIns="12700" rIns="0" bIns="0">
            <a:spAutoFit/>
          </a:bodyPr>
          <a:lstStyle/>
          <a:p>
            <a:pPr marL="12700" fontAlgn="auto">
              <a:spcBef>
                <a:spcPts val="100"/>
              </a:spcBef>
              <a:spcAft>
                <a:spcPts val="0"/>
              </a:spcAft>
              <a:defRPr/>
            </a:pPr>
            <a:r>
              <a:rPr sz="3600" b="1" dirty="0">
                <a:solidFill>
                  <a:srgbClr val="FEFFFF"/>
                </a:solidFill>
                <a:latin typeface="Arial"/>
                <a:cs typeface="Arial"/>
              </a:rPr>
              <a:t>HE </a:t>
            </a:r>
            <a:r>
              <a:rPr sz="3600" b="1" spc="-95" dirty="0">
                <a:solidFill>
                  <a:srgbClr val="FEFFFF"/>
                </a:solidFill>
                <a:latin typeface="Arial"/>
                <a:cs typeface="Arial"/>
              </a:rPr>
              <a:t>ATE </a:t>
            </a:r>
            <a:r>
              <a:rPr sz="3600" b="1" spc="-5" dirty="0">
                <a:solidFill>
                  <a:srgbClr val="FEFFFF"/>
                </a:solidFill>
                <a:latin typeface="Arial"/>
                <a:cs typeface="Arial"/>
              </a:rPr>
              <a:t>WITH</a:t>
            </a:r>
            <a:r>
              <a:rPr sz="3600" b="1" spc="-105" dirty="0">
                <a:solidFill>
                  <a:srgbClr val="FEFFFF"/>
                </a:solidFill>
                <a:latin typeface="Arial"/>
                <a:cs typeface="Arial"/>
              </a:rPr>
              <a:t> </a:t>
            </a:r>
            <a:r>
              <a:rPr sz="3600" b="1" spc="-5" dirty="0">
                <a:solidFill>
                  <a:srgbClr val="FEFFFF"/>
                </a:solidFill>
                <a:latin typeface="Arial"/>
                <a:cs typeface="Arial"/>
              </a:rPr>
              <a:t>THEM!</a:t>
            </a:r>
            <a:endParaRPr sz="3600">
              <a:latin typeface="Arial"/>
              <a:cs typeface="Arial"/>
            </a:endParaRPr>
          </a:p>
        </p:txBody>
      </p:sp>
      <p:sp>
        <p:nvSpPr>
          <p:cNvPr id="34825" name="object 10"/>
          <p:cNvSpPr>
            <a:spLocks/>
          </p:cNvSpPr>
          <p:nvPr/>
        </p:nvSpPr>
        <p:spPr bwMode="auto">
          <a:xfrm>
            <a:off x="174625" y="7850188"/>
            <a:ext cx="6824663" cy="636587"/>
          </a:xfrm>
          <a:custGeom>
            <a:avLst/>
            <a:gdLst/>
            <a:ahLst/>
            <a:cxnLst>
              <a:cxn ang="0">
                <a:pos x="0" y="0"/>
              </a:cxn>
              <a:cxn ang="0">
                <a:pos x="6824536" y="0"/>
              </a:cxn>
              <a:cxn ang="0">
                <a:pos x="6824536" y="636248"/>
              </a:cxn>
              <a:cxn ang="0">
                <a:pos x="0" y="636248"/>
              </a:cxn>
              <a:cxn ang="0">
                <a:pos x="0" y="0"/>
              </a:cxn>
            </a:cxnLst>
            <a:rect l="0" t="0" r="r" b="b"/>
            <a:pathLst>
              <a:path w="6824980" h="636270">
                <a:moveTo>
                  <a:pt x="0" y="0"/>
                </a:moveTo>
                <a:lnTo>
                  <a:pt x="6824536" y="0"/>
                </a:lnTo>
                <a:lnTo>
                  <a:pt x="6824536" y="636248"/>
                </a:lnTo>
                <a:lnTo>
                  <a:pt x="0" y="636248"/>
                </a:lnTo>
                <a:lnTo>
                  <a:pt x="0" y="0"/>
                </a:lnTo>
                <a:close/>
              </a:path>
            </a:pathLst>
          </a:custGeom>
          <a:solidFill>
            <a:srgbClr val="04599E"/>
          </a:solidFill>
          <a:ln w="9525">
            <a:noFill/>
            <a:round/>
            <a:headEnd/>
            <a:tailEnd/>
          </a:ln>
        </p:spPr>
        <p:txBody>
          <a:bodyPr lIns="0" tIns="0" rIns="0" bIns="0"/>
          <a:lstStyle/>
          <a:p>
            <a:endParaRPr lang="en-US"/>
          </a:p>
        </p:txBody>
      </p:sp>
      <p:sp>
        <p:nvSpPr>
          <p:cNvPr id="11" name="object 11"/>
          <p:cNvSpPr txBox="1"/>
          <p:nvPr/>
        </p:nvSpPr>
        <p:spPr>
          <a:xfrm>
            <a:off x="385763" y="7872413"/>
            <a:ext cx="6400800" cy="574675"/>
          </a:xfrm>
          <a:prstGeom prst="rect">
            <a:avLst/>
          </a:prstGeom>
        </p:spPr>
        <p:txBody>
          <a:bodyPr lIns="0" tIns="12700" rIns="0" bIns="0">
            <a:spAutoFit/>
          </a:bodyPr>
          <a:lstStyle/>
          <a:p>
            <a:pPr marL="12700" fontAlgn="auto">
              <a:spcBef>
                <a:spcPts val="100"/>
              </a:spcBef>
              <a:spcAft>
                <a:spcPts val="0"/>
              </a:spcAft>
              <a:defRPr/>
            </a:pPr>
            <a:r>
              <a:rPr sz="3600" b="1" dirty="0">
                <a:solidFill>
                  <a:srgbClr val="FEFFFF"/>
                </a:solidFill>
                <a:latin typeface="Arial"/>
                <a:cs typeface="Arial"/>
              </a:rPr>
              <a:t>HE SPENT </a:t>
            </a:r>
            <a:r>
              <a:rPr sz="3600" b="1" spc="-5" dirty="0">
                <a:solidFill>
                  <a:srgbClr val="FEFFFF"/>
                </a:solidFill>
                <a:latin typeface="Arial"/>
                <a:cs typeface="Arial"/>
              </a:rPr>
              <a:t>TIME WITH</a:t>
            </a:r>
            <a:r>
              <a:rPr sz="3600" b="1" spc="-75" dirty="0">
                <a:solidFill>
                  <a:srgbClr val="FEFFFF"/>
                </a:solidFill>
                <a:latin typeface="Arial"/>
                <a:cs typeface="Arial"/>
              </a:rPr>
              <a:t> </a:t>
            </a:r>
            <a:r>
              <a:rPr sz="3600" b="1" spc="-5" dirty="0">
                <a:solidFill>
                  <a:srgbClr val="FEFFFF"/>
                </a:solidFill>
                <a:latin typeface="Arial"/>
                <a:cs typeface="Arial"/>
              </a:rPr>
              <a:t>THEM!</a:t>
            </a:r>
            <a:endParaRPr sz="3600">
              <a:latin typeface="Arial"/>
              <a:cs typeface="Arial"/>
            </a:endParaRPr>
          </a:p>
        </p:txBody>
      </p:sp>
      <p:sp>
        <p:nvSpPr>
          <p:cNvPr id="34827" name="object 12"/>
          <p:cNvSpPr>
            <a:spLocks/>
          </p:cNvSpPr>
          <p:nvPr/>
        </p:nvSpPr>
        <p:spPr bwMode="auto">
          <a:xfrm>
            <a:off x="168275" y="8651875"/>
            <a:ext cx="7518400" cy="744538"/>
          </a:xfrm>
          <a:custGeom>
            <a:avLst/>
            <a:gdLst/>
            <a:ahLst/>
            <a:cxnLst>
              <a:cxn ang="0">
                <a:pos x="0" y="0"/>
              </a:cxn>
              <a:cxn ang="0">
                <a:pos x="7516646" y="0"/>
              </a:cxn>
              <a:cxn ang="0">
                <a:pos x="7516646" y="744091"/>
              </a:cxn>
              <a:cxn ang="0">
                <a:pos x="0" y="744091"/>
              </a:cxn>
              <a:cxn ang="0">
                <a:pos x="0" y="0"/>
              </a:cxn>
            </a:cxnLst>
            <a:rect l="0" t="0" r="r" b="b"/>
            <a:pathLst>
              <a:path w="7517130" h="744220">
                <a:moveTo>
                  <a:pt x="0" y="0"/>
                </a:moveTo>
                <a:lnTo>
                  <a:pt x="7516646" y="0"/>
                </a:lnTo>
                <a:lnTo>
                  <a:pt x="7516646" y="744091"/>
                </a:lnTo>
                <a:lnTo>
                  <a:pt x="0" y="744091"/>
                </a:lnTo>
                <a:lnTo>
                  <a:pt x="0" y="0"/>
                </a:lnTo>
                <a:close/>
              </a:path>
            </a:pathLst>
          </a:custGeom>
          <a:solidFill>
            <a:srgbClr val="04599E"/>
          </a:solidFill>
          <a:ln w="9525">
            <a:noFill/>
            <a:round/>
            <a:headEnd/>
            <a:tailEnd/>
          </a:ln>
        </p:spPr>
        <p:txBody>
          <a:bodyPr lIns="0" tIns="0" rIns="0" bIns="0"/>
          <a:lstStyle/>
          <a:p>
            <a:endParaRPr lang="en-US"/>
          </a:p>
        </p:txBody>
      </p:sp>
      <p:sp>
        <p:nvSpPr>
          <p:cNvPr id="13" name="object 13"/>
          <p:cNvSpPr txBox="1"/>
          <p:nvPr/>
        </p:nvSpPr>
        <p:spPr>
          <a:xfrm>
            <a:off x="358775" y="8724900"/>
            <a:ext cx="7137400" cy="573088"/>
          </a:xfrm>
          <a:prstGeom prst="rect">
            <a:avLst/>
          </a:prstGeom>
        </p:spPr>
        <p:txBody>
          <a:bodyPr lIns="0" tIns="12700" rIns="0" bIns="0">
            <a:spAutoFit/>
          </a:bodyPr>
          <a:lstStyle/>
          <a:p>
            <a:pPr marL="12700" fontAlgn="auto">
              <a:spcBef>
                <a:spcPts val="100"/>
              </a:spcBef>
              <a:spcAft>
                <a:spcPts val="0"/>
              </a:spcAft>
              <a:defRPr/>
            </a:pPr>
            <a:r>
              <a:rPr sz="3600" b="1" dirty="0">
                <a:solidFill>
                  <a:srgbClr val="FEFFFF"/>
                </a:solidFill>
                <a:latin typeface="Arial"/>
                <a:cs typeface="Arial"/>
              </a:rPr>
              <a:t>HE </a:t>
            </a:r>
            <a:r>
              <a:rPr sz="3600" b="1" spc="-5" dirty="0">
                <a:solidFill>
                  <a:srgbClr val="FEFFFF"/>
                </a:solidFill>
                <a:latin typeface="Arial"/>
                <a:cs typeface="Arial"/>
              </a:rPr>
              <a:t>SOUGHT THEM OUT! </a:t>
            </a:r>
            <a:r>
              <a:rPr sz="3600" b="1" dirty="0">
                <a:solidFill>
                  <a:srgbClr val="FEFFFF"/>
                </a:solidFill>
                <a:latin typeface="Arial"/>
                <a:cs typeface="Arial"/>
              </a:rPr>
              <a:t>(Mt.</a:t>
            </a:r>
            <a:r>
              <a:rPr sz="3600" b="1" spc="-55" dirty="0">
                <a:solidFill>
                  <a:srgbClr val="FEFFFF"/>
                </a:solidFill>
                <a:latin typeface="Arial"/>
                <a:cs typeface="Arial"/>
              </a:rPr>
              <a:t> </a:t>
            </a:r>
            <a:r>
              <a:rPr sz="3600" b="1" dirty="0">
                <a:solidFill>
                  <a:srgbClr val="FEFFFF"/>
                </a:solidFill>
                <a:latin typeface="Arial"/>
                <a:cs typeface="Arial"/>
              </a:rPr>
              <a:t>18)</a:t>
            </a:r>
            <a:endParaRPr sz="3600">
              <a:latin typeface="Arial"/>
              <a:cs typeface="Arial"/>
            </a:endParaRPr>
          </a:p>
        </p:txBody>
      </p:sp>
      <p:sp>
        <p:nvSpPr>
          <p:cNvPr id="14" name="object 14"/>
          <p:cNvSpPr txBox="1"/>
          <p:nvPr/>
        </p:nvSpPr>
        <p:spPr>
          <a:xfrm>
            <a:off x="8096250" y="6248400"/>
            <a:ext cx="4365625" cy="3062288"/>
          </a:xfrm>
          <a:prstGeom prst="rect">
            <a:avLst/>
          </a:prstGeom>
          <a:solidFill>
            <a:srgbClr val="04599E"/>
          </a:solidFill>
        </p:spPr>
        <p:txBody>
          <a:bodyPr lIns="0" tIns="170180" rIns="0" bIns="0">
            <a:spAutoFit/>
          </a:bodyPr>
          <a:lstStyle/>
          <a:p>
            <a:pPr marL="314325" algn="ctr">
              <a:lnSpc>
                <a:spcPts val="4300"/>
              </a:lnSpc>
              <a:spcBef>
                <a:spcPts val="1338"/>
              </a:spcBef>
            </a:pPr>
            <a:r>
              <a:rPr lang="en-US" sz="3600" b="1">
                <a:solidFill>
                  <a:srgbClr val="FEFFFF"/>
                </a:solidFill>
              </a:rPr>
              <a:t>Is it possible that  we spend all our  time with the  healthy, the  righteous, etc?</a:t>
            </a:r>
            <a:endParaRPr lang="en-US" sz="3600"/>
          </a:p>
        </p:txBody>
      </p:sp>
      <p:sp>
        <p:nvSpPr>
          <p:cNvPr id="34830" name="object 15"/>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5842" name="object 3"/>
          <p:cNvSpPr>
            <a:spLocks/>
          </p:cNvSpPr>
          <p:nvPr/>
        </p:nvSpPr>
        <p:spPr bwMode="auto">
          <a:xfrm>
            <a:off x="714375" y="2882900"/>
            <a:ext cx="11349038" cy="812800"/>
          </a:xfrm>
          <a:custGeom>
            <a:avLst/>
            <a:gdLst/>
            <a:ahLst/>
            <a:cxnLst>
              <a:cxn ang="0">
                <a:pos x="0" y="0"/>
              </a:cxn>
              <a:cxn ang="0">
                <a:pos x="11349054" y="0"/>
              </a:cxn>
              <a:cxn ang="0">
                <a:pos x="11349054" y="812800"/>
              </a:cxn>
              <a:cxn ang="0">
                <a:pos x="0" y="812800"/>
              </a:cxn>
              <a:cxn ang="0">
                <a:pos x="0" y="0"/>
              </a:cxn>
            </a:cxnLst>
            <a:rect l="0" t="0" r="r" b="b"/>
            <a:pathLst>
              <a:path w="11349355" h="812800">
                <a:moveTo>
                  <a:pt x="0" y="0"/>
                </a:moveTo>
                <a:lnTo>
                  <a:pt x="11349054" y="0"/>
                </a:lnTo>
                <a:lnTo>
                  <a:pt x="11349054" y="812800"/>
                </a:lnTo>
                <a:lnTo>
                  <a:pt x="0" y="812800"/>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14375" y="2882900"/>
            <a:ext cx="11349038" cy="812800"/>
          </a:xfrm>
          <a:prstGeom prst="rect">
            <a:avLst/>
          </a:prstGeom>
          <a:ln w="25400">
            <a:solidFill>
              <a:srgbClr val="000000"/>
            </a:solidFill>
          </a:ln>
        </p:spPr>
        <p:txBody>
          <a:bodyPr lIns="0" tIns="46355" rIns="0" bIns="0">
            <a:spAutoFit/>
          </a:bodyPr>
          <a:lstStyle/>
          <a:p>
            <a:pPr marL="63500" fontAlgn="auto">
              <a:spcBef>
                <a:spcPts val="365"/>
              </a:spcBef>
              <a:spcAft>
                <a:spcPts val="0"/>
              </a:spcAft>
              <a:tabLst>
                <a:tab pos="4065270" algn="l"/>
              </a:tabLst>
              <a:defRPr/>
            </a:pPr>
            <a:r>
              <a:rPr sz="4500" spc="-85" dirty="0">
                <a:latin typeface="Arial"/>
                <a:cs typeface="Arial"/>
              </a:rPr>
              <a:t>So,</a:t>
            </a:r>
            <a:r>
              <a:rPr sz="4500" spc="5" dirty="0">
                <a:latin typeface="Arial"/>
                <a:cs typeface="Arial"/>
              </a:rPr>
              <a:t> </a:t>
            </a:r>
            <a:r>
              <a:rPr sz="4500" spc="-5" dirty="0">
                <a:latin typeface="Arial"/>
                <a:cs typeface="Arial"/>
              </a:rPr>
              <a:t>now</a:t>
            </a:r>
            <a:r>
              <a:rPr sz="4500" spc="10" dirty="0">
                <a:latin typeface="Arial"/>
                <a:cs typeface="Arial"/>
              </a:rPr>
              <a:t> </a:t>
            </a:r>
            <a:r>
              <a:rPr sz="4500" spc="-55" dirty="0">
                <a:latin typeface="Arial"/>
                <a:cs typeface="Arial"/>
              </a:rPr>
              <a:t>what?	</a:t>
            </a:r>
            <a:r>
              <a:rPr sz="4500" spc="-70" dirty="0">
                <a:latin typeface="Arial"/>
                <a:cs typeface="Arial"/>
              </a:rPr>
              <a:t>Where </a:t>
            </a:r>
            <a:r>
              <a:rPr sz="4500" spc="120" dirty="0">
                <a:latin typeface="Arial"/>
                <a:cs typeface="Arial"/>
              </a:rPr>
              <a:t>do </a:t>
            </a:r>
            <a:r>
              <a:rPr sz="4500" spc="-5" dirty="0">
                <a:latin typeface="Arial"/>
                <a:cs typeface="Arial"/>
              </a:rPr>
              <a:t>we </a:t>
            </a:r>
            <a:r>
              <a:rPr sz="4500" spc="120" dirty="0">
                <a:latin typeface="Arial"/>
                <a:cs typeface="Arial"/>
              </a:rPr>
              <a:t>go </a:t>
            </a:r>
            <a:r>
              <a:rPr sz="4500" spc="-25" dirty="0">
                <a:latin typeface="Arial"/>
                <a:cs typeface="Arial"/>
              </a:rPr>
              <a:t>from</a:t>
            </a:r>
            <a:r>
              <a:rPr sz="4500" spc="-195" dirty="0">
                <a:latin typeface="Arial"/>
                <a:cs typeface="Arial"/>
              </a:rPr>
              <a:t> </a:t>
            </a:r>
            <a:r>
              <a:rPr sz="4500" spc="-70" dirty="0">
                <a:latin typeface="Arial"/>
                <a:cs typeface="Arial"/>
              </a:rPr>
              <a:t>here?</a:t>
            </a:r>
            <a:endParaRPr sz="4500">
              <a:latin typeface="Arial"/>
              <a:cs typeface="Arial"/>
            </a:endParaRPr>
          </a:p>
        </p:txBody>
      </p:sp>
      <p:sp>
        <p:nvSpPr>
          <p:cNvPr id="35844"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845" name="object 6"/>
          <p:cNvSpPr>
            <a:spLocks/>
          </p:cNvSpPr>
          <p:nvPr/>
        </p:nvSpPr>
        <p:spPr bwMode="auto">
          <a:xfrm>
            <a:off x="176213" y="3886200"/>
            <a:ext cx="12269787" cy="2184400"/>
          </a:xfrm>
          <a:custGeom>
            <a:avLst/>
            <a:gdLst/>
            <a:ahLst/>
            <a:cxnLst>
              <a:cxn ang="0">
                <a:pos x="0" y="0"/>
              </a:cxn>
              <a:cxn ang="0">
                <a:pos x="12269755" y="0"/>
              </a:cxn>
              <a:cxn ang="0">
                <a:pos x="12269755" y="2184400"/>
              </a:cxn>
              <a:cxn ang="0">
                <a:pos x="0" y="2184400"/>
              </a:cxn>
              <a:cxn ang="0">
                <a:pos x="0" y="0"/>
              </a:cxn>
            </a:cxnLst>
            <a:rect l="0" t="0" r="r" b="b"/>
            <a:pathLst>
              <a:path w="12270105" h="2184400">
                <a:moveTo>
                  <a:pt x="0" y="0"/>
                </a:moveTo>
                <a:lnTo>
                  <a:pt x="12269755" y="0"/>
                </a:lnTo>
                <a:lnTo>
                  <a:pt x="12269755" y="2184400"/>
                </a:lnTo>
                <a:lnTo>
                  <a:pt x="0" y="2184400"/>
                </a:lnTo>
                <a:lnTo>
                  <a:pt x="0" y="0"/>
                </a:lnTo>
                <a:close/>
              </a:path>
            </a:pathLst>
          </a:custGeom>
          <a:solidFill>
            <a:srgbClr val="FEFFFF"/>
          </a:solidFill>
          <a:ln w="9525">
            <a:noFill/>
            <a:round/>
            <a:headEnd/>
            <a:tailEnd/>
          </a:ln>
        </p:spPr>
        <p:txBody>
          <a:bodyPr lIns="0" tIns="0" rIns="0" bIns="0"/>
          <a:lstStyle/>
          <a:p>
            <a:endParaRPr lang="en-US"/>
          </a:p>
        </p:txBody>
      </p:sp>
      <p:sp>
        <p:nvSpPr>
          <p:cNvPr id="35846" name="object 7"/>
          <p:cNvSpPr>
            <a:spLocks/>
          </p:cNvSpPr>
          <p:nvPr/>
        </p:nvSpPr>
        <p:spPr bwMode="auto">
          <a:xfrm>
            <a:off x="176213" y="3886200"/>
            <a:ext cx="12269787" cy="2184400"/>
          </a:xfrm>
          <a:custGeom>
            <a:avLst/>
            <a:gdLst/>
            <a:ahLst/>
            <a:cxnLst>
              <a:cxn ang="0">
                <a:pos x="0" y="0"/>
              </a:cxn>
              <a:cxn ang="0">
                <a:pos x="12269762" y="0"/>
              </a:cxn>
              <a:cxn ang="0">
                <a:pos x="12269762" y="2184400"/>
              </a:cxn>
              <a:cxn ang="0">
                <a:pos x="0" y="2184400"/>
              </a:cxn>
              <a:cxn ang="0">
                <a:pos x="0" y="0"/>
              </a:cxn>
            </a:cxnLst>
            <a:rect l="0" t="0" r="r" b="b"/>
            <a:pathLst>
              <a:path w="12270105" h="2184400">
                <a:moveTo>
                  <a:pt x="0" y="0"/>
                </a:moveTo>
                <a:lnTo>
                  <a:pt x="12269762" y="0"/>
                </a:lnTo>
                <a:lnTo>
                  <a:pt x="12269762" y="2184400"/>
                </a:lnTo>
                <a:lnTo>
                  <a:pt x="0" y="2184400"/>
                </a:lnTo>
                <a:lnTo>
                  <a:pt x="0" y="0"/>
                </a:lnTo>
                <a:close/>
              </a:path>
            </a:pathLst>
          </a:custGeom>
          <a:noFill/>
          <a:ln w="25400">
            <a:solidFill>
              <a:srgbClr val="000000"/>
            </a:solidFill>
            <a:round/>
            <a:headEnd/>
            <a:tailEnd/>
          </a:ln>
        </p:spPr>
        <p:txBody>
          <a:bodyPr lIns="0" tIns="0" rIns="0" bIns="0"/>
          <a:lstStyle/>
          <a:p>
            <a:endParaRPr lang="en-US"/>
          </a:p>
        </p:txBody>
      </p:sp>
      <p:sp>
        <p:nvSpPr>
          <p:cNvPr id="8" name="object 8"/>
          <p:cNvSpPr txBox="1"/>
          <p:nvPr/>
        </p:nvSpPr>
        <p:spPr>
          <a:xfrm>
            <a:off x="227013" y="3919538"/>
            <a:ext cx="12025312" cy="1397000"/>
          </a:xfrm>
          <a:prstGeom prst="rect">
            <a:avLst/>
          </a:prstGeom>
        </p:spPr>
        <p:txBody>
          <a:bodyPr lIns="0" tIns="12700" rIns="0" bIns="0">
            <a:spAutoFit/>
          </a:bodyPr>
          <a:lstStyle/>
          <a:p>
            <a:pPr marL="12700">
              <a:spcBef>
                <a:spcPts val="100"/>
              </a:spcBef>
              <a:tabLst>
                <a:tab pos="1652588" algn="l"/>
                <a:tab pos="2986088" algn="l"/>
                <a:tab pos="3906838" algn="l"/>
                <a:tab pos="6805613" algn="l"/>
                <a:tab pos="7716838" algn="l"/>
                <a:tab pos="8583613" algn="l"/>
              </a:tabLst>
            </a:pPr>
            <a:r>
              <a:rPr lang="en-US" sz="4500" b="1"/>
              <a:t>2. We	look	for	opportunities	to spend time  with those	who need the	Lord!	What did the</a:t>
            </a:r>
            <a:endParaRPr lang="en-US" sz="4500"/>
          </a:p>
        </p:txBody>
      </p:sp>
      <p:sp>
        <p:nvSpPr>
          <p:cNvPr id="9" name="object 9"/>
          <p:cNvSpPr txBox="1"/>
          <p:nvPr/>
        </p:nvSpPr>
        <p:spPr>
          <a:xfrm>
            <a:off x="227013" y="5291138"/>
            <a:ext cx="4278312" cy="711200"/>
          </a:xfrm>
          <a:prstGeom prst="rect">
            <a:avLst/>
          </a:prstGeom>
        </p:spPr>
        <p:txBody>
          <a:bodyPr lIns="0" tIns="12700" rIns="0" bIns="0">
            <a:spAutoFit/>
          </a:bodyPr>
          <a:lstStyle/>
          <a:p>
            <a:pPr marL="12700" fontAlgn="auto">
              <a:spcBef>
                <a:spcPts val="100"/>
              </a:spcBef>
              <a:spcAft>
                <a:spcPts val="0"/>
              </a:spcAft>
              <a:defRPr/>
            </a:pPr>
            <a:r>
              <a:rPr sz="4500" b="1" dirty="0">
                <a:latin typeface="Arial"/>
                <a:cs typeface="Arial"/>
              </a:rPr>
              <a:t>Lord </a:t>
            </a:r>
            <a:r>
              <a:rPr sz="4500" b="1" spc="-5" dirty="0">
                <a:latin typeface="Arial"/>
                <a:cs typeface="Arial"/>
              </a:rPr>
              <a:t>Jesus</a:t>
            </a:r>
            <a:r>
              <a:rPr sz="4500" b="1" spc="-100" dirty="0">
                <a:latin typeface="Arial"/>
                <a:cs typeface="Arial"/>
              </a:rPr>
              <a:t> </a:t>
            </a:r>
            <a:r>
              <a:rPr sz="4500" b="1" spc="-5" dirty="0">
                <a:latin typeface="Arial"/>
                <a:cs typeface="Arial"/>
              </a:rPr>
              <a:t>do?</a:t>
            </a:r>
            <a:endParaRPr sz="4500">
              <a:latin typeface="Arial"/>
              <a:cs typeface="Arial"/>
            </a:endParaRPr>
          </a:p>
        </p:txBody>
      </p:sp>
      <p:sp>
        <p:nvSpPr>
          <p:cNvPr id="35849" name="object 10"/>
          <p:cNvSpPr>
            <a:spLocks/>
          </p:cNvSpPr>
          <p:nvPr/>
        </p:nvSpPr>
        <p:spPr bwMode="auto">
          <a:xfrm>
            <a:off x="157163" y="6397625"/>
            <a:ext cx="3743325" cy="3119438"/>
          </a:xfrm>
          <a:custGeom>
            <a:avLst/>
            <a:gdLst/>
            <a:ahLst/>
            <a:cxnLst>
              <a:cxn ang="0">
                <a:pos x="0" y="0"/>
              </a:cxn>
              <a:cxn ang="0">
                <a:pos x="3742724" y="0"/>
              </a:cxn>
              <a:cxn ang="0">
                <a:pos x="3742724" y="3118623"/>
              </a:cxn>
              <a:cxn ang="0">
                <a:pos x="0" y="3118623"/>
              </a:cxn>
              <a:cxn ang="0">
                <a:pos x="0" y="0"/>
              </a:cxn>
            </a:cxnLst>
            <a:rect l="0" t="0" r="r" b="b"/>
            <a:pathLst>
              <a:path w="3743325" h="3119120">
                <a:moveTo>
                  <a:pt x="0" y="0"/>
                </a:moveTo>
                <a:lnTo>
                  <a:pt x="3742724" y="0"/>
                </a:lnTo>
                <a:lnTo>
                  <a:pt x="3742724" y="3118623"/>
                </a:lnTo>
                <a:lnTo>
                  <a:pt x="0" y="3118623"/>
                </a:lnTo>
                <a:lnTo>
                  <a:pt x="0" y="0"/>
                </a:lnTo>
                <a:close/>
              </a:path>
            </a:pathLst>
          </a:custGeom>
          <a:solidFill>
            <a:srgbClr val="04599E"/>
          </a:solidFill>
          <a:ln w="9525">
            <a:noFill/>
            <a:round/>
            <a:headEnd/>
            <a:tailEnd/>
          </a:ln>
        </p:spPr>
        <p:txBody>
          <a:bodyPr lIns="0" tIns="0" rIns="0" bIns="0"/>
          <a:lstStyle/>
          <a:p>
            <a:endParaRPr lang="en-US"/>
          </a:p>
        </p:txBody>
      </p:sp>
      <p:sp>
        <p:nvSpPr>
          <p:cNvPr id="11" name="object 11"/>
          <p:cNvSpPr txBox="1"/>
          <p:nvPr/>
        </p:nvSpPr>
        <p:spPr>
          <a:xfrm>
            <a:off x="198438" y="6561138"/>
            <a:ext cx="3659187" cy="2759075"/>
          </a:xfrm>
          <a:prstGeom prst="rect">
            <a:avLst/>
          </a:prstGeom>
        </p:spPr>
        <p:txBody>
          <a:bodyPr lIns="0" tIns="33019" rIns="0" bIns="0">
            <a:spAutoFit/>
          </a:bodyPr>
          <a:lstStyle/>
          <a:p>
            <a:pPr marL="12700" algn="ctr">
              <a:lnSpc>
                <a:spcPts val="4300"/>
              </a:lnSpc>
              <a:spcBef>
                <a:spcPts val="263"/>
              </a:spcBef>
            </a:pPr>
            <a:r>
              <a:rPr lang="en-US" sz="3600" b="1">
                <a:solidFill>
                  <a:srgbClr val="FEFFFF"/>
                </a:solidFill>
              </a:rPr>
              <a:t>HE SPENT TIME,  FED &amp; ATE  WITH THEM!</a:t>
            </a:r>
            <a:endParaRPr lang="en-US" sz="3600"/>
          </a:p>
          <a:p>
            <a:pPr marL="12700" algn="ctr">
              <a:lnSpc>
                <a:spcPts val="4300"/>
              </a:lnSpc>
            </a:pPr>
            <a:r>
              <a:rPr lang="en-US" sz="3600" b="1">
                <a:solidFill>
                  <a:srgbClr val="FEFFFF"/>
                </a:solidFill>
              </a:rPr>
              <a:t>AND SOUGHT  THEM OUT!</a:t>
            </a:r>
            <a:endParaRPr lang="en-US" sz="3600"/>
          </a:p>
        </p:txBody>
      </p:sp>
      <p:sp>
        <p:nvSpPr>
          <p:cNvPr id="35851" name="object 12"/>
          <p:cNvSpPr>
            <a:spLocks/>
          </p:cNvSpPr>
          <p:nvPr/>
        </p:nvSpPr>
        <p:spPr bwMode="auto">
          <a:xfrm>
            <a:off x="4287838" y="6534150"/>
            <a:ext cx="7877175" cy="2847975"/>
          </a:xfrm>
          <a:custGeom>
            <a:avLst/>
            <a:gdLst/>
            <a:ahLst/>
            <a:cxnLst>
              <a:cxn ang="0">
                <a:pos x="0" y="0"/>
              </a:cxn>
              <a:cxn ang="0">
                <a:pos x="7876463" y="0"/>
              </a:cxn>
              <a:cxn ang="0">
                <a:pos x="7876463" y="2847347"/>
              </a:cxn>
              <a:cxn ang="0">
                <a:pos x="0" y="2847347"/>
              </a:cxn>
              <a:cxn ang="0">
                <a:pos x="0" y="0"/>
              </a:cxn>
            </a:cxnLst>
            <a:rect l="0" t="0" r="r" b="b"/>
            <a:pathLst>
              <a:path w="7876540" h="2847975">
                <a:moveTo>
                  <a:pt x="0" y="0"/>
                </a:moveTo>
                <a:lnTo>
                  <a:pt x="7876463" y="0"/>
                </a:lnTo>
                <a:lnTo>
                  <a:pt x="7876463" y="2847347"/>
                </a:lnTo>
                <a:lnTo>
                  <a:pt x="0" y="2847347"/>
                </a:lnTo>
                <a:lnTo>
                  <a:pt x="0" y="0"/>
                </a:lnTo>
                <a:close/>
              </a:path>
            </a:pathLst>
          </a:custGeom>
          <a:solidFill>
            <a:srgbClr val="04599E"/>
          </a:solidFill>
          <a:ln w="9525">
            <a:noFill/>
            <a:round/>
            <a:headEnd/>
            <a:tailEnd/>
          </a:ln>
        </p:spPr>
        <p:txBody>
          <a:bodyPr lIns="0" tIns="0" rIns="0" bIns="0"/>
          <a:lstStyle/>
          <a:p>
            <a:endParaRPr lang="en-US"/>
          </a:p>
        </p:txBody>
      </p:sp>
      <p:sp>
        <p:nvSpPr>
          <p:cNvPr id="13" name="object 13"/>
          <p:cNvSpPr txBox="1"/>
          <p:nvPr/>
        </p:nvSpPr>
        <p:spPr>
          <a:xfrm>
            <a:off x="4287838" y="6561138"/>
            <a:ext cx="7877175" cy="2627312"/>
          </a:xfrm>
          <a:prstGeom prst="rect">
            <a:avLst/>
          </a:prstGeom>
        </p:spPr>
        <p:txBody>
          <a:bodyPr lIns="0" tIns="10160" rIns="0" bIns="0">
            <a:spAutoFit/>
          </a:bodyPr>
          <a:lstStyle/>
          <a:p>
            <a:pPr marL="50800">
              <a:spcBef>
                <a:spcPts val="75"/>
              </a:spcBef>
            </a:pPr>
            <a:r>
              <a:rPr lang="en-US" sz="3400" b="1">
                <a:solidFill>
                  <a:srgbClr val="FEFFFF"/>
                </a:solidFill>
              </a:rPr>
              <a:t>“Do not be yoked together with  unbelievers. For what do righteous-  ness and wickedness have in  common? Or what fellowship can  light have with darkness?” (2 Cor.</a:t>
            </a:r>
            <a:endParaRPr lang="en-US" sz="3400"/>
          </a:p>
        </p:txBody>
      </p:sp>
      <p:sp>
        <p:nvSpPr>
          <p:cNvPr id="35853" name="object 14"/>
          <p:cNvSpPr>
            <a:spLocks/>
          </p:cNvSpPr>
          <p:nvPr/>
        </p:nvSpPr>
        <p:spPr bwMode="auto">
          <a:xfrm>
            <a:off x="4718050" y="5348288"/>
            <a:ext cx="6657975" cy="1270000"/>
          </a:xfrm>
          <a:custGeom>
            <a:avLst/>
            <a:gdLst/>
            <a:ahLst/>
            <a:cxnLst>
              <a:cxn ang="0">
                <a:pos x="6467233" y="0"/>
              </a:cxn>
              <a:cxn ang="0">
                <a:pos x="190500" y="0"/>
              </a:cxn>
              <a:cxn ang="0">
                <a:pos x="146821" y="5031"/>
              </a:cxn>
              <a:cxn ang="0">
                <a:pos x="106724" y="19363"/>
              </a:cxn>
              <a:cxn ang="0">
                <a:pos x="71353" y="41851"/>
              </a:cxn>
              <a:cxn ang="0">
                <a:pos x="41851" y="71353"/>
              </a:cxn>
              <a:cxn ang="0">
                <a:pos x="19363" y="106724"/>
              </a:cxn>
              <a:cxn ang="0">
                <a:pos x="5031" y="146821"/>
              </a:cxn>
              <a:cxn ang="0">
                <a:pos x="0" y="190500"/>
              </a:cxn>
              <a:cxn ang="0">
                <a:pos x="0" y="1079500"/>
              </a:cxn>
              <a:cxn ang="0">
                <a:pos x="5031" y="1123178"/>
              </a:cxn>
              <a:cxn ang="0">
                <a:pos x="19363" y="1163275"/>
              </a:cxn>
              <a:cxn ang="0">
                <a:pos x="41851" y="1198646"/>
              </a:cxn>
              <a:cxn ang="0">
                <a:pos x="71353" y="1228148"/>
              </a:cxn>
              <a:cxn ang="0">
                <a:pos x="106724" y="1250636"/>
              </a:cxn>
              <a:cxn ang="0">
                <a:pos x="146821" y="1264968"/>
              </a:cxn>
              <a:cxn ang="0">
                <a:pos x="190500" y="1270000"/>
              </a:cxn>
              <a:cxn ang="0">
                <a:pos x="6467233" y="1270000"/>
              </a:cxn>
              <a:cxn ang="0">
                <a:pos x="6510916" y="1264968"/>
              </a:cxn>
              <a:cxn ang="0">
                <a:pos x="6551014" y="1250636"/>
              </a:cxn>
              <a:cxn ang="0">
                <a:pos x="6586385" y="1228148"/>
              </a:cxn>
              <a:cxn ang="0">
                <a:pos x="6615885" y="1198646"/>
              </a:cxn>
              <a:cxn ang="0">
                <a:pos x="6638372" y="1163275"/>
              </a:cxn>
              <a:cxn ang="0">
                <a:pos x="6652702" y="1123178"/>
              </a:cxn>
              <a:cxn ang="0">
                <a:pos x="6657733" y="1079500"/>
              </a:cxn>
              <a:cxn ang="0">
                <a:pos x="6657733" y="190500"/>
              </a:cxn>
              <a:cxn ang="0">
                <a:pos x="6652702" y="146821"/>
              </a:cxn>
              <a:cxn ang="0">
                <a:pos x="6638372" y="106724"/>
              </a:cxn>
              <a:cxn ang="0">
                <a:pos x="6615885" y="71353"/>
              </a:cxn>
              <a:cxn ang="0">
                <a:pos x="6586385" y="41851"/>
              </a:cxn>
              <a:cxn ang="0">
                <a:pos x="6551014" y="19363"/>
              </a:cxn>
              <a:cxn ang="0">
                <a:pos x="6510916" y="5031"/>
              </a:cxn>
              <a:cxn ang="0">
                <a:pos x="6467233" y="0"/>
              </a:cxn>
            </a:cxnLst>
            <a:rect l="0" t="0" r="r" b="b"/>
            <a:pathLst>
              <a:path w="6657975" h="1270000">
                <a:moveTo>
                  <a:pt x="6467233" y="0"/>
                </a:moveTo>
                <a:lnTo>
                  <a:pt x="190500" y="0"/>
                </a:lnTo>
                <a:lnTo>
                  <a:pt x="146821" y="5031"/>
                </a:lnTo>
                <a:lnTo>
                  <a:pt x="106724" y="19363"/>
                </a:lnTo>
                <a:lnTo>
                  <a:pt x="71353" y="41851"/>
                </a:lnTo>
                <a:lnTo>
                  <a:pt x="41851" y="71353"/>
                </a:lnTo>
                <a:lnTo>
                  <a:pt x="19363" y="106724"/>
                </a:lnTo>
                <a:lnTo>
                  <a:pt x="5031" y="146821"/>
                </a:lnTo>
                <a:lnTo>
                  <a:pt x="0" y="190500"/>
                </a:lnTo>
                <a:lnTo>
                  <a:pt x="0" y="1079500"/>
                </a:lnTo>
                <a:lnTo>
                  <a:pt x="5031" y="1123178"/>
                </a:lnTo>
                <a:lnTo>
                  <a:pt x="19363" y="1163275"/>
                </a:lnTo>
                <a:lnTo>
                  <a:pt x="41851" y="1198646"/>
                </a:lnTo>
                <a:lnTo>
                  <a:pt x="71353" y="1228148"/>
                </a:lnTo>
                <a:lnTo>
                  <a:pt x="106724" y="1250636"/>
                </a:lnTo>
                <a:lnTo>
                  <a:pt x="146821" y="1264968"/>
                </a:lnTo>
                <a:lnTo>
                  <a:pt x="190500" y="1270000"/>
                </a:lnTo>
                <a:lnTo>
                  <a:pt x="6467233" y="1270000"/>
                </a:lnTo>
                <a:lnTo>
                  <a:pt x="6510916" y="1264968"/>
                </a:lnTo>
                <a:lnTo>
                  <a:pt x="6551014" y="1250636"/>
                </a:lnTo>
                <a:lnTo>
                  <a:pt x="6586385" y="1228148"/>
                </a:lnTo>
                <a:lnTo>
                  <a:pt x="6615885" y="1198646"/>
                </a:lnTo>
                <a:lnTo>
                  <a:pt x="6638372" y="1163275"/>
                </a:lnTo>
                <a:lnTo>
                  <a:pt x="6652702" y="1123178"/>
                </a:lnTo>
                <a:lnTo>
                  <a:pt x="6657733" y="1079500"/>
                </a:lnTo>
                <a:lnTo>
                  <a:pt x="6657733" y="190500"/>
                </a:lnTo>
                <a:lnTo>
                  <a:pt x="6652702" y="146821"/>
                </a:lnTo>
                <a:lnTo>
                  <a:pt x="6638372" y="106724"/>
                </a:lnTo>
                <a:lnTo>
                  <a:pt x="6615885" y="71353"/>
                </a:lnTo>
                <a:lnTo>
                  <a:pt x="6586385" y="41851"/>
                </a:lnTo>
                <a:lnTo>
                  <a:pt x="6551014" y="19363"/>
                </a:lnTo>
                <a:lnTo>
                  <a:pt x="6510916" y="5031"/>
                </a:lnTo>
                <a:lnTo>
                  <a:pt x="6467233" y="0"/>
                </a:lnTo>
                <a:close/>
              </a:path>
            </a:pathLst>
          </a:custGeom>
          <a:solidFill>
            <a:srgbClr val="FF2600"/>
          </a:solidFill>
          <a:ln w="9525">
            <a:noFill/>
            <a:round/>
            <a:headEnd/>
            <a:tailEnd/>
          </a:ln>
        </p:spPr>
        <p:txBody>
          <a:bodyPr lIns="0" tIns="0" rIns="0" bIns="0"/>
          <a:lstStyle/>
          <a:p>
            <a:endParaRPr lang="en-US"/>
          </a:p>
        </p:txBody>
      </p:sp>
      <p:sp>
        <p:nvSpPr>
          <p:cNvPr id="15" name="object 15"/>
          <p:cNvSpPr txBox="1"/>
          <p:nvPr/>
        </p:nvSpPr>
        <p:spPr>
          <a:xfrm>
            <a:off x="5383213" y="5405438"/>
            <a:ext cx="5326062" cy="574675"/>
          </a:xfrm>
          <a:prstGeom prst="rect">
            <a:avLst/>
          </a:prstGeom>
        </p:spPr>
        <p:txBody>
          <a:bodyPr lIns="0" tIns="12700" rIns="0" bIns="0">
            <a:spAutoFit/>
          </a:bodyPr>
          <a:lstStyle/>
          <a:p>
            <a:pPr marL="12700" fontAlgn="auto">
              <a:spcBef>
                <a:spcPts val="100"/>
              </a:spcBef>
              <a:spcAft>
                <a:spcPts val="0"/>
              </a:spcAft>
              <a:defRPr/>
            </a:pPr>
            <a:r>
              <a:rPr sz="3600" b="1" spc="-35" dirty="0">
                <a:solidFill>
                  <a:srgbClr val="FEFFFF"/>
                </a:solidFill>
                <a:latin typeface="Arial"/>
                <a:cs typeface="Arial"/>
              </a:rPr>
              <a:t>We </a:t>
            </a:r>
            <a:r>
              <a:rPr sz="3600" b="1" dirty="0">
                <a:solidFill>
                  <a:srgbClr val="FEFFFF"/>
                </a:solidFill>
                <a:latin typeface="Arial"/>
                <a:cs typeface="Arial"/>
              </a:rPr>
              <a:t>are </a:t>
            </a:r>
            <a:r>
              <a:rPr sz="3600" b="1" u="heavy" spc="-5" dirty="0">
                <a:solidFill>
                  <a:srgbClr val="FEFFFF"/>
                </a:solidFill>
                <a:uFill>
                  <a:solidFill>
                    <a:srgbClr val="FEFFFF"/>
                  </a:solidFill>
                </a:uFill>
                <a:latin typeface="Arial"/>
                <a:cs typeface="Arial"/>
              </a:rPr>
              <a:t>not</a:t>
            </a:r>
            <a:r>
              <a:rPr sz="3600" b="1" spc="-5" dirty="0">
                <a:solidFill>
                  <a:srgbClr val="FEFFFF"/>
                </a:solidFill>
                <a:latin typeface="Arial"/>
                <a:cs typeface="Arial"/>
              </a:rPr>
              <a:t> talking</a:t>
            </a:r>
            <a:r>
              <a:rPr sz="3600" b="1" spc="-30" dirty="0">
                <a:solidFill>
                  <a:srgbClr val="FEFFFF"/>
                </a:solidFill>
                <a:latin typeface="Arial"/>
                <a:cs typeface="Arial"/>
              </a:rPr>
              <a:t> </a:t>
            </a:r>
            <a:r>
              <a:rPr sz="3600" b="1" spc="-5" dirty="0">
                <a:solidFill>
                  <a:srgbClr val="FEFFFF"/>
                </a:solidFill>
                <a:latin typeface="Arial"/>
                <a:cs typeface="Arial"/>
              </a:rPr>
              <a:t>about</a:t>
            </a:r>
            <a:endParaRPr sz="3600">
              <a:latin typeface="Arial"/>
              <a:cs typeface="Arial"/>
            </a:endParaRPr>
          </a:p>
        </p:txBody>
      </p:sp>
      <p:sp>
        <p:nvSpPr>
          <p:cNvPr id="16" name="object 16"/>
          <p:cNvSpPr txBox="1"/>
          <p:nvPr/>
        </p:nvSpPr>
        <p:spPr>
          <a:xfrm>
            <a:off x="5581650" y="5951538"/>
            <a:ext cx="4929188" cy="574675"/>
          </a:xfrm>
          <a:prstGeom prst="rect">
            <a:avLst/>
          </a:prstGeom>
        </p:spPr>
        <p:txBody>
          <a:bodyPr lIns="0" tIns="12700" rIns="0" bIns="0">
            <a:spAutoFit/>
          </a:bodyPr>
          <a:lstStyle/>
          <a:p>
            <a:pPr marL="12700" fontAlgn="auto">
              <a:spcBef>
                <a:spcPts val="100"/>
              </a:spcBef>
              <a:spcAft>
                <a:spcPts val="0"/>
              </a:spcAft>
              <a:defRPr/>
            </a:pPr>
            <a:r>
              <a:rPr sz="3600" b="1" spc="-5" dirty="0">
                <a:solidFill>
                  <a:srgbClr val="FEFFFF"/>
                </a:solidFill>
                <a:latin typeface="Arial"/>
                <a:cs typeface="Arial"/>
              </a:rPr>
              <a:t>spiritual</a:t>
            </a:r>
            <a:r>
              <a:rPr sz="3600" b="1" spc="-40" dirty="0">
                <a:solidFill>
                  <a:srgbClr val="FEFFFF"/>
                </a:solidFill>
                <a:latin typeface="Arial"/>
                <a:cs typeface="Arial"/>
              </a:rPr>
              <a:t> </a:t>
            </a:r>
            <a:r>
              <a:rPr sz="3600" b="1" spc="-5" dirty="0">
                <a:solidFill>
                  <a:srgbClr val="FEFFFF"/>
                </a:solidFill>
                <a:latin typeface="Arial"/>
                <a:cs typeface="Arial"/>
              </a:rPr>
              <a:t>relationships!</a:t>
            </a:r>
            <a:endParaRPr sz="3600">
              <a:latin typeface="Arial"/>
              <a:cs typeface="Arial"/>
            </a:endParaRPr>
          </a:p>
        </p:txBody>
      </p:sp>
      <p:sp>
        <p:nvSpPr>
          <p:cNvPr id="35856" name="object 17"/>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6866" name="object 3"/>
          <p:cNvSpPr>
            <a:spLocks/>
          </p:cNvSpPr>
          <p:nvPr/>
        </p:nvSpPr>
        <p:spPr bwMode="auto">
          <a:xfrm>
            <a:off x="714375" y="2882900"/>
            <a:ext cx="11349038" cy="812800"/>
          </a:xfrm>
          <a:custGeom>
            <a:avLst/>
            <a:gdLst/>
            <a:ahLst/>
            <a:cxnLst>
              <a:cxn ang="0">
                <a:pos x="0" y="0"/>
              </a:cxn>
              <a:cxn ang="0">
                <a:pos x="11349054" y="0"/>
              </a:cxn>
              <a:cxn ang="0">
                <a:pos x="11349054" y="812800"/>
              </a:cxn>
              <a:cxn ang="0">
                <a:pos x="0" y="812800"/>
              </a:cxn>
              <a:cxn ang="0">
                <a:pos x="0" y="0"/>
              </a:cxn>
            </a:cxnLst>
            <a:rect l="0" t="0" r="r" b="b"/>
            <a:pathLst>
              <a:path w="11349355" h="812800">
                <a:moveTo>
                  <a:pt x="0" y="0"/>
                </a:moveTo>
                <a:lnTo>
                  <a:pt x="11349054" y="0"/>
                </a:lnTo>
                <a:lnTo>
                  <a:pt x="11349054" y="812800"/>
                </a:lnTo>
                <a:lnTo>
                  <a:pt x="0" y="812800"/>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714375" y="2882900"/>
            <a:ext cx="11349038" cy="812800"/>
          </a:xfrm>
          <a:prstGeom prst="rect">
            <a:avLst/>
          </a:prstGeom>
          <a:ln w="25400">
            <a:solidFill>
              <a:srgbClr val="000000"/>
            </a:solidFill>
          </a:ln>
        </p:spPr>
        <p:txBody>
          <a:bodyPr lIns="0" tIns="46355" rIns="0" bIns="0">
            <a:spAutoFit/>
          </a:bodyPr>
          <a:lstStyle/>
          <a:p>
            <a:pPr marL="63500" fontAlgn="auto">
              <a:spcBef>
                <a:spcPts val="365"/>
              </a:spcBef>
              <a:spcAft>
                <a:spcPts val="0"/>
              </a:spcAft>
              <a:tabLst>
                <a:tab pos="4065270" algn="l"/>
              </a:tabLst>
              <a:defRPr/>
            </a:pPr>
            <a:r>
              <a:rPr sz="4500" spc="-85" dirty="0">
                <a:latin typeface="Arial"/>
                <a:cs typeface="Arial"/>
              </a:rPr>
              <a:t>So,</a:t>
            </a:r>
            <a:r>
              <a:rPr sz="4500" spc="5" dirty="0">
                <a:latin typeface="Arial"/>
                <a:cs typeface="Arial"/>
              </a:rPr>
              <a:t> </a:t>
            </a:r>
            <a:r>
              <a:rPr sz="4500" spc="-5" dirty="0">
                <a:latin typeface="Arial"/>
                <a:cs typeface="Arial"/>
              </a:rPr>
              <a:t>now</a:t>
            </a:r>
            <a:r>
              <a:rPr sz="4500" spc="10" dirty="0">
                <a:latin typeface="Arial"/>
                <a:cs typeface="Arial"/>
              </a:rPr>
              <a:t> </a:t>
            </a:r>
            <a:r>
              <a:rPr sz="4500" spc="-55" dirty="0">
                <a:latin typeface="Arial"/>
                <a:cs typeface="Arial"/>
              </a:rPr>
              <a:t>what?	</a:t>
            </a:r>
            <a:r>
              <a:rPr sz="4500" spc="-70" dirty="0">
                <a:latin typeface="Arial"/>
                <a:cs typeface="Arial"/>
              </a:rPr>
              <a:t>Where </a:t>
            </a:r>
            <a:r>
              <a:rPr sz="4500" spc="120" dirty="0">
                <a:latin typeface="Arial"/>
                <a:cs typeface="Arial"/>
              </a:rPr>
              <a:t>do </a:t>
            </a:r>
            <a:r>
              <a:rPr sz="4500" spc="-5" dirty="0">
                <a:latin typeface="Arial"/>
                <a:cs typeface="Arial"/>
              </a:rPr>
              <a:t>we </a:t>
            </a:r>
            <a:r>
              <a:rPr sz="4500" spc="120" dirty="0">
                <a:latin typeface="Arial"/>
                <a:cs typeface="Arial"/>
              </a:rPr>
              <a:t>go </a:t>
            </a:r>
            <a:r>
              <a:rPr sz="4500" spc="-25" dirty="0">
                <a:latin typeface="Arial"/>
                <a:cs typeface="Arial"/>
              </a:rPr>
              <a:t>from</a:t>
            </a:r>
            <a:r>
              <a:rPr sz="4500" spc="-195" dirty="0">
                <a:latin typeface="Arial"/>
                <a:cs typeface="Arial"/>
              </a:rPr>
              <a:t> </a:t>
            </a:r>
            <a:r>
              <a:rPr sz="4500" spc="-70" dirty="0">
                <a:latin typeface="Arial"/>
                <a:cs typeface="Arial"/>
              </a:rPr>
              <a:t>here?</a:t>
            </a:r>
            <a:endParaRPr sz="4500">
              <a:latin typeface="Arial"/>
              <a:cs typeface="Arial"/>
            </a:endParaRPr>
          </a:p>
        </p:txBody>
      </p:sp>
      <p:sp>
        <p:nvSpPr>
          <p:cNvPr id="36868"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6869" name="object 6"/>
          <p:cNvSpPr>
            <a:spLocks/>
          </p:cNvSpPr>
          <p:nvPr/>
        </p:nvSpPr>
        <p:spPr bwMode="auto">
          <a:xfrm>
            <a:off x="176213" y="3886200"/>
            <a:ext cx="12426950" cy="2184400"/>
          </a:xfrm>
          <a:custGeom>
            <a:avLst/>
            <a:gdLst/>
            <a:ahLst/>
            <a:cxnLst>
              <a:cxn ang="0">
                <a:pos x="0" y="0"/>
              </a:cxn>
              <a:cxn ang="0">
                <a:pos x="12426600" y="0"/>
              </a:cxn>
              <a:cxn ang="0">
                <a:pos x="12426600" y="2184400"/>
              </a:cxn>
              <a:cxn ang="0">
                <a:pos x="0" y="2184400"/>
              </a:cxn>
              <a:cxn ang="0">
                <a:pos x="0" y="0"/>
              </a:cxn>
            </a:cxnLst>
            <a:rect l="0" t="0" r="r" b="b"/>
            <a:pathLst>
              <a:path w="12426950" h="2184400">
                <a:moveTo>
                  <a:pt x="0" y="0"/>
                </a:moveTo>
                <a:lnTo>
                  <a:pt x="12426600" y="0"/>
                </a:lnTo>
                <a:lnTo>
                  <a:pt x="12426600" y="2184400"/>
                </a:lnTo>
                <a:lnTo>
                  <a:pt x="0" y="2184400"/>
                </a:lnTo>
                <a:lnTo>
                  <a:pt x="0" y="0"/>
                </a:lnTo>
                <a:close/>
              </a:path>
            </a:pathLst>
          </a:custGeom>
          <a:solidFill>
            <a:srgbClr val="FEFFFF"/>
          </a:solidFill>
          <a:ln w="9525">
            <a:noFill/>
            <a:round/>
            <a:headEnd/>
            <a:tailEnd/>
          </a:ln>
        </p:spPr>
        <p:txBody>
          <a:bodyPr lIns="0" tIns="0" rIns="0" bIns="0"/>
          <a:lstStyle/>
          <a:p>
            <a:endParaRPr lang="en-US"/>
          </a:p>
        </p:txBody>
      </p:sp>
      <p:sp>
        <p:nvSpPr>
          <p:cNvPr id="36870" name="object 7"/>
          <p:cNvSpPr>
            <a:spLocks/>
          </p:cNvSpPr>
          <p:nvPr/>
        </p:nvSpPr>
        <p:spPr bwMode="auto">
          <a:xfrm>
            <a:off x="284163" y="6369050"/>
            <a:ext cx="3871912" cy="3000375"/>
          </a:xfrm>
          <a:custGeom>
            <a:avLst/>
            <a:gdLst/>
            <a:ahLst/>
            <a:cxnLst>
              <a:cxn ang="0">
                <a:pos x="1393689" y="6605"/>
              </a:cxn>
              <a:cxn ang="0">
                <a:pos x="1205877" y="35244"/>
              </a:cxn>
              <a:cxn ang="0">
                <a:pos x="1026297" y="85262"/>
              </a:cxn>
              <a:cxn ang="0">
                <a:pos x="856393" y="155254"/>
              </a:cxn>
              <a:cxn ang="0">
                <a:pos x="697607" y="243813"/>
              </a:cxn>
              <a:cxn ang="0">
                <a:pos x="551382" y="349537"/>
              </a:cxn>
              <a:cxn ang="0">
                <a:pos x="419162" y="471019"/>
              </a:cxn>
              <a:cxn ang="0">
                <a:pos x="302390" y="606856"/>
              </a:cxn>
              <a:cxn ang="0">
                <a:pos x="202509" y="755641"/>
              </a:cxn>
              <a:cxn ang="0">
                <a:pos x="120963" y="915971"/>
              </a:cxn>
              <a:cxn ang="0">
                <a:pos x="59194" y="1086441"/>
              </a:cxn>
              <a:cxn ang="0">
                <a:pos x="18645" y="1265645"/>
              </a:cxn>
              <a:cxn ang="0">
                <a:pos x="760" y="1452179"/>
              </a:cxn>
              <a:cxn ang="0">
                <a:pos x="6780" y="1641505"/>
              </a:cxn>
              <a:cxn ang="0">
                <a:pos x="36177" y="1824564"/>
              </a:cxn>
              <a:cxn ang="0">
                <a:pos x="87516" y="1999602"/>
              </a:cxn>
              <a:cxn ang="0">
                <a:pos x="159355" y="2165210"/>
              </a:cxn>
              <a:cxn ang="0">
                <a:pos x="250249" y="2319983"/>
              </a:cxn>
              <a:cxn ang="0">
                <a:pos x="358756" y="2462513"/>
              </a:cxn>
              <a:cxn ang="0">
                <a:pos x="483432" y="2591394"/>
              </a:cxn>
              <a:cxn ang="0">
                <a:pos x="622834" y="2705217"/>
              </a:cxn>
              <a:cxn ang="0">
                <a:pos x="775520" y="2802577"/>
              </a:cxn>
              <a:cxn ang="0">
                <a:pos x="940046" y="2882065"/>
              </a:cxn>
              <a:cxn ang="0">
                <a:pos x="1114968" y="2942276"/>
              </a:cxn>
              <a:cxn ang="0">
                <a:pos x="1298844" y="2981802"/>
              </a:cxn>
              <a:cxn ang="0">
                <a:pos x="1490231" y="2999235"/>
              </a:cxn>
              <a:cxn ang="0">
                <a:pos x="1684471" y="2993368"/>
              </a:cxn>
              <a:cxn ang="0">
                <a:pos x="1872267" y="2964712"/>
              </a:cxn>
              <a:cxn ang="0">
                <a:pos x="2051821" y="2914668"/>
              </a:cxn>
              <a:cxn ang="0">
                <a:pos x="2221691" y="2844643"/>
              </a:cxn>
              <a:cxn ang="0">
                <a:pos x="2380436" y="2756043"/>
              </a:cxn>
              <a:cxn ang="0">
                <a:pos x="2526617" y="2650275"/>
              </a:cxn>
              <a:cxn ang="0">
                <a:pos x="2658790" y="2528748"/>
              </a:cxn>
              <a:cxn ang="0">
                <a:pos x="2775516" y="2392867"/>
              </a:cxn>
              <a:cxn ang="0">
                <a:pos x="2875354" y="2244039"/>
              </a:cxn>
              <a:cxn ang="0">
                <a:pos x="2956863" y="2083673"/>
              </a:cxn>
              <a:cxn ang="0">
                <a:pos x="3018601" y="1913174"/>
              </a:cxn>
              <a:cxn ang="0">
                <a:pos x="3059128" y="1733950"/>
              </a:cxn>
              <a:cxn ang="0">
                <a:pos x="3077003" y="1547407"/>
              </a:cxn>
              <a:cxn ang="0">
                <a:pos x="3070048" y="1349207"/>
              </a:cxn>
              <a:cxn ang="0">
                <a:pos x="3036721" y="1155215"/>
              </a:cxn>
              <a:cxn ang="0">
                <a:pos x="2978797" y="970462"/>
              </a:cxn>
              <a:cxn ang="0">
                <a:pos x="2710031" y="527998"/>
              </a:cxn>
              <a:cxn ang="0">
                <a:pos x="2575849" y="392547"/>
              </a:cxn>
              <a:cxn ang="0">
                <a:pos x="2425299" y="274299"/>
              </a:cxn>
              <a:cxn ang="0">
                <a:pos x="2260088" y="174962"/>
              </a:cxn>
              <a:cxn ang="0">
                <a:pos x="2081920" y="96241"/>
              </a:cxn>
              <a:cxn ang="0">
                <a:pos x="1892503" y="39845"/>
              </a:cxn>
              <a:cxn ang="0">
                <a:pos x="1693541" y="7478"/>
              </a:cxn>
              <a:cxn ang="0">
                <a:pos x="3871513" y="159537"/>
              </a:cxn>
            </a:cxnLst>
            <a:rect l="0" t="0" r="r" b="b"/>
            <a:pathLst>
              <a:path w="3871595" h="3000375">
                <a:moveTo>
                  <a:pt x="1539082" y="0"/>
                </a:moveTo>
                <a:lnTo>
                  <a:pt x="1490231" y="741"/>
                </a:lnTo>
                <a:lnTo>
                  <a:pt x="1441759" y="2950"/>
                </a:lnTo>
                <a:lnTo>
                  <a:pt x="1393689" y="6605"/>
                </a:lnTo>
                <a:lnTo>
                  <a:pt x="1346043" y="11684"/>
                </a:lnTo>
                <a:lnTo>
                  <a:pt x="1298844" y="18165"/>
                </a:lnTo>
                <a:lnTo>
                  <a:pt x="1252115" y="26025"/>
                </a:lnTo>
                <a:lnTo>
                  <a:pt x="1205877" y="35244"/>
                </a:lnTo>
                <a:lnTo>
                  <a:pt x="1160154" y="45800"/>
                </a:lnTo>
                <a:lnTo>
                  <a:pt x="1114968" y="57669"/>
                </a:lnTo>
                <a:lnTo>
                  <a:pt x="1070342" y="70831"/>
                </a:lnTo>
                <a:lnTo>
                  <a:pt x="1026297" y="85262"/>
                </a:lnTo>
                <a:lnTo>
                  <a:pt x="982858" y="100943"/>
                </a:lnTo>
                <a:lnTo>
                  <a:pt x="940045" y="117849"/>
                </a:lnTo>
                <a:lnTo>
                  <a:pt x="897883" y="135960"/>
                </a:lnTo>
                <a:lnTo>
                  <a:pt x="856393" y="155254"/>
                </a:lnTo>
                <a:lnTo>
                  <a:pt x="815597" y="175708"/>
                </a:lnTo>
                <a:lnTo>
                  <a:pt x="775520" y="197300"/>
                </a:lnTo>
                <a:lnTo>
                  <a:pt x="736182" y="220009"/>
                </a:lnTo>
                <a:lnTo>
                  <a:pt x="697607" y="243813"/>
                </a:lnTo>
                <a:lnTo>
                  <a:pt x="659816" y="268690"/>
                </a:lnTo>
                <a:lnTo>
                  <a:pt x="622834" y="294617"/>
                </a:lnTo>
                <a:lnTo>
                  <a:pt x="586682" y="321574"/>
                </a:lnTo>
                <a:lnTo>
                  <a:pt x="551382" y="349537"/>
                </a:lnTo>
                <a:lnTo>
                  <a:pt x="516958" y="378485"/>
                </a:lnTo>
                <a:lnTo>
                  <a:pt x="483431" y="408396"/>
                </a:lnTo>
                <a:lnTo>
                  <a:pt x="450825" y="439248"/>
                </a:lnTo>
                <a:lnTo>
                  <a:pt x="419162" y="471019"/>
                </a:lnTo>
                <a:lnTo>
                  <a:pt x="388465" y="503687"/>
                </a:lnTo>
                <a:lnTo>
                  <a:pt x="358755" y="537231"/>
                </a:lnTo>
                <a:lnTo>
                  <a:pt x="330056" y="571628"/>
                </a:lnTo>
                <a:lnTo>
                  <a:pt x="302390" y="606856"/>
                </a:lnTo>
                <a:lnTo>
                  <a:pt x="275780" y="642893"/>
                </a:lnTo>
                <a:lnTo>
                  <a:pt x="250248" y="679718"/>
                </a:lnTo>
                <a:lnTo>
                  <a:pt x="225817" y="717308"/>
                </a:lnTo>
                <a:lnTo>
                  <a:pt x="202509" y="755641"/>
                </a:lnTo>
                <a:lnTo>
                  <a:pt x="180348" y="794696"/>
                </a:lnTo>
                <a:lnTo>
                  <a:pt x="159354" y="834451"/>
                </a:lnTo>
                <a:lnTo>
                  <a:pt x="139552" y="874883"/>
                </a:lnTo>
                <a:lnTo>
                  <a:pt x="120963" y="915971"/>
                </a:lnTo>
                <a:lnTo>
                  <a:pt x="103610" y="957693"/>
                </a:lnTo>
                <a:lnTo>
                  <a:pt x="87516" y="1000026"/>
                </a:lnTo>
                <a:lnTo>
                  <a:pt x="72703" y="1042950"/>
                </a:lnTo>
                <a:lnTo>
                  <a:pt x="59194" y="1086441"/>
                </a:lnTo>
                <a:lnTo>
                  <a:pt x="47011" y="1130478"/>
                </a:lnTo>
                <a:lnTo>
                  <a:pt x="36177" y="1175039"/>
                </a:lnTo>
                <a:lnTo>
                  <a:pt x="26714" y="1220102"/>
                </a:lnTo>
                <a:lnTo>
                  <a:pt x="18645" y="1265645"/>
                </a:lnTo>
                <a:lnTo>
                  <a:pt x="11993" y="1311646"/>
                </a:lnTo>
                <a:lnTo>
                  <a:pt x="6780" y="1358084"/>
                </a:lnTo>
                <a:lnTo>
                  <a:pt x="3028" y="1404935"/>
                </a:lnTo>
                <a:lnTo>
                  <a:pt x="760" y="1452179"/>
                </a:lnTo>
                <a:lnTo>
                  <a:pt x="0" y="1499793"/>
                </a:lnTo>
                <a:lnTo>
                  <a:pt x="760" y="1547407"/>
                </a:lnTo>
                <a:lnTo>
                  <a:pt x="3028" y="1594652"/>
                </a:lnTo>
                <a:lnTo>
                  <a:pt x="6780" y="1641505"/>
                </a:lnTo>
                <a:lnTo>
                  <a:pt x="11993" y="1687945"/>
                </a:lnTo>
                <a:lnTo>
                  <a:pt x="18645" y="1733950"/>
                </a:lnTo>
                <a:lnTo>
                  <a:pt x="26714" y="1779497"/>
                </a:lnTo>
                <a:lnTo>
                  <a:pt x="36177" y="1824564"/>
                </a:lnTo>
                <a:lnTo>
                  <a:pt x="47011" y="1869131"/>
                </a:lnTo>
                <a:lnTo>
                  <a:pt x="59194" y="1913174"/>
                </a:lnTo>
                <a:lnTo>
                  <a:pt x="72703" y="1956671"/>
                </a:lnTo>
                <a:lnTo>
                  <a:pt x="87516" y="1999602"/>
                </a:lnTo>
                <a:lnTo>
                  <a:pt x="103611" y="2041943"/>
                </a:lnTo>
                <a:lnTo>
                  <a:pt x="120963" y="2083673"/>
                </a:lnTo>
                <a:lnTo>
                  <a:pt x="139552" y="2124769"/>
                </a:lnTo>
                <a:lnTo>
                  <a:pt x="159355" y="2165210"/>
                </a:lnTo>
                <a:lnTo>
                  <a:pt x="180348" y="2204974"/>
                </a:lnTo>
                <a:lnTo>
                  <a:pt x="202510" y="2244039"/>
                </a:lnTo>
                <a:lnTo>
                  <a:pt x="225818" y="2282383"/>
                </a:lnTo>
                <a:lnTo>
                  <a:pt x="250249" y="2319983"/>
                </a:lnTo>
                <a:lnTo>
                  <a:pt x="275781" y="2356819"/>
                </a:lnTo>
                <a:lnTo>
                  <a:pt x="302391" y="2392867"/>
                </a:lnTo>
                <a:lnTo>
                  <a:pt x="330057" y="2428106"/>
                </a:lnTo>
                <a:lnTo>
                  <a:pt x="358756" y="2462513"/>
                </a:lnTo>
                <a:lnTo>
                  <a:pt x="388465" y="2496068"/>
                </a:lnTo>
                <a:lnTo>
                  <a:pt x="419163" y="2528748"/>
                </a:lnTo>
                <a:lnTo>
                  <a:pt x="450826" y="2560530"/>
                </a:lnTo>
                <a:lnTo>
                  <a:pt x="483432" y="2591394"/>
                </a:lnTo>
                <a:lnTo>
                  <a:pt x="516958" y="2621316"/>
                </a:lnTo>
                <a:lnTo>
                  <a:pt x="551382" y="2650275"/>
                </a:lnTo>
                <a:lnTo>
                  <a:pt x="586682" y="2678250"/>
                </a:lnTo>
                <a:lnTo>
                  <a:pt x="622834" y="2705217"/>
                </a:lnTo>
                <a:lnTo>
                  <a:pt x="659817" y="2731155"/>
                </a:lnTo>
                <a:lnTo>
                  <a:pt x="697607" y="2756043"/>
                </a:lnTo>
                <a:lnTo>
                  <a:pt x="736182" y="2779857"/>
                </a:lnTo>
                <a:lnTo>
                  <a:pt x="775520" y="2802577"/>
                </a:lnTo>
                <a:lnTo>
                  <a:pt x="815598" y="2824179"/>
                </a:lnTo>
                <a:lnTo>
                  <a:pt x="856393" y="2844643"/>
                </a:lnTo>
                <a:lnTo>
                  <a:pt x="897883" y="2863945"/>
                </a:lnTo>
                <a:lnTo>
                  <a:pt x="940046" y="2882065"/>
                </a:lnTo>
                <a:lnTo>
                  <a:pt x="982858" y="2898980"/>
                </a:lnTo>
                <a:lnTo>
                  <a:pt x="1026297" y="2914668"/>
                </a:lnTo>
                <a:lnTo>
                  <a:pt x="1070342" y="2929107"/>
                </a:lnTo>
                <a:lnTo>
                  <a:pt x="1114968" y="2942276"/>
                </a:lnTo>
                <a:lnTo>
                  <a:pt x="1160154" y="2954151"/>
                </a:lnTo>
                <a:lnTo>
                  <a:pt x="1205877" y="2964712"/>
                </a:lnTo>
                <a:lnTo>
                  <a:pt x="1252115" y="2973936"/>
                </a:lnTo>
                <a:lnTo>
                  <a:pt x="1298844" y="2981802"/>
                </a:lnTo>
                <a:lnTo>
                  <a:pt x="1346043" y="2988286"/>
                </a:lnTo>
                <a:lnTo>
                  <a:pt x="1393689" y="2993368"/>
                </a:lnTo>
                <a:lnTo>
                  <a:pt x="1441759" y="2997025"/>
                </a:lnTo>
                <a:lnTo>
                  <a:pt x="1490231" y="2999235"/>
                </a:lnTo>
                <a:lnTo>
                  <a:pt x="1539082" y="2999977"/>
                </a:lnTo>
                <a:lnTo>
                  <a:pt x="1587933" y="2999235"/>
                </a:lnTo>
                <a:lnTo>
                  <a:pt x="1636403" y="2997025"/>
                </a:lnTo>
                <a:lnTo>
                  <a:pt x="1684471" y="2993368"/>
                </a:lnTo>
                <a:lnTo>
                  <a:pt x="1732114" y="2988286"/>
                </a:lnTo>
                <a:lnTo>
                  <a:pt x="1779310" y="2981802"/>
                </a:lnTo>
                <a:lnTo>
                  <a:pt x="1826035" y="2973936"/>
                </a:lnTo>
                <a:lnTo>
                  <a:pt x="1872267" y="2964712"/>
                </a:lnTo>
                <a:lnTo>
                  <a:pt x="1917985" y="2954151"/>
                </a:lnTo>
                <a:lnTo>
                  <a:pt x="1963165" y="2942276"/>
                </a:lnTo>
                <a:lnTo>
                  <a:pt x="2007784" y="2929107"/>
                </a:lnTo>
                <a:lnTo>
                  <a:pt x="2051821" y="2914668"/>
                </a:lnTo>
                <a:lnTo>
                  <a:pt x="2095253" y="2898980"/>
                </a:lnTo>
                <a:lnTo>
                  <a:pt x="2138056" y="2882065"/>
                </a:lnTo>
                <a:lnTo>
                  <a:pt x="2180210" y="2863945"/>
                </a:lnTo>
                <a:lnTo>
                  <a:pt x="2221691" y="2844643"/>
                </a:lnTo>
                <a:lnTo>
                  <a:pt x="2262477" y="2824179"/>
                </a:lnTo>
                <a:lnTo>
                  <a:pt x="2302544" y="2802577"/>
                </a:lnTo>
                <a:lnTo>
                  <a:pt x="2341872" y="2779857"/>
                </a:lnTo>
                <a:lnTo>
                  <a:pt x="2380436" y="2756043"/>
                </a:lnTo>
                <a:lnTo>
                  <a:pt x="2418216" y="2731155"/>
                </a:lnTo>
                <a:lnTo>
                  <a:pt x="2455187" y="2705217"/>
                </a:lnTo>
                <a:lnTo>
                  <a:pt x="2491328" y="2678250"/>
                </a:lnTo>
                <a:lnTo>
                  <a:pt x="2526617" y="2650275"/>
                </a:lnTo>
                <a:lnTo>
                  <a:pt x="2561029" y="2621316"/>
                </a:lnTo>
                <a:lnTo>
                  <a:pt x="2594544" y="2591394"/>
                </a:lnTo>
                <a:lnTo>
                  <a:pt x="2627139" y="2560530"/>
                </a:lnTo>
                <a:lnTo>
                  <a:pt x="2658790" y="2528748"/>
                </a:lnTo>
                <a:lnTo>
                  <a:pt x="2689476" y="2496068"/>
                </a:lnTo>
                <a:lnTo>
                  <a:pt x="2719174" y="2462513"/>
                </a:lnTo>
                <a:lnTo>
                  <a:pt x="2747862" y="2428106"/>
                </a:lnTo>
                <a:lnTo>
                  <a:pt x="2775516" y="2392867"/>
                </a:lnTo>
                <a:lnTo>
                  <a:pt x="2802115" y="2356819"/>
                </a:lnTo>
                <a:lnTo>
                  <a:pt x="2827636" y="2319983"/>
                </a:lnTo>
                <a:lnTo>
                  <a:pt x="2852057" y="2282383"/>
                </a:lnTo>
                <a:lnTo>
                  <a:pt x="2875354" y="2244039"/>
                </a:lnTo>
                <a:lnTo>
                  <a:pt x="2897506" y="2204974"/>
                </a:lnTo>
                <a:lnTo>
                  <a:pt x="2918490" y="2165210"/>
                </a:lnTo>
                <a:lnTo>
                  <a:pt x="2938283" y="2124769"/>
                </a:lnTo>
                <a:lnTo>
                  <a:pt x="2956863" y="2083673"/>
                </a:lnTo>
                <a:lnTo>
                  <a:pt x="2974207" y="2041943"/>
                </a:lnTo>
                <a:lnTo>
                  <a:pt x="2990293" y="1999602"/>
                </a:lnTo>
                <a:lnTo>
                  <a:pt x="3005099" y="1956671"/>
                </a:lnTo>
                <a:lnTo>
                  <a:pt x="3018601" y="1913174"/>
                </a:lnTo>
                <a:lnTo>
                  <a:pt x="3030778" y="1869131"/>
                </a:lnTo>
                <a:lnTo>
                  <a:pt x="3041606" y="1824564"/>
                </a:lnTo>
                <a:lnTo>
                  <a:pt x="3051064" y="1779497"/>
                </a:lnTo>
                <a:lnTo>
                  <a:pt x="3059128" y="1733950"/>
                </a:lnTo>
                <a:lnTo>
                  <a:pt x="3065777" y="1687945"/>
                </a:lnTo>
                <a:lnTo>
                  <a:pt x="3070987" y="1641505"/>
                </a:lnTo>
                <a:lnTo>
                  <a:pt x="3074737" y="1594652"/>
                </a:lnTo>
                <a:lnTo>
                  <a:pt x="3077003" y="1547407"/>
                </a:lnTo>
                <a:lnTo>
                  <a:pt x="3077763" y="1499793"/>
                </a:lnTo>
                <a:lnTo>
                  <a:pt x="3076896" y="1449163"/>
                </a:lnTo>
                <a:lnTo>
                  <a:pt x="3074314" y="1398959"/>
                </a:lnTo>
                <a:lnTo>
                  <a:pt x="3070048" y="1349207"/>
                </a:lnTo>
                <a:lnTo>
                  <a:pt x="3064125" y="1299931"/>
                </a:lnTo>
                <a:lnTo>
                  <a:pt x="3056577" y="1251157"/>
                </a:lnTo>
                <a:lnTo>
                  <a:pt x="3047432" y="1202910"/>
                </a:lnTo>
                <a:lnTo>
                  <a:pt x="3036721" y="1155215"/>
                </a:lnTo>
                <a:lnTo>
                  <a:pt x="3024472" y="1108098"/>
                </a:lnTo>
                <a:lnTo>
                  <a:pt x="3010716" y="1061583"/>
                </a:lnTo>
                <a:lnTo>
                  <a:pt x="2995481" y="1015696"/>
                </a:lnTo>
                <a:lnTo>
                  <a:pt x="2978797" y="970462"/>
                </a:lnTo>
                <a:lnTo>
                  <a:pt x="2960695" y="925906"/>
                </a:lnTo>
                <a:lnTo>
                  <a:pt x="3390399" y="564349"/>
                </a:lnTo>
                <a:lnTo>
                  <a:pt x="2740820" y="564349"/>
                </a:lnTo>
                <a:lnTo>
                  <a:pt x="2710031" y="527998"/>
                </a:lnTo>
                <a:lnTo>
                  <a:pt x="2678113" y="492616"/>
                </a:lnTo>
                <a:lnTo>
                  <a:pt x="2645092" y="458229"/>
                </a:lnTo>
                <a:lnTo>
                  <a:pt x="2610995" y="424864"/>
                </a:lnTo>
                <a:lnTo>
                  <a:pt x="2575849" y="392547"/>
                </a:lnTo>
                <a:lnTo>
                  <a:pt x="2539679" y="361305"/>
                </a:lnTo>
                <a:lnTo>
                  <a:pt x="2502513" y="331166"/>
                </a:lnTo>
                <a:lnTo>
                  <a:pt x="2464378" y="302155"/>
                </a:lnTo>
                <a:lnTo>
                  <a:pt x="2425299" y="274299"/>
                </a:lnTo>
                <a:lnTo>
                  <a:pt x="2385304" y="247625"/>
                </a:lnTo>
                <a:lnTo>
                  <a:pt x="2344419" y="222160"/>
                </a:lnTo>
                <a:lnTo>
                  <a:pt x="2302672" y="197930"/>
                </a:lnTo>
                <a:lnTo>
                  <a:pt x="2260088" y="174962"/>
                </a:lnTo>
                <a:lnTo>
                  <a:pt x="2216694" y="153282"/>
                </a:lnTo>
                <a:lnTo>
                  <a:pt x="2172517" y="132918"/>
                </a:lnTo>
                <a:lnTo>
                  <a:pt x="2127583" y="113895"/>
                </a:lnTo>
                <a:lnTo>
                  <a:pt x="2081920" y="96241"/>
                </a:lnTo>
                <a:lnTo>
                  <a:pt x="2035554" y="79983"/>
                </a:lnTo>
                <a:lnTo>
                  <a:pt x="1988511" y="65146"/>
                </a:lnTo>
                <a:lnTo>
                  <a:pt x="1940819" y="51758"/>
                </a:lnTo>
                <a:lnTo>
                  <a:pt x="1892503" y="39845"/>
                </a:lnTo>
                <a:lnTo>
                  <a:pt x="1843590" y="29433"/>
                </a:lnTo>
                <a:lnTo>
                  <a:pt x="1794108" y="20551"/>
                </a:lnTo>
                <a:lnTo>
                  <a:pt x="1744083" y="13223"/>
                </a:lnTo>
                <a:lnTo>
                  <a:pt x="1693541" y="7478"/>
                </a:lnTo>
                <a:lnTo>
                  <a:pt x="1642509" y="3341"/>
                </a:lnTo>
                <a:lnTo>
                  <a:pt x="1591014" y="839"/>
                </a:lnTo>
                <a:lnTo>
                  <a:pt x="1539082" y="0"/>
                </a:lnTo>
                <a:close/>
              </a:path>
              <a:path w="3871595" h="3000375">
                <a:moveTo>
                  <a:pt x="3871513" y="159537"/>
                </a:moveTo>
                <a:lnTo>
                  <a:pt x="2740820" y="564349"/>
                </a:lnTo>
                <a:lnTo>
                  <a:pt x="3390399" y="564349"/>
                </a:lnTo>
                <a:lnTo>
                  <a:pt x="3871513" y="159537"/>
                </a:lnTo>
                <a:close/>
              </a:path>
            </a:pathLst>
          </a:custGeom>
          <a:solidFill>
            <a:srgbClr val="04599E"/>
          </a:solidFill>
          <a:ln w="9525">
            <a:noFill/>
            <a:round/>
            <a:headEnd/>
            <a:tailEnd/>
          </a:ln>
        </p:spPr>
        <p:txBody>
          <a:bodyPr lIns="0" tIns="0" rIns="0" bIns="0"/>
          <a:lstStyle/>
          <a:p>
            <a:endParaRPr lang="en-US"/>
          </a:p>
        </p:txBody>
      </p:sp>
      <p:sp>
        <p:nvSpPr>
          <p:cNvPr id="8" name="object 8"/>
          <p:cNvSpPr txBox="1"/>
          <p:nvPr/>
        </p:nvSpPr>
        <p:spPr>
          <a:xfrm>
            <a:off x="603250" y="6451600"/>
            <a:ext cx="2439988" cy="2355850"/>
          </a:xfrm>
          <a:prstGeom prst="rect">
            <a:avLst/>
          </a:prstGeom>
        </p:spPr>
        <p:txBody>
          <a:bodyPr lIns="0" tIns="12700" rIns="0" bIns="0">
            <a:spAutoFit/>
          </a:bodyPr>
          <a:lstStyle/>
          <a:p>
            <a:pPr algn="ctr">
              <a:spcBef>
                <a:spcPts val="100"/>
              </a:spcBef>
            </a:pPr>
            <a:r>
              <a:rPr lang="en-US" sz="3800" b="1">
                <a:solidFill>
                  <a:srgbClr val="FEFFFF"/>
                </a:solidFill>
              </a:rPr>
              <a:t>“I</a:t>
            </a:r>
            <a:endParaRPr lang="en-US" sz="3800"/>
          </a:p>
          <a:p>
            <a:pPr algn="ctr">
              <a:lnSpc>
                <a:spcPts val="4600"/>
              </a:lnSpc>
              <a:spcBef>
                <a:spcPts val="163"/>
              </a:spcBef>
            </a:pPr>
            <a:r>
              <a:rPr lang="en-US" sz="3800" b="1">
                <a:solidFill>
                  <a:srgbClr val="FEFFFF"/>
                </a:solidFill>
              </a:rPr>
              <a:t>simply  don’t have  the	time!”</a:t>
            </a:r>
            <a:endParaRPr lang="en-US" sz="3800"/>
          </a:p>
        </p:txBody>
      </p:sp>
      <p:sp>
        <p:nvSpPr>
          <p:cNvPr id="36872" name="object 9"/>
          <p:cNvSpPr>
            <a:spLocks/>
          </p:cNvSpPr>
          <p:nvPr/>
        </p:nvSpPr>
        <p:spPr bwMode="auto">
          <a:xfrm>
            <a:off x="3438525" y="6519863"/>
            <a:ext cx="5118100" cy="3113087"/>
          </a:xfrm>
          <a:custGeom>
            <a:avLst/>
            <a:gdLst/>
            <a:ahLst/>
            <a:cxnLst>
              <a:cxn ang="0">
                <a:pos x="1917446" y="4835"/>
              </a:cxn>
              <a:cxn ang="0">
                <a:pos x="1702569" y="25886"/>
              </a:cxn>
              <a:cxn ang="0">
                <a:pos x="1495142" y="62840"/>
              </a:cxn>
              <a:cxn ang="0">
                <a:pos x="1296317" y="114834"/>
              </a:cxn>
              <a:cxn ang="0">
                <a:pos x="1107246" y="181008"/>
              </a:cxn>
              <a:cxn ang="0">
                <a:pos x="929082" y="260503"/>
              </a:cxn>
              <a:cxn ang="0">
                <a:pos x="762975" y="352456"/>
              </a:cxn>
              <a:cxn ang="0">
                <a:pos x="610079" y="456007"/>
              </a:cxn>
              <a:cxn ang="0">
                <a:pos x="471545" y="570296"/>
              </a:cxn>
              <a:cxn ang="0">
                <a:pos x="348526" y="694462"/>
              </a:cxn>
              <a:cxn ang="0">
                <a:pos x="242173" y="827645"/>
              </a:cxn>
              <a:cxn ang="0">
                <a:pos x="153639" y="968983"/>
              </a:cxn>
              <a:cxn ang="0">
                <a:pos x="84075" y="1117615"/>
              </a:cxn>
              <a:cxn ang="0">
                <a:pos x="34635" y="1272682"/>
              </a:cxn>
              <a:cxn ang="0">
                <a:pos x="6469" y="1433323"/>
              </a:cxn>
              <a:cxn ang="0">
                <a:pos x="724" y="1598422"/>
              </a:cxn>
              <a:cxn ang="0">
                <a:pos x="17821" y="1761525"/>
              </a:cxn>
              <a:cxn ang="0">
                <a:pos x="56768" y="1919484"/>
              </a:cxn>
              <a:cxn ang="0">
                <a:pos x="116414" y="2071441"/>
              </a:cxn>
              <a:cxn ang="0">
                <a:pos x="195607" y="2216532"/>
              </a:cxn>
              <a:cxn ang="0">
                <a:pos x="293194" y="2353899"/>
              </a:cxn>
              <a:cxn ang="0">
                <a:pos x="408024" y="2482680"/>
              </a:cxn>
              <a:cxn ang="0">
                <a:pos x="538945" y="2602015"/>
              </a:cxn>
              <a:cxn ang="0">
                <a:pos x="684804" y="2711042"/>
              </a:cxn>
              <a:cxn ang="0">
                <a:pos x="844449" y="2808901"/>
              </a:cxn>
              <a:cxn ang="0">
                <a:pos x="1016729" y="2894732"/>
              </a:cxn>
              <a:cxn ang="0">
                <a:pos x="1200491" y="2967674"/>
              </a:cxn>
              <a:cxn ang="0">
                <a:pos x="1394582" y="3026866"/>
              </a:cxn>
              <a:cxn ang="0">
                <a:pos x="1597852" y="3071447"/>
              </a:cxn>
              <a:cxn ang="0">
                <a:pos x="1809148" y="3100557"/>
              </a:cxn>
              <a:cxn ang="0">
                <a:pos x="2027318" y="3113335"/>
              </a:cxn>
              <a:cxn ang="0">
                <a:pos x="2248150" y="3109041"/>
              </a:cxn>
              <a:cxn ang="0">
                <a:pos x="2463016" y="3087990"/>
              </a:cxn>
              <a:cxn ang="0">
                <a:pos x="2670424" y="3051037"/>
              </a:cxn>
              <a:cxn ang="0">
                <a:pos x="2869224" y="2999043"/>
              </a:cxn>
              <a:cxn ang="0">
                <a:pos x="3058264" y="2932868"/>
              </a:cxn>
              <a:cxn ang="0">
                <a:pos x="3236395" y="2853374"/>
              </a:cxn>
              <a:cxn ang="0">
                <a:pos x="3402465" y="2761421"/>
              </a:cxn>
              <a:cxn ang="0">
                <a:pos x="3555323" y="2657870"/>
              </a:cxn>
              <a:cxn ang="0">
                <a:pos x="3693819" y="2543582"/>
              </a:cxn>
              <a:cxn ang="0">
                <a:pos x="3816802" y="2419417"/>
              </a:cxn>
              <a:cxn ang="0">
                <a:pos x="3923121" y="2286235"/>
              </a:cxn>
              <a:cxn ang="0">
                <a:pos x="4011624" y="2144898"/>
              </a:cxn>
              <a:cxn ang="0">
                <a:pos x="4081163" y="1996267"/>
              </a:cxn>
              <a:cxn ang="0">
                <a:pos x="4130584" y="1841201"/>
              </a:cxn>
              <a:cxn ang="0">
                <a:pos x="4158739" y="1680562"/>
              </a:cxn>
              <a:cxn ang="0">
                <a:pos x="4164021" y="1504012"/>
              </a:cxn>
              <a:cxn ang="0">
                <a:pos x="4136240" y="1297033"/>
              </a:cxn>
              <a:cxn ang="0">
                <a:pos x="4073448" y="1098949"/>
              </a:cxn>
              <a:cxn ang="0">
                <a:pos x="4597182" y="549275"/>
              </a:cxn>
              <a:cxn ang="0">
                <a:pos x="3563326" y="463331"/>
              </a:cxn>
              <a:cxn ang="0">
                <a:pos x="3410126" y="358263"/>
              </a:cxn>
              <a:cxn ang="0">
                <a:pos x="3243493" y="264900"/>
              </a:cxn>
              <a:cxn ang="0">
                <a:pos x="3064585" y="184134"/>
              </a:cxn>
              <a:cxn ang="0">
                <a:pos x="2874564" y="116860"/>
              </a:cxn>
              <a:cxn ang="0">
                <a:pos x="2674589" y="63971"/>
              </a:cxn>
              <a:cxn ang="0">
                <a:pos x="2465819" y="26362"/>
              </a:cxn>
              <a:cxn ang="0">
                <a:pos x="2249415" y="4925"/>
              </a:cxn>
              <a:cxn ang="0">
                <a:pos x="5116906" y="191287"/>
              </a:cxn>
            </a:cxnLst>
            <a:rect l="0" t="0" r="r" b="b"/>
            <a:pathLst>
              <a:path w="5117465" h="3114040">
                <a:moveTo>
                  <a:pt x="2082800" y="0"/>
                </a:moveTo>
                <a:lnTo>
                  <a:pt x="2027318" y="541"/>
                </a:lnTo>
                <a:lnTo>
                  <a:pt x="1972194" y="2158"/>
                </a:lnTo>
                <a:lnTo>
                  <a:pt x="1917446" y="4835"/>
                </a:lnTo>
                <a:lnTo>
                  <a:pt x="1863091" y="8560"/>
                </a:lnTo>
                <a:lnTo>
                  <a:pt x="1809148" y="13319"/>
                </a:lnTo>
                <a:lnTo>
                  <a:pt x="1755635" y="19099"/>
                </a:lnTo>
                <a:lnTo>
                  <a:pt x="1702569" y="25886"/>
                </a:lnTo>
                <a:lnTo>
                  <a:pt x="1649969" y="33668"/>
                </a:lnTo>
                <a:lnTo>
                  <a:pt x="1597852" y="42429"/>
                </a:lnTo>
                <a:lnTo>
                  <a:pt x="1546238" y="52158"/>
                </a:lnTo>
                <a:lnTo>
                  <a:pt x="1495142" y="62840"/>
                </a:lnTo>
                <a:lnTo>
                  <a:pt x="1444585" y="74462"/>
                </a:lnTo>
                <a:lnTo>
                  <a:pt x="1394582" y="87011"/>
                </a:lnTo>
                <a:lnTo>
                  <a:pt x="1345154" y="100472"/>
                </a:lnTo>
                <a:lnTo>
                  <a:pt x="1296317" y="114834"/>
                </a:lnTo>
                <a:lnTo>
                  <a:pt x="1248090" y="130082"/>
                </a:lnTo>
                <a:lnTo>
                  <a:pt x="1200491" y="146202"/>
                </a:lnTo>
                <a:lnTo>
                  <a:pt x="1153537" y="163183"/>
                </a:lnTo>
                <a:lnTo>
                  <a:pt x="1107246" y="181008"/>
                </a:lnTo>
                <a:lnTo>
                  <a:pt x="1061638" y="199667"/>
                </a:lnTo>
                <a:lnTo>
                  <a:pt x="1016729" y="219144"/>
                </a:lnTo>
                <a:lnTo>
                  <a:pt x="972537" y="239427"/>
                </a:lnTo>
                <a:lnTo>
                  <a:pt x="929082" y="260503"/>
                </a:lnTo>
                <a:lnTo>
                  <a:pt x="886380" y="282357"/>
                </a:lnTo>
                <a:lnTo>
                  <a:pt x="844449" y="304976"/>
                </a:lnTo>
                <a:lnTo>
                  <a:pt x="803308" y="328347"/>
                </a:lnTo>
                <a:lnTo>
                  <a:pt x="762975" y="352456"/>
                </a:lnTo>
                <a:lnTo>
                  <a:pt x="723468" y="377290"/>
                </a:lnTo>
                <a:lnTo>
                  <a:pt x="684804" y="402836"/>
                </a:lnTo>
                <a:lnTo>
                  <a:pt x="647002" y="429079"/>
                </a:lnTo>
                <a:lnTo>
                  <a:pt x="610079" y="456007"/>
                </a:lnTo>
                <a:lnTo>
                  <a:pt x="574054" y="483607"/>
                </a:lnTo>
                <a:lnTo>
                  <a:pt x="538945" y="511863"/>
                </a:lnTo>
                <a:lnTo>
                  <a:pt x="504769" y="540765"/>
                </a:lnTo>
                <a:lnTo>
                  <a:pt x="471545" y="570296"/>
                </a:lnTo>
                <a:lnTo>
                  <a:pt x="439291" y="600446"/>
                </a:lnTo>
                <a:lnTo>
                  <a:pt x="408024" y="631199"/>
                </a:lnTo>
                <a:lnTo>
                  <a:pt x="377763" y="662542"/>
                </a:lnTo>
                <a:lnTo>
                  <a:pt x="348526" y="694462"/>
                </a:lnTo>
                <a:lnTo>
                  <a:pt x="320330" y="726946"/>
                </a:lnTo>
                <a:lnTo>
                  <a:pt x="293194" y="759980"/>
                </a:lnTo>
                <a:lnTo>
                  <a:pt x="267136" y="793551"/>
                </a:lnTo>
                <a:lnTo>
                  <a:pt x="242173" y="827645"/>
                </a:lnTo>
                <a:lnTo>
                  <a:pt x="218324" y="862248"/>
                </a:lnTo>
                <a:lnTo>
                  <a:pt x="195607" y="897348"/>
                </a:lnTo>
                <a:lnTo>
                  <a:pt x="174039" y="932931"/>
                </a:lnTo>
                <a:lnTo>
                  <a:pt x="153639" y="968983"/>
                </a:lnTo>
                <a:lnTo>
                  <a:pt x="134424" y="1005490"/>
                </a:lnTo>
                <a:lnTo>
                  <a:pt x="116414" y="1042441"/>
                </a:lnTo>
                <a:lnTo>
                  <a:pt x="99625" y="1079820"/>
                </a:lnTo>
                <a:lnTo>
                  <a:pt x="84075" y="1117615"/>
                </a:lnTo>
                <a:lnTo>
                  <a:pt x="69784" y="1155812"/>
                </a:lnTo>
                <a:lnTo>
                  <a:pt x="56768" y="1194398"/>
                </a:lnTo>
                <a:lnTo>
                  <a:pt x="45045" y="1233359"/>
                </a:lnTo>
                <a:lnTo>
                  <a:pt x="34635" y="1272682"/>
                </a:lnTo>
                <a:lnTo>
                  <a:pt x="25554" y="1312354"/>
                </a:lnTo>
                <a:lnTo>
                  <a:pt x="17821" y="1352360"/>
                </a:lnTo>
                <a:lnTo>
                  <a:pt x="11453" y="1392687"/>
                </a:lnTo>
                <a:lnTo>
                  <a:pt x="6469" y="1433323"/>
                </a:lnTo>
                <a:lnTo>
                  <a:pt x="2887" y="1474253"/>
                </a:lnTo>
                <a:lnTo>
                  <a:pt x="724" y="1515464"/>
                </a:lnTo>
                <a:lnTo>
                  <a:pt x="0" y="1556943"/>
                </a:lnTo>
                <a:lnTo>
                  <a:pt x="724" y="1598422"/>
                </a:lnTo>
                <a:lnTo>
                  <a:pt x="2887" y="1639633"/>
                </a:lnTo>
                <a:lnTo>
                  <a:pt x="6469" y="1680562"/>
                </a:lnTo>
                <a:lnTo>
                  <a:pt x="11453" y="1721197"/>
                </a:lnTo>
                <a:lnTo>
                  <a:pt x="17821" y="1761525"/>
                </a:lnTo>
                <a:lnTo>
                  <a:pt x="25554" y="1801530"/>
                </a:lnTo>
                <a:lnTo>
                  <a:pt x="34635" y="1841201"/>
                </a:lnTo>
                <a:lnTo>
                  <a:pt x="45045" y="1880524"/>
                </a:lnTo>
                <a:lnTo>
                  <a:pt x="56768" y="1919484"/>
                </a:lnTo>
                <a:lnTo>
                  <a:pt x="69784" y="1958070"/>
                </a:lnTo>
                <a:lnTo>
                  <a:pt x="84075" y="1996267"/>
                </a:lnTo>
                <a:lnTo>
                  <a:pt x="99625" y="2034061"/>
                </a:lnTo>
                <a:lnTo>
                  <a:pt x="116414" y="2071441"/>
                </a:lnTo>
                <a:lnTo>
                  <a:pt x="134424" y="2108391"/>
                </a:lnTo>
                <a:lnTo>
                  <a:pt x="153639" y="2144898"/>
                </a:lnTo>
                <a:lnTo>
                  <a:pt x="174039" y="2180950"/>
                </a:lnTo>
                <a:lnTo>
                  <a:pt x="195607" y="2216532"/>
                </a:lnTo>
                <a:lnTo>
                  <a:pt x="218324" y="2251632"/>
                </a:lnTo>
                <a:lnTo>
                  <a:pt x="242173" y="2286235"/>
                </a:lnTo>
                <a:lnTo>
                  <a:pt x="267136" y="2320329"/>
                </a:lnTo>
                <a:lnTo>
                  <a:pt x="293194" y="2353899"/>
                </a:lnTo>
                <a:lnTo>
                  <a:pt x="320330" y="2386933"/>
                </a:lnTo>
                <a:lnTo>
                  <a:pt x="348526" y="2419417"/>
                </a:lnTo>
                <a:lnTo>
                  <a:pt x="377763" y="2451337"/>
                </a:lnTo>
                <a:lnTo>
                  <a:pt x="408024" y="2482680"/>
                </a:lnTo>
                <a:lnTo>
                  <a:pt x="439291" y="2513433"/>
                </a:lnTo>
                <a:lnTo>
                  <a:pt x="471545" y="2543582"/>
                </a:lnTo>
                <a:lnTo>
                  <a:pt x="504769" y="2573114"/>
                </a:lnTo>
                <a:lnTo>
                  <a:pt x="538945" y="2602015"/>
                </a:lnTo>
                <a:lnTo>
                  <a:pt x="574054" y="2630271"/>
                </a:lnTo>
                <a:lnTo>
                  <a:pt x="610079" y="2657870"/>
                </a:lnTo>
                <a:lnTo>
                  <a:pt x="647002" y="2684798"/>
                </a:lnTo>
                <a:lnTo>
                  <a:pt x="684804" y="2711042"/>
                </a:lnTo>
                <a:lnTo>
                  <a:pt x="723468" y="2736587"/>
                </a:lnTo>
                <a:lnTo>
                  <a:pt x="762975" y="2761421"/>
                </a:lnTo>
                <a:lnTo>
                  <a:pt x="803308" y="2785531"/>
                </a:lnTo>
                <a:lnTo>
                  <a:pt x="844449" y="2808901"/>
                </a:lnTo>
                <a:lnTo>
                  <a:pt x="886380" y="2831520"/>
                </a:lnTo>
                <a:lnTo>
                  <a:pt x="929082" y="2853374"/>
                </a:lnTo>
                <a:lnTo>
                  <a:pt x="972537" y="2874449"/>
                </a:lnTo>
                <a:lnTo>
                  <a:pt x="1016729" y="2894732"/>
                </a:lnTo>
                <a:lnTo>
                  <a:pt x="1061638" y="2914210"/>
                </a:lnTo>
                <a:lnTo>
                  <a:pt x="1107246" y="2932868"/>
                </a:lnTo>
                <a:lnTo>
                  <a:pt x="1153537" y="2950694"/>
                </a:lnTo>
                <a:lnTo>
                  <a:pt x="1200491" y="2967674"/>
                </a:lnTo>
                <a:lnTo>
                  <a:pt x="1248090" y="2983795"/>
                </a:lnTo>
                <a:lnTo>
                  <a:pt x="1296317" y="2999043"/>
                </a:lnTo>
                <a:lnTo>
                  <a:pt x="1345154" y="3013404"/>
                </a:lnTo>
                <a:lnTo>
                  <a:pt x="1394582" y="3026866"/>
                </a:lnTo>
                <a:lnTo>
                  <a:pt x="1444585" y="3039415"/>
                </a:lnTo>
                <a:lnTo>
                  <a:pt x="1495142" y="3051037"/>
                </a:lnTo>
                <a:lnTo>
                  <a:pt x="1546238" y="3061719"/>
                </a:lnTo>
                <a:lnTo>
                  <a:pt x="1597852" y="3071447"/>
                </a:lnTo>
                <a:lnTo>
                  <a:pt x="1649969" y="3080209"/>
                </a:lnTo>
                <a:lnTo>
                  <a:pt x="1702569" y="3087990"/>
                </a:lnTo>
                <a:lnTo>
                  <a:pt x="1755635" y="3094777"/>
                </a:lnTo>
                <a:lnTo>
                  <a:pt x="1809148" y="3100557"/>
                </a:lnTo>
                <a:lnTo>
                  <a:pt x="1863091" y="3105316"/>
                </a:lnTo>
                <a:lnTo>
                  <a:pt x="1917446" y="3109041"/>
                </a:lnTo>
                <a:lnTo>
                  <a:pt x="1972194" y="3111719"/>
                </a:lnTo>
                <a:lnTo>
                  <a:pt x="2027318" y="3113335"/>
                </a:lnTo>
                <a:lnTo>
                  <a:pt x="2082800" y="3113877"/>
                </a:lnTo>
                <a:lnTo>
                  <a:pt x="2138281" y="3113335"/>
                </a:lnTo>
                <a:lnTo>
                  <a:pt x="2193404" y="3111719"/>
                </a:lnTo>
                <a:lnTo>
                  <a:pt x="2248150" y="3109041"/>
                </a:lnTo>
                <a:lnTo>
                  <a:pt x="2302503" y="3105316"/>
                </a:lnTo>
                <a:lnTo>
                  <a:pt x="2356443" y="3100557"/>
                </a:lnTo>
                <a:lnTo>
                  <a:pt x="2409954" y="3094777"/>
                </a:lnTo>
                <a:lnTo>
                  <a:pt x="2463016" y="3087990"/>
                </a:lnTo>
                <a:lnTo>
                  <a:pt x="2515612" y="3080209"/>
                </a:lnTo>
                <a:lnTo>
                  <a:pt x="2567724" y="3071447"/>
                </a:lnTo>
                <a:lnTo>
                  <a:pt x="2619334" y="3061719"/>
                </a:lnTo>
                <a:lnTo>
                  <a:pt x="2670424" y="3051037"/>
                </a:lnTo>
                <a:lnTo>
                  <a:pt x="2720976" y="3039415"/>
                </a:lnTo>
                <a:lnTo>
                  <a:pt x="2770972" y="3026866"/>
                </a:lnTo>
                <a:lnTo>
                  <a:pt x="2820394" y="3013404"/>
                </a:lnTo>
                <a:lnTo>
                  <a:pt x="2869224" y="2999043"/>
                </a:lnTo>
                <a:lnTo>
                  <a:pt x="2917444" y="2983795"/>
                </a:lnTo>
                <a:lnTo>
                  <a:pt x="2965036" y="2967674"/>
                </a:lnTo>
                <a:lnTo>
                  <a:pt x="3011982" y="2950694"/>
                </a:lnTo>
                <a:lnTo>
                  <a:pt x="3058264" y="2932868"/>
                </a:lnTo>
                <a:lnTo>
                  <a:pt x="3103865" y="2914210"/>
                </a:lnTo>
                <a:lnTo>
                  <a:pt x="3148765" y="2894732"/>
                </a:lnTo>
                <a:lnTo>
                  <a:pt x="3192948" y="2874449"/>
                </a:lnTo>
                <a:lnTo>
                  <a:pt x="3236395" y="2853374"/>
                </a:lnTo>
                <a:lnTo>
                  <a:pt x="3279088" y="2831520"/>
                </a:lnTo>
                <a:lnTo>
                  <a:pt x="3321009" y="2808901"/>
                </a:lnTo>
                <a:lnTo>
                  <a:pt x="3362141" y="2785531"/>
                </a:lnTo>
                <a:lnTo>
                  <a:pt x="3402465" y="2761421"/>
                </a:lnTo>
                <a:lnTo>
                  <a:pt x="3441963" y="2736587"/>
                </a:lnTo>
                <a:lnTo>
                  <a:pt x="3480617" y="2711042"/>
                </a:lnTo>
                <a:lnTo>
                  <a:pt x="3518410" y="2684798"/>
                </a:lnTo>
                <a:lnTo>
                  <a:pt x="3555323" y="2657870"/>
                </a:lnTo>
                <a:lnTo>
                  <a:pt x="3591339" y="2630271"/>
                </a:lnTo>
                <a:lnTo>
                  <a:pt x="3626438" y="2602015"/>
                </a:lnTo>
                <a:lnTo>
                  <a:pt x="3660605" y="2573114"/>
                </a:lnTo>
                <a:lnTo>
                  <a:pt x="3693819" y="2543582"/>
                </a:lnTo>
                <a:lnTo>
                  <a:pt x="3726064" y="2513433"/>
                </a:lnTo>
                <a:lnTo>
                  <a:pt x="3757322" y="2482680"/>
                </a:lnTo>
                <a:lnTo>
                  <a:pt x="3787573" y="2451337"/>
                </a:lnTo>
                <a:lnTo>
                  <a:pt x="3816802" y="2419417"/>
                </a:lnTo>
                <a:lnTo>
                  <a:pt x="3844989" y="2386933"/>
                </a:lnTo>
                <a:lnTo>
                  <a:pt x="3872116" y="2353899"/>
                </a:lnTo>
                <a:lnTo>
                  <a:pt x="3898166" y="2320329"/>
                </a:lnTo>
                <a:lnTo>
                  <a:pt x="3923121" y="2286235"/>
                </a:lnTo>
                <a:lnTo>
                  <a:pt x="3946962" y="2251632"/>
                </a:lnTo>
                <a:lnTo>
                  <a:pt x="3969671" y="2216532"/>
                </a:lnTo>
                <a:lnTo>
                  <a:pt x="3991232" y="2180950"/>
                </a:lnTo>
                <a:lnTo>
                  <a:pt x="4011624" y="2144898"/>
                </a:lnTo>
                <a:lnTo>
                  <a:pt x="4030832" y="2108391"/>
                </a:lnTo>
                <a:lnTo>
                  <a:pt x="4048836" y="2071441"/>
                </a:lnTo>
                <a:lnTo>
                  <a:pt x="4065619" y="2034061"/>
                </a:lnTo>
                <a:lnTo>
                  <a:pt x="4081163" y="1996267"/>
                </a:lnTo>
                <a:lnTo>
                  <a:pt x="4095449" y="1958070"/>
                </a:lnTo>
                <a:lnTo>
                  <a:pt x="4108460" y="1919484"/>
                </a:lnTo>
                <a:lnTo>
                  <a:pt x="4120178" y="1880524"/>
                </a:lnTo>
                <a:lnTo>
                  <a:pt x="4130584" y="1841201"/>
                </a:lnTo>
                <a:lnTo>
                  <a:pt x="4139662" y="1801530"/>
                </a:lnTo>
                <a:lnTo>
                  <a:pt x="4147392" y="1761525"/>
                </a:lnTo>
                <a:lnTo>
                  <a:pt x="4153757" y="1721197"/>
                </a:lnTo>
                <a:lnTo>
                  <a:pt x="4158739" y="1680562"/>
                </a:lnTo>
                <a:lnTo>
                  <a:pt x="4162320" y="1639633"/>
                </a:lnTo>
                <a:lnTo>
                  <a:pt x="4164481" y="1598422"/>
                </a:lnTo>
                <a:lnTo>
                  <a:pt x="4165206" y="1556943"/>
                </a:lnTo>
                <a:lnTo>
                  <a:pt x="4164021" y="1504012"/>
                </a:lnTo>
                <a:lnTo>
                  <a:pt x="4160494" y="1451528"/>
                </a:lnTo>
                <a:lnTo>
                  <a:pt x="4154662" y="1399519"/>
                </a:lnTo>
                <a:lnTo>
                  <a:pt x="4146565" y="1348012"/>
                </a:lnTo>
                <a:lnTo>
                  <a:pt x="4136240" y="1297033"/>
                </a:lnTo>
                <a:lnTo>
                  <a:pt x="4123728" y="1246611"/>
                </a:lnTo>
                <a:lnTo>
                  <a:pt x="4109066" y="1196771"/>
                </a:lnTo>
                <a:lnTo>
                  <a:pt x="4092293" y="1147541"/>
                </a:lnTo>
                <a:lnTo>
                  <a:pt x="4073448" y="1098949"/>
                </a:lnTo>
                <a:lnTo>
                  <a:pt x="4052570" y="1051020"/>
                </a:lnTo>
                <a:lnTo>
                  <a:pt x="4029697" y="1003782"/>
                </a:lnTo>
                <a:lnTo>
                  <a:pt x="4004868" y="957262"/>
                </a:lnTo>
                <a:lnTo>
                  <a:pt x="4597182" y="549275"/>
                </a:lnTo>
                <a:lnTo>
                  <a:pt x="3668712" y="549275"/>
                </a:lnTo>
                <a:lnTo>
                  <a:pt x="3634526" y="519974"/>
                </a:lnTo>
                <a:lnTo>
                  <a:pt x="3599391" y="491322"/>
                </a:lnTo>
                <a:lnTo>
                  <a:pt x="3563326" y="463331"/>
                </a:lnTo>
                <a:lnTo>
                  <a:pt x="3526349" y="436016"/>
                </a:lnTo>
                <a:lnTo>
                  <a:pt x="3488478" y="409390"/>
                </a:lnTo>
                <a:lnTo>
                  <a:pt x="3449731" y="383468"/>
                </a:lnTo>
                <a:lnTo>
                  <a:pt x="3410126" y="358263"/>
                </a:lnTo>
                <a:lnTo>
                  <a:pt x="3369682" y="333790"/>
                </a:lnTo>
                <a:lnTo>
                  <a:pt x="3328416" y="310063"/>
                </a:lnTo>
                <a:lnTo>
                  <a:pt x="3286347" y="287095"/>
                </a:lnTo>
                <a:lnTo>
                  <a:pt x="3243493" y="264900"/>
                </a:lnTo>
                <a:lnTo>
                  <a:pt x="3199871" y="243492"/>
                </a:lnTo>
                <a:lnTo>
                  <a:pt x="3155501" y="222886"/>
                </a:lnTo>
                <a:lnTo>
                  <a:pt x="3110399" y="203096"/>
                </a:lnTo>
                <a:lnTo>
                  <a:pt x="3064585" y="184134"/>
                </a:lnTo>
                <a:lnTo>
                  <a:pt x="3018077" y="166016"/>
                </a:lnTo>
                <a:lnTo>
                  <a:pt x="2970891" y="148755"/>
                </a:lnTo>
                <a:lnTo>
                  <a:pt x="2923048" y="132365"/>
                </a:lnTo>
                <a:lnTo>
                  <a:pt x="2874564" y="116860"/>
                </a:lnTo>
                <a:lnTo>
                  <a:pt x="2825458" y="102254"/>
                </a:lnTo>
                <a:lnTo>
                  <a:pt x="2775748" y="88561"/>
                </a:lnTo>
                <a:lnTo>
                  <a:pt x="2725452" y="75796"/>
                </a:lnTo>
                <a:lnTo>
                  <a:pt x="2674589" y="63971"/>
                </a:lnTo>
                <a:lnTo>
                  <a:pt x="2623175" y="53101"/>
                </a:lnTo>
                <a:lnTo>
                  <a:pt x="2571230" y="43201"/>
                </a:lnTo>
                <a:lnTo>
                  <a:pt x="2518772" y="34283"/>
                </a:lnTo>
                <a:lnTo>
                  <a:pt x="2465819" y="26362"/>
                </a:lnTo>
                <a:lnTo>
                  <a:pt x="2412388" y="19451"/>
                </a:lnTo>
                <a:lnTo>
                  <a:pt x="2358499" y="13566"/>
                </a:lnTo>
                <a:lnTo>
                  <a:pt x="2304168" y="8719"/>
                </a:lnTo>
                <a:lnTo>
                  <a:pt x="2249415" y="4925"/>
                </a:lnTo>
                <a:lnTo>
                  <a:pt x="2194257" y="2198"/>
                </a:lnTo>
                <a:lnTo>
                  <a:pt x="2138712" y="551"/>
                </a:lnTo>
                <a:lnTo>
                  <a:pt x="2082800" y="0"/>
                </a:lnTo>
                <a:close/>
              </a:path>
              <a:path w="5117465" h="3114040">
                <a:moveTo>
                  <a:pt x="5116906" y="191287"/>
                </a:moveTo>
                <a:lnTo>
                  <a:pt x="3668712" y="549275"/>
                </a:lnTo>
                <a:lnTo>
                  <a:pt x="4597182" y="549275"/>
                </a:lnTo>
                <a:lnTo>
                  <a:pt x="5116906" y="191287"/>
                </a:lnTo>
                <a:close/>
              </a:path>
            </a:pathLst>
          </a:custGeom>
          <a:solidFill>
            <a:srgbClr val="04599E"/>
          </a:solidFill>
          <a:ln w="9525">
            <a:noFill/>
            <a:round/>
            <a:headEnd/>
            <a:tailEnd/>
          </a:ln>
        </p:spPr>
        <p:txBody>
          <a:bodyPr lIns="0" tIns="0" rIns="0" bIns="0"/>
          <a:lstStyle/>
          <a:p>
            <a:endParaRPr lang="en-US"/>
          </a:p>
        </p:txBody>
      </p:sp>
      <p:sp>
        <p:nvSpPr>
          <p:cNvPr id="10" name="object 10"/>
          <p:cNvSpPr txBox="1"/>
          <p:nvPr/>
        </p:nvSpPr>
        <p:spPr>
          <a:xfrm>
            <a:off x="3873500" y="7177088"/>
            <a:ext cx="3297238" cy="1773237"/>
          </a:xfrm>
          <a:prstGeom prst="rect">
            <a:avLst/>
          </a:prstGeom>
        </p:spPr>
        <p:txBody>
          <a:bodyPr lIns="0" tIns="6985" rIns="0" bIns="0">
            <a:spAutoFit/>
          </a:bodyPr>
          <a:lstStyle/>
          <a:p>
            <a:pPr marL="12700" algn="ctr">
              <a:lnSpc>
                <a:spcPct val="101000"/>
              </a:lnSpc>
              <a:spcBef>
                <a:spcPts val="50"/>
              </a:spcBef>
              <a:tabLst>
                <a:tab pos="1084263" algn="l"/>
              </a:tabLst>
            </a:pPr>
            <a:r>
              <a:rPr lang="en-US" sz="3800" b="1">
                <a:solidFill>
                  <a:srgbClr val="FEFFFF"/>
                </a:solidFill>
              </a:rPr>
              <a:t>“I’m	afraid I’ll  fall into  compromise!”</a:t>
            </a:r>
            <a:endParaRPr lang="en-US" sz="3800"/>
          </a:p>
        </p:txBody>
      </p:sp>
      <p:sp>
        <p:nvSpPr>
          <p:cNvPr id="36874" name="object 11"/>
          <p:cNvSpPr>
            <a:spLocks/>
          </p:cNvSpPr>
          <p:nvPr/>
        </p:nvSpPr>
        <p:spPr bwMode="auto">
          <a:xfrm>
            <a:off x="7721600" y="6575425"/>
            <a:ext cx="5211763" cy="3000375"/>
          </a:xfrm>
          <a:custGeom>
            <a:avLst/>
            <a:gdLst/>
            <a:ahLst/>
            <a:cxnLst>
              <a:cxn ang="0">
                <a:pos x="1961265" y="4659"/>
              </a:cxn>
              <a:cxn ang="0">
                <a:pos x="1741449" y="24947"/>
              </a:cxn>
              <a:cxn ang="0">
                <a:pos x="1529261" y="60558"/>
              </a:cxn>
              <a:cxn ang="0">
                <a:pos x="1325879" y="110663"/>
              </a:cxn>
              <a:cxn ang="0">
                <a:pos x="1132480" y="174432"/>
              </a:cxn>
              <a:cxn ang="0">
                <a:pos x="950241" y="251035"/>
              </a:cxn>
              <a:cxn ang="0">
                <a:pos x="780341" y="339643"/>
              </a:cxn>
              <a:cxn ang="0">
                <a:pos x="623957" y="439426"/>
              </a:cxn>
              <a:cxn ang="0">
                <a:pos x="482266" y="549553"/>
              </a:cxn>
              <a:cxn ang="0">
                <a:pos x="356445" y="669196"/>
              </a:cxn>
              <a:cxn ang="0">
                <a:pos x="247673" y="797523"/>
              </a:cxn>
              <a:cxn ang="0">
                <a:pos x="157126" y="933706"/>
              </a:cxn>
              <a:cxn ang="0">
                <a:pos x="85983" y="1076914"/>
              </a:cxn>
              <a:cxn ang="0">
                <a:pos x="35420" y="1226318"/>
              </a:cxn>
              <a:cxn ang="0">
                <a:pos x="6616" y="1381088"/>
              </a:cxn>
              <a:cxn ang="0">
                <a:pos x="741" y="1540148"/>
              </a:cxn>
              <a:cxn ang="0">
                <a:pos x="18225" y="1697282"/>
              </a:cxn>
              <a:cxn ang="0">
                <a:pos x="58055" y="1849457"/>
              </a:cxn>
              <a:cxn ang="0">
                <a:pos x="119056" y="1995844"/>
              </a:cxn>
              <a:cxn ang="0">
                <a:pos x="200048" y="2135615"/>
              </a:cxn>
              <a:cxn ang="0">
                <a:pos x="299854" y="2267942"/>
              </a:cxn>
              <a:cxn ang="0">
                <a:pos x="417298" y="2391995"/>
              </a:cxn>
              <a:cxn ang="0">
                <a:pos x="551201" y="2506946"/>
              </a:cxn>
              <a:cxn ang="0">
                <a:pos x="700386" y="2611966"/>
              </a:cxn>
              <a:cxn ang="0">
                <a:pos x="863675" y="2706228"/>
              </a:cxn>
              <a:cxn ang="0">
                <a:pos x="1039892" y="2788902"/>
              </a:cxn>
              <a:cxn ang="0">
                <a:pos x="1227858" y="2859159"/>
              </a:cxn>
              <a:cxn ang="0">
                <a:pos x="1426395" y="2916172"/>
              </a:cxn>
              <a:cxn ang="0">
                <a:pos x="1634328" y="2959112"/>
              </a:cxn>
              <a:cxn ang="0">
                <a:pos x="1850477" y="2987149"/>
              </a:cxn>
              <a:cxn ang="0">
                <a:pos x="2073665" y="2999456"/>
              </a:cxn>
              <a:cxn ang="0">
                <a:pos x="2299587" y="2995321"/>
              </a:cxn>
              <a:cxn ang="0">
                <a:pos x="2519415" y="2975045"/>
              </a:cxn>
              <a:cxn ang="0">
                <a:pos x="2731622" y="2939453"/>
              </a:cxn>
              <a:cxn ang="0">
                <a:pos x="2935030" y="2889373"/>
              </a:cxn>
              <a:cxn ang="0">
                <a:pos x="3128461" y="2825634"/>
              </a:cxn>
              <a:cxn ang="0">
                <a:pos x="3310734" y="2749065"/>
              </a:cxn>
              <a:cxn ang="0">
                <a:pos x="3480672" y="2660494"/>
              </a:cxn>
              <a:cxn ang="0">
                <a:pos x="3637095" y="2560749"/>
              </a:cxn>
              <a:cxn ang="0">
                <a:pos x="3778826" y="2450660"/>
              </a:cxn>
              <a:cxn ang="0">
                <a:pos x="3904684" y="2331054"/>
              </a:cxn>
              <a:cxn ang="0">
                <a:pos x="4013491" y="2202761"/>
              </a:cxn>
              <a:cxn ang="0">
                <a:pos x="4104069" y="2066609"/>
              </a:cxn>
              <a:cxn ang="0">
                <a:pos x="4175239" y="1923426"/>
              </a:cxn>
              <a:cxn ang="0">
                <a:pos x="4225821" y="1774041"/>
              </a:cxn>
              <a:cxn ang="0">
                <a:pos x="4254637" y="1619283"/>
              </a:cxn>
              <a:cxn ang="0">
                <a:pos x="4260044" y="1449423"/>
              </a:cxn>
              <a:cxn ang="0">
                <a:pos x="4231684" y="1250845"/>
              </a:cxn>
              <a:cxn ang="0">
                <a:pos x="4167762" y="1060725"/>
              </a:cxn>
              <a:cxn ang="0">
                <a:pos x="4711062" y="520700"/>
              </a:cxn>
              <a:cxn ang="0">
                <a:pos x="3637649" y="441435"/>
              </a:cxn>
              <a:cxn ang="0">
                <a:pos x="3486369" y="344276"/>
              </a:cxn>
              <a:cxn ang="0">
                <a:pos x="3322372" y="257567"/>
              </a:cxn>
              <a:cxn ang="0">
                <a:pos x="3146714" y="182081"/>
              </a:cxn>
              <a:cxn ang="0">
                <a:pos x="2960450" y="118589"/>
              </a:cxn>
              <a:cxn ang="0">
                <a:pos x="2764634" y="67864"/>
              </a:cxn>
              <a:cxn ang="0">
                <a:pos x="2560322" y="30676"/>
              </a:cxn>
              <a:cxn ang="0">
                <a:pos x="2348567" y="7797"/>
              </a:cxn>
              <a:cxn ang="0">
                <a:pos x="2130425" y="0"/>
              </a:cxn>
              <a:cxn ang="0">
                <a:pos x="5211394" y="190893"/>
              </a:cxn>
            </a:cxnLst>
            <a:rect l="0" t="0" r="r" b="b"/>
            <a:pathLst>
              <a:path w="5211445" h="3000375">
                <a:moveTo>
                  <a:pt x="2130425" y="0"/>
                </a:moveTo>
                <a:lnTo>
                  <a:pt x="2073665" y="522"/>
                </a:lnTo>
                <a:lnTo>
                  <a:pt x="2017273" y="2079"/>
                </a:lnTo>
                <a:lnTo>
                  <a:pt x="1961265" y="4659"/>
                </a:lnTo>
                <a:lnTo>
                  <a:pt x="1905660" y="8249"/>
                </a:lnTo>
                <a:lnTo>
                  <a:pt x="1850477" y="12836"/>
                </a:lnTo>
                <a:lnTo>
                  <a:pt x="1795733" y="18406"/>
                </a:lnTo>
                <a:lnTo>
                  <a:pt x="1741449" y="24947"/>
                </a:lnTo>
                <a:lnTo>
                  <a:pt x="1687641" y="32445"/>
                </a:lnTo>
                <a:lnTo>
                  <a:pt x="1634328" y="40888"/>
                </a:lnTo>
                <a:lnTo>
                  <a:pt x="1581528" y="50264"/>
                </a:lnTo>
                <a:lnTo>
                  <a:pt x="1529261" y="60558"/>
                </a:lnTo>
                <a:lnTo>
                  <a:pt x="1477544" y="71757"/>
                </a:lnTo>
                <a:lnTo>
                  <a:pt x="1426395" y="83850"/>
                </a:lnTo>
                <a:lnTo>
                  <a:pt x="1375834" y="96823"/>
                </a:lnTo>
                <a:lnTo>
                  <a:pt x="1325879" y="110663"/>
                </a:lnTo>
                <a:lnTo>
                  <a:pt x="1276547" y="125356"/>
                </a:lnTo>
                <a:lnTo>
                  <a:pt x="1227858" y="140891"/>
                </a:lnTo>
                <a:lnTo>
                  <a:pt x="1179829" y="157254"/>
                </a:lnTo>
                <a:lnTo>
                  <a:pt x="1132480" y="174432"/>
                </a:lnTo>
                <a:lnTo>
                  <a:pt x="1085828" y="192412"/>
                </a:lnTo>
                <a:lnTo>
                  <a:pt x="1039892" y="211181"/>
                </a:lnTo>
                <a:lnTo>
                  <a:pt x="994690" y="230727"/>
                </a:lnTo>
                <a:lnTo>
                  <a:pt x="950241" y="251035"/>
                </a:lnTo>
                <a:lnTo>
                  <a:pt x="906564" y="272094"/>
                </a:lnTo>
                <a:lnTo>
                  <a:pt x="863675" y="293891"/>
                </a:lnTo>
                <a:lnTo>
                  <a:pt x="821595" y="316411"/>
                </a:lnTo>
                <a:lnTo>
                  <a:pt x="780341" y="339643"/>
                </a:lnTo>
                <a:lnTo>
                  <a:pt x="739932" y="363574"/>
                </a:lnTo>
                <a:lnTo>
                  <a:pt x="700386" y="388190"/>
                </a:lnTo>
                <a:lnTo>
                  <a:pt x="661721" y="413478"/>
                </a:lnTo>
                <a:lnTo>
                  <a:pt x="623957" y="439426"/>
                </a:lnTo>
                <a:lnTo>
                  <a:pt x="587111" y="466020"/>
                </a:lnTo>
                <a:lnTo>
                  <a:pt x="551201" y="493248"/>
                </a:lnTo>
                <a:lnTo>
                  <a:pt x="516247" y="521097"/>
                </a:lnTo>
                <a:lnTo>
                  <a:pt x="482266" y="549553"/>
                </a:lnTo>
                <a:lnTo>
                  <a:pt x="449277" y="578604"/>
                </a:lnTo>
                <a:lnTo>
                  <a:pt x="417298" y="608237"/>
                </a:lnTo>
                <a:lnTo>
                  <a:pt x="386348" y="638438"/>
                </a:lnTo>
                <a:lnTo>
                  <a:pt x="356445" y="669196"/>
                </a:lnTo>
                <a:lnTo>
                  <a:pt x="327608" y="700496"/>
                </a:lnTo>
                <a:lnTo>
                  <a:pt x="299854" y="732326"/>
                </a:lnTo>
                <a:lnTo>
                  <a:pt x="273203" y="764672"/>
                </a:lnTo>
                <a:lnTo>
                  <a:pt x="247673" y="797523"/>
                </a:lnTo>
                <a:lnTo>
                  <a:pt x="223282" y="830865"/>
                </a:lnTo>
                <a:lnTo>
                  <a:pt x="200048" y="864685"/>
                </a:lnTo>
                <a:lnTo>
                  <a:pt x="177990" y="898969"/>
                </a:lnTo>
                <a:lnTo>
                  <a:pt x="157126" y="933706"/>
                </a:lnTo>
                <a:lnTo>
                  <a:pt x="137475" y="968882"/>
                </a:lnTo>
                <a:lnTo>
                  <a:pt x="119056" y="1004484"/>
                </a:lnTo>
                <a:lnTo>
                  <a:pt x="101885" y="1040499"/>
                </a:lnTo>
                <a:lnTo>
                  <a:pt x="85983" y="1076914"/>
                </a:lnTo>
                <a:lnTo>
                  <a:pt x="71367" y="1113717"/>
                </a:lnTo>
                <a:lnTo>
                  <a:pt x="58055" y="1150894"/>
                </a:lnTo>
                <a:lnTo>
                  <a:pt x="46067" y="1188432"/>
                </a:lnTo>
                <a:lnTo>
                  <a:pt x="35420" y="1226318"/>
                </a:lnTo>
                <a:lnTo>
                  <a:pt x="26133" y="1264540"/>
                </a:lnTo>
                <a:lnTo>
                  <a:pt x="18225" y="1303084"/>
                </a:lnTo>
                <a:lnTo>
                  <a:pt x="11713" y="1341938"/>
                </a:lnTo>
                <a:lnTo>
                  <a:pt x="6616" y="1381088"/>
                </a:lnTo>
                <a:lnTo>
                  <a:pt x="2952" y="1420521"/>
                </a:lnTo>
                <a:lnTo>
                  <a:pt x="741" y="1460225"/>
                </a:lnTo>
                <a:lnTo>
                  <a:pt x="0" y="1500187"/>
                </a:lnTo>
                <a:lnTo>
                  <a:pt x="741" y="1540148"/>
                </a:lnTo>
                <a:lnTo>
                  <a:pt x="2952" y="1579851"/>
                </a:lnTo>
                <a:lnTo>
                  <a:pt x="6616" y="1619283"/>
                </a:lnTo>
                <a:lnTo>
                  <a:pt x="11713" y="1658431"/>
                </a:lnTo>
                <a:lnTo>
                  <a:pt x="18225" y="1697282"/>
                </a:lnTo>
                <a:lnTo>
                  <a:pt x="26133" y="1735823"/>
                </a:lnTo>
                <a:lnTo>
                  <a:pt x="35420" y="1774041"/>
                </a:lnTo>
                <a:lnTo>
                  <a:pt x="46067" y="1811924"/>
                </a:lnTo>
                <a:lnTo>
                  <a:pt x="58055" y="1849457"/>
                </a:lnTo>
                <a:lnTo>
                  <a:pt x="71367" y="1886629"/>
                </a:lnTo>
                <a:lnTo>
                  <a:pt x="85983" y="1923426"/>
                </a:lnTo>
                <a:lnTo>
                  <a:pt x="101885" y="1959835"/>
                </a:lnTo>
                <a:lnTo>
                  <a:pt x="119056" y="1995844"/>
                </a:lnTo>
                <a:lnTo>
                  <a:pt x="137475" y="2031440"/>
                </a:lnTo>
                <a:lnTo>
                  <a:pt x="157126" y="2066609"/>
                </a:lnTo>
                <a:lnTo>
                  <a:pt x="177990" y="2101338"/>
                </a:lnTo>
                <a:lnTo>
                  <a:pt x="200048" y="2135615"/>
                </a:lnTo>
                <a:lnTo>
                  <a:pt x="223282" y="2169427"/>
                </a:lnTo>
                <a:lnTo>
                  <a:pt x="247673" y="2202761"/>
                </a:lnTo>
                <a:lnTo>
                  <a:pt x="273203" y="2235603"/>
                </a:lnTo>
                <a:lnTo>
                  <a:pt x="299854" y="2267942"/>
                </a:lnTo>
                <a:lnTo>
                  <a:pt x="327608" y="2299763"/>
                </a:lnTo>
                <a:lnTo>
                  <a:pt x="356445" y="2331054"/>
                </a:lnTo>
                <a:lnTo>
                  <a:pt x="386348" y="2361802"/>
                </a:lnTo>
                <a:lnTo>
                  <a:pt x="417298" y="2391995"/>
                </a:lnTo>
                <a:lnTo>
                  <a:pt x="449277" y="2421618"/>
                </a:lnTo>
                <a:lnTo>
                  <a:pt x="482266" y="2450660"/>
                </a:lnTo>
                <a:lnTo>
                  <a:pt x="516247" y="2479107"/>
                </a:lnTo>
                <a:lnTo>
                  <a:pt x="551201" y="2506946"/>
                </a:lnTo>
                <a:lnTo>
                  <a:pt x="587111" y="2534164"/>
                </a:lnTo>
                <a:lnTo>
                  <a:pt x="623957" y="2560749"/>
                </a:lnTo>
                <a:lnTo>
                  <a:pt x="661721" y="2586687"/>
                </a:lnTo>
                <a:lnTo>
                  <a:pt x="700386" y="2611966"/>
                </a:lnTo>
                <a:lnTo>
                  <a:pt x="739932" y="2636573"/>
                </a:lnTo>
                <a:lnTo>
                  <a:pt x="780341" y="2660494"/>
                </a:lnTo>
                <a:lnTo>
                  <a:pt x="821595" y="2683716"/>
                </a:lnTo>
                <a:lnTo>
                  <a:pt x="863675" y="2706228"/>
                </a:lnTo>
                <a:lnTo>
                  <a:pt x="906564" y="2728015"/>
                </a:lnTo>
                <a:lnTo>
                  <a:pt x="950241" y="2749065"/>
                </a:lnTo>
                <a:lnTo>
                  <a:pt x="994690" y="2769365"/>
                </a:lnTo>
                <a:lnTo>
                  <a:pt x="1039892" y="2788902"/>
                </a:lnTo>
                <a:lnTo>
                  <a:pt x="1085828" y="2807662"/>
                </a:lnTo>
                <a:lnTo>
                  <a:pt x="1132480" y="2825634"/>
                </a:lnTo>
                <a:lnTo>
                  <a:pt x="1179829" y="2842804"/>
                </a:lnTo>
                <a:lnTo>
                  <a:pt x="1227858" y="2859159"/>
                </a:lnTo>
                <a:lnTo>
                  <a:pt x="1276547" y="2874687"/>
                </a:lnTo>
                <a:lnTo>
                  <a:pt x="1325879" y="2889373"/>
                </a:lnTo>
                <a:lnTo>
                  <a:pt x="1375834" y="2903206"/>
                </a:lnTo>
                <a:lnTo>
                  <a:pt x="1426395" y="2916172"/>
                </a:lnTo>
                <a:lnTo>
                  <a:pt x="1477544" y="2928259"/>
                </a:lnTo>
                <a:lnTo>
                  <a:pt x="1529261" y="2939453"/>
                </a:lnTo>
                <a:lnTo>
                  <a:pt x="1581528" y="2949742"/>
                </a:lnTo>
                <a:lnTo>
                  <a:pt x="1634328" y="2959112"/>
                </a:lnTo>
                <a:lnTo>
                  <a:pt x="1687641" y="2967551"/>
                </a:lnTo>
                <a:lnTo>
                  <a:pt x="1741449" y="2975045"/>
                </a:lnTo>
                <a:lnTo>
                  <a:pt x="1795733" y="2981582"/>
                </a:lnTo>
                <a:lnTo>
                  <a:pt x="1850477" y="2987149"/>
                </a:lnTo>
                <a:lnTo>
                  <a:pt x="1905660" y="2991733"/>
                </a:lnTo>
                <a:lnTo>
                  <a:pt x="1961265" y="2995321"/>
                </a:lnTo>
                <a:lnTo>
                  <a:pt x="2017273" y="2997900"/>
                </a:lnTo>
                <a:lnTo>
                  <a:pt x="2073665" y="2999456"/>
                </a:lnTo>
                <a:lnTo>
                  <a:pt x="2130425" y="2999978"/>
                </a:lnTo>
                <a:lnTo>
                  <a:pt x="2187184" y="2999456"/>
                </a:lnTo>
                <a:lnTo>
                  <a:pt x="2243578" y="2997900"/>
                </a:lnTo>
                <a:lnTo>
                  <a:pt x="2299587" y="2995321"/>
                </a:lnTo>
                <a:lnTo>
                  <a:pt x="2355194" y="2991733"/>
                </a:lnTo>
                <a:lnTo>
                  <a:pt x="2410380" y="2987149"/>
                </a:lnTo>
                <a:lnTo>
                  <a:pt x="2465126" y="2981582"/>
                </a:lnTo>
                <a:lnTo>
                  <a:pt x="2519415" y="2975045"/>
                </a:lnTo>
                <a:lnTo>
                  <a:pt x="2573227" y="2967551"/>
                </a:lnTo>
                <a:lnTo>
                  <a:pt x="2626545" y="2959112"/>
                </a:lnTo>
                <a:lnTo>
                  <a:pt x="2679349" y="2949742"/>
                </a:lnTo>
                <a:lnTo>
                  <a:pt x="2731622" y="2939453"/>
                </a:lnTo>
                <a:lnTo>
                  <a:pt x="2783345" y="2928259"/>
                </a:lnTo>
                <a:lnTo>
                  <a:pt x="2834500" y="2916172"/>
                </a:lnTo>
                <a:lnTo>
                  <a:pt x="2885068" y="2903206"/>
                </a:lnTo>
                <a:lnTo>
                  <a:pt x="2935030" y="2889373"/>
                </a:lnTo>
                <a:lnTo>
                  <a:pt x="2984369" y="2874687"/>
                </a:lnTo>
                <a:lnTo>
                  <a:pt x="3033066" y="2859159"/>
                </a:lnTo>
                <a:lnTo>
                  <a:pt x="3081103" y="2842804"/>
                </a:lnTo>
                <a:lnTo>
                  <a:pt x="3128461" y="2825634"/>
                </a:lnTo>
                <a:lnTo>
                  <a:pt x="3175121" y="2807662"/>
                </a:lnTo>
                <a:lnTo>
                  <a:pt x="3221066" y="2788902"/>
                </a:lnTo>
                <a:lnTo>
                  <a:pt x="3266276" y="2769365"/>
                </a:lnTo>
                <a:lnTo>
                  <a:pt x="3310734" y="2749065"/>
                </a:lnTo>
                <a:lnTo>
                  <a:pt x="3354421" y="2728015"/>
                </a:lnTo>
                <a:lnTo>
                  <a:pt x="3397319" y="2706228"/>
                </a:lnTo>
                <a:lnTo>
                  <a:pt x="3439408" y="2683716"/>
                </a:lnTo>
                <a:lnTo>
                  <a:pt x="3480672" y="2660494"/>
                </a:lnTo>
                <a:lnTo>
                  <a:pt x="3521091" y="2636573"/>
                </a:lnTo>
                <a:lnTo>
                  <a:pt x="3560647" y="2611966"/>
                </a:lnTo>
                <a:lnTo>
                  <a:pt x="3599321" y="2586687"/>
                </a:lnTo>
                <a:lnTo>
                  <a:pt x="3637095" y="2560749"/>
                </a:lnTo>
                <a:lnTo>
                  <a:pt x="3673951" y="2534164"/>
                </a:lnTo>
                <a:lnTo>
                  <a:pt x="3709871" y="2506946"/>
                </a:lnTo>
                <a:lnTo>
                  <a:pt x="3744835" y="2479107"/>
                </a:lnTo>
                <a:lnTo>
                  <a:pt x="3778826" y="2450660"/>
                </a:lnTo>
                <a:lnTo>
                  <a:pt x="3811824" y="2421618"/>
                </a:lnTo>
                <a:lnTo>
                  <a:pt x="3843812" y="2391995"/>
                </a:lnTo>
                <a:lnTo>
                  <a:pt x="3874772" y="2361802"/>
                </a:lnTo>
                <a:lnTo>
                  <a:pt x="3904684" y="2331054"/>
                </a:lnTo>
                <a:lnTo>
                  <a:pt x="3933530" y="2299763"/>
                </a:lnTo>
                <a:lnTo>
                  <a:pt x="3961293" y="2267942"/>
                </a:lnTo>
                <a:lnTo>
                  <a:pt x="3987952" y="2235603"/>
                </a:lnTo>
                <a:lnTo>
                  <a:pt x="4013491" y="2202761"/>
                </a:lnTo>
                <a:lnTo>
                  <a:pt x="4037891" y="2169427"/>
                </a:lnTo>
                <a:lnTo>
                  <a:pt x="4061133" y="2135615"/>
                </a:lnTo>
                <a:lnTo>
                  <a:pt x="4083198" y="2101338"/>
                </a:lnTo>
                <a:lnTo>
                  <a:pt x="4104069" y="2066609"/>
                </a:lnTo>
                <a:lnTo>
                  <a:pt x="4123727" y="2031440"/>
                </a:lnTo>
                <a:lnTo>
                  <a:pt x="4142154" y="1995844"/>
                </a:lnTo>
                <a:lnTo>
                  <a:pt x="4159330" y="1959835"/>
                </a:lnTo>
                <a:lnTo>
                  <a:pt x="4175239" y="1923426"/>
                </a:lnTo>
                <a:lnTo>
                  <a:pt x="4189860" y="1886629"/>
                </a:lnTo>
                <a:lnTo>
                  <a:pt x="4203177" y="1849457"/>
                </a:lnTo>
                <a:lnTo>
                  <a:pt x="4215170" y="1811924"/>
                </a:lnTo>
                <a:lnTo>
                  <a:pt x="4225821" y="1774041"/>
                </a:lnTo>
                <a:lnTo>
                  <a:pt x="4235111" y="1735823"/>
                </a:lnTo>
                <a:lnTo>
                  <a:pt x="4243023" y="1697282"/>
                </a:lnTo>
                <a:lnTo>
                  <a:pt x="4249538" y="1658431"/>
                </a:lnTo>
                <a:lnTo>
                  <a:pt x="4254637" y="1619283"/>
                </a:lnTo>
                <a:lnTo>
                  <a:pt x="4258302" y="1579851"/>
                </a:lnTo>
                <a:lnTo>
                  <a:pt x="4260514" y="1540148"/>
                </a:lnTo>
                <a:lnTo>
                  <a:pt x="4261256" y="1500187"/>
                </a:lnTo>
                <a:lnTo>
                  <a:pt x="4260044" y="1449423"/>
                </a:lnTo>
                <a:lnTo>
                  <a:pt x="4256438" y="1399080"/>
                </a:lnTo>
                <a:lnTo>
                  <a:pt x="4250481" y="1349185"/>
                </a:lnTo>
                <a:lnTo>
                  <a:pt x="4242215" y="1299764"/>
                </a:lnTo>
                <a:lnTo>
                  <a:pt x="4231684" y="1250845"/>
                </a:lnTo>
                <a:lnTo>
                  <a:pt x="4218930" y="1202455"/>
                </a:lnTo>
                <a:lnTo>
                  <a:pt x="4203996" y="1154620"/>
                </a:lnTo>
                <a:lnTo>
                  <a:pt x="4186926" y="1107368"/>
                </a:lnTo>
                <a:lnTo>
                  <a:pt x="4167762" y="1060725"/>
                </a:lnTo>
                <a:lnTo>
                  <a:pt x="4146547" y="1014719"/>
                </a:lnTo>
                <a:lnTo>
                  <a:pt x="4123325" y="969376"/>
                </a:lnTo>
                <a:lnTo>
                  <a:pt x="4098137" y="924725"/>
                </a:lnTo>
                <a:lnTo>
                  <a:pt x="4711062" y="520700"/>
                </a:lnTo>
                <a:lnTo>
                  <a:pt x="3742131" y="520700"/>
                </a:lnTo>
                <a:lnTo>
                  <a:pt x="3708192" y="493693"/>
                </a:lnTo>
                <a:lnTo>
                  <a:pt x="3673359" y="467268"/>
                </a:lnTo>
                <a:lnTo>
                  <a:pt x="3637649" y="441435"/>
                </a:lnTo>
                <a:lnTo>
                  <a:pt x="3601079" y="416208"/>
                </a:lnTo>
                <a:lnTo>
                  <a:pt x="3563665" y="391597"/>
                </a:lnTo>
                <a:lnTo>
                  <a:pt x="3525422" y="367616"/>
                </a:lnTo>
                <a:lnTo>
                  <a:pt x="3486369" y="344276"/>
                </a:lnTo>
                <a:lnTo>
                  <a:pt x="3446521" y="321588"/>
                </a:lnTo>
                <a:lnTo>
                  <a:pt x="3405894" y="299567"/>
                </a:lnTo>
                <a:lnTo>
                  <a:pt x="3364506" y="278222"/>
                </a:lnTo>
                <a:lnTo>
                  <a:pt x="3322372" y="257567"/>
                </a:lnTo>
                <a:lnTo>
                  <a:pt x="3279510" y="237613"/>
                </a:lnTo>
                <a:lnTo>
                  <a:pt x="3235935" y="218373"/>
                </a:lnTo>
                <a:lnTo>
                  <a:pt x="3191664" y="199858"/>
                </a:lnTo>
                <a:lnTo>
                  <a:pt x="3146714" y="182081"/>
                </a:lnTo>
                <a:lnTo>
                  <a:pt x="3101101" y="165053"/>
                </a:lnTo>
                <a:lnTo>
                  <a:pt x="3054842" y="148788"/>
                </a:lnTo>
                <a:lnTo>
                  <a:pt x="3007953" y="133296"/>
                </a:lnTo>
                <a:lnTo>
                  <a:pt x="2960450" y="118589"/>
                </a:lnTo>
                <a:lnTo>
                  <a:pt x="2912350" y="104681"/>
                </a:lnTo>
                <a:lnTo>
                  <a:pt x="2863670" y="91583"/>
                </a:lnTo>
                <a:lnTo>
                  <a:pt x="2814426" y="79306"/>
                </a:lnTo>
                <a:lnTo>
                  <a:pt x="2764634" y="67864"/>
                </a:lnTo>
                <a:lnTo>
                  <a:pt x="2714312" y="57267"/>
                </a:lnTo>
                <a:lnTo>
                  <a:pt x="2663474" y="47529"/>
                </a:lnTo>
                <a:lnTo>
                  <a:pt x="2612139" y="38661"/>
                </a:lnTo>
                <a:lnTo>
                  <a:pt x="2560322" y="30676"/>
                </a:lnTo>
                <a:lnTo>
                  <a:pt x="2508039" y="23585"/>
                </a:lnTo>
                <a:lnTo>
                  <a:pt x="2455309" y="17400"/>
                </a:lnTo>
                <a:lnTo>
                  <a:pt x="2402145" y="12133"/>
                </a:lnTo>
                <a:lnTo>
                  <a:pt x="2348567" y="7797"/>
                </a:lnTo>
                <a:lnTo>
                  <a:pt x="2294589" y="4404"/>
                </a:lnTo>
                <a:lnTo>
                  <a:pt x="2240228" y="1965"/>
                </a:lnTo>
                <a:lnTo>
                  <a:pt x="2185501" y="493"/>
                </a:lnTo>
                <a:lnTo>
                  <a:pt x="2130425" y="0"/>
                </a:lnTo>
                <a:close/>
              </a:path>
              <a:path w="5211445" h="3000375">
                <a:moveTo>
                  <a:pt x="5211394" y="190893"/>
                </a:moveTo>
                <a:lnTo>
                  <a:pt x="3742131" y="520700"/>
                </a:lnTo>
                <a:lnTo>
                  <a:pt x="4711062" y="520700"/>
                </a:lnTo>
                <a:lnTo>
                  <a:pt x="5211394" y="190893"/>
                </a:lnTo>
                <a:close/>
              </a:path>
            </a:pathLst>
          </a:custGeom>
          <a:solidFill>
            <a:srgbClr val="04599E"/>
          </a:solidFill>
          <a:ln w="9525">
            <a:noFill/>
            <a:round/>
            <a:headEnd/>
            <a:tailEnd/>
          </a:ln>
        </p:spPr>
        <p:txBody>
          <a:bodyPr lIns="0" tIns="0" rIns="0" bIns="0"/>
          <a:lstStyle/>
          <a:p>
            <a:endParaRPr lang="en-US"/>
          </a:p>
        </p:txBody>
      </p:sp>
      <p:sp>
        <p:nvSpPr>
          <p:cNvPr id="12" name="object 12"/>
          <p:cNvSpPr txBox="1"/>
          <p:nvPr/>
        </p:nvSpPr>
        <p:spPr>
          <a:xfrm>
            <a:off x="8443913" y="6797675"/>
            <a:ext cx="2816225" cy="2357438"/>
          </a:xfrm>
          <a:prstGeom prst="rect">
            <a:avLst/>
          </a:prstGeom>
        </p:spPr>
        <p:txBody>
          <a:bodyPr lIns="0" tIns="6985" rIns="0" bIns="0">
            <a:spAutoFit/>
          </a:bodyPr>
          <a:lstStyle/>
          <a:p>
            <a:pPr marL="12700" algn="ctr">
              <a:lnSpc>
                <a:spcPct val="101000"/>
              </a:lnSpc>
              <a:spcBef>
                <a:spcPts val="50"/>
              </a:spcBef>
            </a:pPr>
            <a:r>
              <a:rPr lang="en-US" sz="3800" b="1">
                <a:solidFill>
                  <a:srgbClr val="FEFFFF"/>
                </a:solidFill>
              </a:rPr>
              <a:t>“I don’t  want to be  criticized by  Christians!”</a:t>
            </a:r>
            <a:endParaRPr lang="en-US" sz="3800"/>
          </a:p>
        </p:txBody>
      </p:sp>
      <p:sp>
        <p:nvSpPr>
          <p:cNvPr id="36876" name="object 13"/>
          <p:cNvSpPr>
            <a:spLocks/>
          </p:cNvSpPr>
          <p:nvPr/>
        </p:nvSpPr>
        <p:spPr bwMode="auto">
          <a:xfrm>
            <a:off x="4718050" y="5348288"/>
            <a:ext cx="6657975" cy="1270000"/>
          </a:xfrm>
          <a:custGeom>
            <a:avLst/>
            <a:gdLst/>
            <a:ahLst/>
            <a:cxnLst>
              <a:cxn ang="0">
                <a:pos x="6467233" y="0"/>
              </a:cxn>
              <a:cxn ang="0">
                <a:pos x="190500" y="0"/>
              </a:cxn>
              <a:cxn ang="0">
                <a:pos x="146821" y="5031"/>
              </a:cxn>
              <a:cxn ang="0">
                <a:pos x="106724" y="19363"/>
              </a:cxn>
              <a:cxn ang="0">
                <a:pos x="71353" y="41851"/>
              </a:cxn>
              <a:cxn ang="0">
                <a:pos x="41851" y="71353"/>
              </a:cxn>
              <a:cxn ang="0">
                <a:pos x="19363" y="106724"/>
              </a:cxn>
              <a:cxn ang="0">
                <a:pos x="5031" y="146821"/>
              </a:cxn>
              <a:cxn ang="0">
                <a:pos x="0" y="190500"/>
              </a:cxn>
              <a:cxn ang="0">
                <a:pos x="0" y="1079500"/>
              </a:cxn>
              <a:cxn ang="0">
                <a:pos x="5031" y="1123178"/>
              </a:cxn>
              <a:cxn ang="0">
                <a:pos x="19363" y="1163275"/>
              </a:cxn>
              <a:cxn ang="0">
                <a:pos x="41851" y="1198646"/>
              </a:cxn>
              <a:cxn ang="0">
                <a:pos x="71353" y="1228148"/>
              </a:cxn>
              <a:cxn ang="0">
                <a:pos x="106724" y="1250636"/>
              </a:cxn>
              <a:cxn ang="0">
                <a:pos x="146821" y="1264968"/>
              </a:cxn>
              <a:cxn ang="0">
                <a:pos x="190500" y="1270000"/>
              </a:cxn>
              <a:cxn ang="0">
                <a:pos x="6467233" y="1270000"/>
              </a:cxn>
              <a:cxn ang="0">
                <a:pos x="6510916" y="1264968"/>
              </a:cxn>
              <a:cxn ang="0">
                <a:pos x="6551014" y="1250636"/>
              </a:cxn>
              <a:cxn ang="0">
                <a:pos x="6586385" y="1228148"/>
              </a:cxn>
              <a:cxn ang="0">
                <a:pos x="6615885" y="1198646"/>
              </a:cxn>
              <a:cxn ang="0">
                <a:pos x="6638372" y="1163275"/>
              </a:cxn>
              <a:cxn ang="0">
                <a:pos x="6652702" y="1123178"/>
              </a:cxn>
              <a:cxn ang="0">
                <a:pos x="6657733" y="1079500"/>
              </a:cxn>
              <a:cxn ang="0">
                <a:pos x="6657733" y="190500"/>
              </a:cxn>
              <a:cxn ang="0">
                <a:pos x="6652702" y="146821"/>
              </a:cxn>
              <a:cxn ang="0">
                <a:pos x="6638372" y="106724"/>
              </a:cxn>
              <a:cxn ang="0">
                <a:pos x="6615885" y="71353"/>
              </a:cxn>
              <a:cxn ang="0">
                <a:pos x="6586385" y="41851"/>
              </a:cxn>
              <a:cxn ang="0">
                <a:pos x="6551014" y="19363"/>
              </a:cxn>
              <a:cxn ang="0">
                <a:pos x="6510916" y="5031"/>
              </a:cxn>
              <a:cxn ang="0">
                <a:pos x="6467233" y="0"/>
              </a:cxn>
            </a:cxnLst>
            <a:rect l="0" t="0" r="r" b="b"/>
            <a:pathLst>
              <a:path w="6657975" h="1270000">
                <a:moveTo>
                  <a:pt x="6467233" y="0"/>
                </a:moveTo>
                <a:lnTo>
                  <a:pt x="190500" y="0"/>
                </a:lnTo>
                <a:lnTo>
                  <a:pt x="146821" y="5031"/>
                </a:lnTo>
                <a:lnTo>
                  <a:pt x="106724" y="19363"/>
                </a:lnTo>
                <a:lnTo>
                  <a:pt x="71353" y="41851"/>
                </a:lnTo>
                <a:lnTo>
                  <a:pt x="41851" y="71353"/>
                </a:lnTo>
                <a:lnTo>
                  <a:pt x="19363" y="106724"/>
                </a:lnTo>
                <a:lnTo>
                  <a:pt x="5031" y="146821"/>
                </a:lnTo>
                <a:lnTo>
                  <a:pt x="0" y="190500"/>
                </a:lnTo>
                <a:lnTo>
                  <a:pt x="0" y="1079500"/>
                </a:lnTo>
                <a:lnTo>
                  <a:pt x="5031" y="1123178"/>
                </a:lnTo>
                <a:lnTo>
                  <a:pt x="19363" y="1163275"/>
                </a:lnTo>
                <a:lnTo>
                  <a:pt x="41851" y="1198646"/>
                </a:lnTo>
                <a:lnTo>
                  <a:pt x="71353" y="1228148"/>
                </a:lnTo>
                <a:lnTo>
                  <a:pt x="106724" y="1250636"/>
                </a:lnTo>
                <a:lnTo>
                  <a:pt x="146821" y="1264968"/>
                </a:lnTo>
                <a:lnTo>
                  <a:pt x="190500" y="1270000"/>
                </a:lnTo>
                <a:lnTo>
                  <a:pt x="6467233" y="1270000"/>
                </a:lnTo>
                <a:lnTo>
                  <a:pt x="6510916" y="1264968"/>
                </a:lnTo>
                <a:lnTo>
                  <a:pt x="6551014" y="1250636"/>
                </a:lnTo>
                <a:lnTo>
                  <a:pt x="6586385" y="1228148"/>
                </a:lnTo>
                <a:lnTo>
                  <a:pt x="6615885" y="1198646"/>
                </a:lnTo>
                <a:lnTo>
                  <a:pt x="6638372" y="1163275"/>
                </a:lnTo>
                <a:lnTo>
                  <a:pt x="6652702" y="1123178"/>
                </a:lnTo>
                <a:lnTo>
                  <a:pt x="6657733" y="1079500"/>
                </a:lnTo>
                <a:lnTo>
                  <a:pt x="6657733" y="190500"/>
                </a:lnTo>
                <a:lnTo>
                  <a:pt x="6652702" y="146821"/>
                </a:lnTo>
                <a:lnTo>
                  <a:pt x="6638372" y="106724"/>
                </a:lnTo>
                <a:lnTo>
                  <a:pt x="6615885" y="71353"/>
                </a:lnTo>
                <a:lnTo>
                  <a:pt x="6586385" y="41851"/>
                </a:lnTo>
                <a:lnTo>
                  <a:pt x="6551014" y="19363"/>
                </a:lnTo>
                <a:lnTo>
                  <a:pt x="6510916" y="5031"/>
                </a:lnTo>
                <a:lnTo>
                  <a:pt x="6467233" y="0"/>
                </a:lnTo>
                <a:close/>
              </a:path>
            </a:pathLst>
          </a:custGeom>
          <a:solidFill>
            <a:srgbClr val="FF2600"/>
          </a:solidFill>
          <a:ln w="9525">
            <a:noFill/>
            <a:round/>
            <a:headEnd/>
            <a:tailEnd/>
          </a:ln>
        </p:spPr>
        <p:txBody>
          <a:bodyPr lIns="0" tIns="0" rIns="0" bIns="0"/>
          <a:lstStyle/>
          <a:p>
            <a:endParaRPr lang="en-US"/>
          </a:p>
        </p:txBody>
      </p:sp>
      <p:sp>
        <p:nvSpPr>
          <p:cNvPr id="14" name="object 14"/>
          <p:cNvSpPr txBox="1"/>
          <p:nvPr/>
        </p:nvSpPr>
        <p:spPr>
          <a:xfrm>
            <a:off x="176213" y="3886200"/>
            <a:ext cx="12426950" cy="2184400"/>
          </a:xfrm>
          <a:prstGeom prst="rect">
            <a:avLst/>
          </a:prstGeom>
          <a:ln w="25400">
            <a:solidFill>
              <a:srgbClr val="000000"/>
            </a:solidFill>
          </a:ln>
        </p:spPr>
        <p:txBody>
          <a:bodyPr lIns="0" tIns="46355" rIns="0" bIns="0">
            <a:spAutoFit/>
          </a:bodyPr>
          <a:lstStyle/>
          <a:p>
            <a:pPr marL="63500">
              <a:spcBef>
                <a:spcPts val="363"/>
              </a:spcBef>
              <a:tabLst>
                <a:tab pos="1703388" algn="l"/>
                <a:tab pos="3238500" algn="l"/>
                <a:tab pos="4022725" algn="l"/>
                <a:tab pos="4572000" algn="l"/>
                <a:tab pos="4699000" algn="l"/>
                <a:tab pos="5802313" algn="l"/>
                <a:tab pos="7578725" algn="l"/>
                <a:tab pos="8510588" algn="l"/>
                <a:tab pos="9994900" algn="l"/>
                <a:tab pos="11557000" algn="l"/>
              </a:tabLst>
            </a:pPr>
            <a:r>
              <a:rPr lang="en-US" sz="4500" b="1"/>
              <a:t>3. We	become	aware	of our	excuses	to  spend time	only	with believers	and not be	a  friend of sinners		l</a:t>
            </a:r>
            <a:r>
              <a:rPr lang="en-US" sz="3600" b="1">
                <a:solidFill>
                  <a:srgbClr val="FEFFFF"/>
                </a:solidFill>
              </a:rPr>
              <a:t>M</a:t>
            </a:r>
            <a:r>
              <a:rPr lang="en-US" sz="4500" b="1"/>
              <a:t>ik</a:t>
            </a:r>
            <a:r>
              <a:rPr lang="en-US" sz="3600" b="1">
                <a:solidFill>
                  <a:srgbClr val="FEFFFF"/>
                </a:solidFill>
              </a:rPr>
              <a:t>y</a:t>
            </a:r>
            <a:r>
              <a:rPr lang="en-US" sz="4500" b="1"/>
              <a:t>e</a:t>
            </a:r>
            <a:r>
              <a:rPr lang="en-US" sz="3600" b="1">
                <a:solidFill>
                  <a:srgbClr val="FEFFFF"/>
                </a:solidFill>
              </a:rPr>
              <a:t>c</a:t>
            </a:r>
            <a:r>
              <a:rPr lang="en-US" sz="4500" b="1"/>
              <a:t>J</a:t>
            </a:r>
            <a:r>
              <a:rPr lang="en-US" sz="3600" b="1">
                <a:solidFill>
                  <a:srgbClr val="FEFFFF"/>
                </a:solidFill>
              </a:rPr>
              <a:t>h</a:t>
            </a:r>
            <a:r>
              <a:rPr lang="en-US" sz="4500" b="1"/>
              <a:t>e</a:t>
            </a:r>
            <a:r>
              <a:rPr lang="en-US" sz="3600" b="1">
                <a:solidFill>
                  <a:srgbClr val="FEFFFF"/>
                </a:solidFill>
              </a:rPr>
              <a:t>ild</a:t>
            </a:r>
            <a:r>
              <a:rPr lang="en-US" sz="4500" b="1"/>
              <a:t>s</a:t>
            </a:r>
            <a:r>
              <a:rPr lang="en-US" sz="3600" b="1">
                <a:solidFill>
                  <a:srgbClr val="FEFFFF"/>
                </a:solidFill>
              </a:rPr>
              <a:t>r</a:t>
            </a:r>
            <a:r>
              <a:rPr lang="en-US" sz="4500" b="1"/>
              <a:t>u</a:t>
            </a:r>
            <a:r>
              <a:rPr lang="en-US" sz="3600" b="1">
                <a:solidFill>
                  <a:srgbClr val="FEFFFF"/>
                </a:solidFill>
              </a:rPr>
              <a:t>en</a:t>
            </a:r>
            <a:r>
              <a:rPr lang="en-US" sz="4500" b="1"/>
              <a:t>s</a:t>
            </a:r>
            <a:r>
              <a:rPr lang="en-US" sz="3600" b="1">
                <a:solidFill>
                  <a:srgbClr val="FEFFFF"/>
                </a:solidFill>
              </a:rPr>
              <a:t>!?</a:t>
            </a:r>
            <a:r>
              <a:rPr lang="en-US" sz="4500" b="1"/>
              <a:t>w</a:t>
            </a:r>
            <a:r>
              <a:rPr lang="en-US" sz="3600" b="1">
                <a:solidFill>
                  <a:srgbClr val="FEFFFF"/>
                </a:solidFill>
              </a:rPr>
              <a:t>?</a:t>
            </a:r>
            <a:r>
              <a:rPr lang="en-US" sz="4500" b="1"/>
              <a:t>a</a:t>
            </a:r>
            <a:r>
              <a:rPr lang="en-US" sz="3600" b="1">
                <a:solidFill>
                  <a:srgbClr val="FEFFFF"/>
                </a:solidFill>
              </a:rPr>
              <a:t>?</a:t>
            </a:r>
            <a:r>
              <a:rPr lang="en-US" sz="4500" b="1"/>
              <a:t>s</a:t>
            </a:r>
            <a:r>
              <a:rPr lang="en-US" sz="3600" b="1">
                <a:solidFill>
                  <a:srgbClr val="FEFFFF"/>
                </a:solidFill>
              </a:rPr>
              <a:t>M</a:t>
            </a:r>
            <a:r>
              <a:rPr lang="en-US" sz="4500" b="1"/>
              <a:t>. </a:t>
            </a:r>
            <a:r>
              <a:rPr lang="en-US" sz="3600" b="1">
                <a:solidFill>
                  <a:srgbClr val="FEFFFF"/>
                </a:solidFill>
              </a:rPr>
              <a:t>ake your</a:t>
            </a:r>
            <a:endParaRPr lang="en-US" sz="3600"/>
          </a:p>
        </p:txBody>
      </p:sp>
      <p:sp>
        <p:nvSpPr>
          <p:cNvPr id="15" name="object 15"/>
          <p:cNvSpPr txBox="1"/>
          <p:nvPr/>
        </p:nvSpPr>
        <p:spPr>
          <a:xfrm>
            <a:off x="5619750" y="5951538"/>
            <a:ext cx="4851400" cy="574675"/>
          </a:xfrm>
          <a:prstGeom prst="rect">
            <a:avLst/>
          </a:prstGeom>
        </p:spPr>
        <p:txBody>
          <a:bodyPr lIns="0" tIns="12700" rIns="0" bIns="0">
            <a:spAutoFit/>
          </a:bodyPr>
          <a:lstStyle/>
          <a:p>
            <a:pPr marL="12700" fontAlgn="auto">
              <a:spcBef>
                <a:spcPts val="100"/>
              </a:spcBef>
              <a:spcAft>
                <a:spcPts val="0"/>
              </a:spcAft>
              <a:defRPr/>
            </a:pPr>
            <a:r>
              <a:rPr sz="3600" b="1" spc="-5" dirty="0">
                <a:solidFill>
                  <a:srgbClr val="FEFFFF"/>
                </a:solidFill>
                <a:latin typeface="Arial"/>
                <a:cs typeface="Arial"/>
              </a:rPr>
              <a:t>home the fun</a:t>
            </a:r>
            <a:r>
              <a:rPr sz="3600" b="1" spc="-25" dirty="0">
                <a:solidFill>
                  <a:srgbClr val="FEFFFF"/>
                </a:solidFill>
                <a:latin typeface="Arial"/>
                <a:cs typeface="Arial"/>
              </a:rPr>
              <a:t> </a:t>
            </a:r>
            <a:r>
              <a:rPr sz="3600" b="1" spc="-5" dirty="0">
                <a:solidFill>
                  <a:srgbClr val="FEFFFF"/>
                </a:solidFill>
                <a:latin typeface="Arial"/>
                <a:cs typeface="Arial"/>
              </a:rPr>
              <a:t>center!!!</a:t>
            </a:r>
            <a:endParaRPr sz="3600">
              <a:latin typeface="Arial"/>
              <a:cs typeface="Arial"/>
            </a:endParaRPr>
          </a:p>
        </p:txBody>
      </p:sp>
      <p:sp>
        <p:nvSpPr>
          <p:cNvPr id="36879" name="object 1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0"/>
            <a:ext cx="5341937" cy="3378200"/>
          </a:xfrm>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 name="object 3"/>
          <p:cNvSpPr txBox="1"/>
          <p:nvPr/>
        </p:nvSpPr>
        <p:spPr>
          <a:xfrm>
            <a:off x="328613" y="3432175"/>
            <a:ext cx="6781800" cy="5016500"/>
          </a:xfrm>
          <a:prstGeom prst="rect">
            <a:avLst/>
          </a:prstGeom>
          <a:solidFill>
            <a:srgbClr val="FEFFFF"/>
          </a:solidFill>
        </p:spPr>
        <p:txBody>
          <a:bodyPr lIns="0" tIns="54610" rIns="0" bIns="0">
            <a:spAutoFit/>
          </a:bodyPr>
          <a:lstStyle/>
          <a:p>
            <a:pPr marL="685800" indent="-685800">
              <a:lnSpc>
                <a:spcPts val="4300"/>
              </a:lnSpc>
              <a:spcBef>
                <a:spcPts val="425"/>
              </a:spcBef>
              <a:buFontTx/>
              <a:buAutoNum type="arabicPlain" startAt="16"/>
              <a:tabLst>
                <a:tab pos="685800" algn="l"/>
              </a:tabLst>
            </a:pPr>
            <a:r>
              <a:rPr lang="en-US" sz="3600"/>
              <a:t>“To what can I compare this  generation?</a:t>
            </a:r>
          </a:p>
          <a:p>
            <a:pPr marL="685800" indent="-685800">
              <a:lnSpc>
                <a:spcPts val="4300"/>
              </a:lnSpc>
              <a:tabLst>
                <a:tab pos="685800" algn="l"/>
              </a:tabLst>
            </a:pPr>
            <a:r>
              <a:rPr lang="en-US" sz="3600"/>
              <a:t>They are like children sitting  in the marketplaces and  calling out to others:</a:t>
            </a:r>
          </a:p>
          <a:p>
            <a:pPr marL="685800" indent="-685800">
              <a:lnSpc>
                <a:spcPts val="4300"/>
              </a:lnSpc>
              <a:buFontTx/>
              <a:buAutoNum type="arabicPlain" startAt="17"/>
              <a:tabLst>
                <a:tab pos="685800" algn="l"/>
              </a:tabLst>
            </a:pPr>
            <a:r>
              <a:rPr lang="en-US" sz="3600"/>
              <a:t>“‘We played the pipe for you,  and you did not dance;</a:t>
            </a:r>
          </a:p>
          <a:p>
            <a:pPr marL="685800" indent="-685800">
              <a:lnSpc>
                <a:spcPts val="4150"/>
              </a:lnSpc>
              <a:tabLst>
                <a:tab pos="685800" algn="l"/>
              </a:tabLst>
            </a:pPr>
            <a:r>
              <a:rPr lang="en-US" sz="3600"/>
              <a:t>we sang a dirge,</a:t>
            </a:r>
          </a:p>
          <a:p>
            <a:pPr marL="685800" indent="-685800" algn="ctr">
              <a:lnSpc>
                <a:spcPts val="4313"/>
              </a:lnSpc>
              <a:tabLst>
                <a:tab pos="685800" algn="l"/>
              </a:tabLst>
            </a:pPr>
            <a:r>
              <a:rPr lang="en-US" sz="3600"/>
              <a:t>and you did not mourn.’</a:t>
            </a:r>
          </a:p>
        </p:txBody>
      </p:sp>
      <p:sp>
        <p:nvSpPr>
          <p:cNvPr id="4" name="object 4"/>
          <p:cNvSpPr txBox="1"/>
          <p:nvPr/>
        </p:nvSpPr>
        <p:spPr>
          <a:xfrm>
            <a:off x="7342188" y="3490913"/>
            <a:ext cx="5075237" cy="2184400"/>
          </a:xfrm>
          <a:prstGeom prst="rect">
            <a:avLst/>
          </a:prstGeom>
          <a:solidFill>
            <a:srgbClr val="FEFFFF"/>
          </a:solidFill>
          <a:ln w="25400">
            <a:solidFill>
              <a:srgbClr val="000000"/>
            </a:solidFill>
          </a:ln>
        </p:spPr>
        <p:txBody>
          <a:bodyPr lIns="0" tIns="46355" rIns="0" bIns="0">
            <a:spAutoFit/>
          </a:bodyPr>
          <a:lstStyle/>
          <a:p>
            <a:pPr marL="698500" indent="-635000">
              <a:spcBef>
                <a:spcPts val="363"/>
              </a:spcBef>
              <a:tabLst>
                <a:tab pos="698500" algn="l"/>
              </a:tabLst>
            </a:pPr>
            <a:r>
              <a:rPr lang="en-US" sz="4500"/>
              <a:t>I.	Jesus’ Criticism  of His Culture  (vv. 16-17)</a:t>
            </a:r>
          </a:p>
        </p:txBody>
      </p:sp>
      <p:sp>
        <p:nvSpPr>
          <p:cNvPr id="10244"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245"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rtlCol="0"/>
          <a:lstStyle/>
          <a:p>
            <a:pPr marL="12700" eaLnBrk="1" fontAlgn="auto" hangingPunct="1">
              <a:spcBef>
                <a:spcPts val="100"/>
              </a:spcBef>
              <a:spcAft>
                <a:spcPts val="0"/>
              </a:spcAft>
              <a:tabLst>
                <a:tab pos="2806065" algn="l"/>
              </a:tabLst>
              <a:defRPr/>
            </a:pPr>
            <a:r>
              <a:rPr dirty="0"/>
              <a:t>UN</a:t>
            </a:r>
            <a:r>
              <a:rPr spc="-5" dirty="0"/>
              <a:t>LI</a:t>
            </a:r>
            <a:r>
              <a:rPr dirty="0"/>
              <a:t>KE	JESUS!</a:t>
            </a:r>
          </a:p>
        </p:txBody>
      </p:sp>
      <p:sp>
        <p:nvSpPr>
          <p:cNvPr id="3" name="object 3"/>
          <p:cNvSpPr txBox="1"/>
          <p:nvPr/>
        </p:nvSpPr>
        <p:spPr>
          <a:xfrm>
            <a:off x="2506663" y="525463"/>
            <a:ext cx="5202237" cy="2540000"/>
          </a:xfrm>
          <a:prstGeom prst="rect">
            <a:avLst/>
          </a:prstGeom>
        </p:spPr>
        <p:txBody>
          <a:bodyPr lIns="0" tIns="12700" rIns="0" bIns="0">
            <a:spAutoFit/>
          </a:bodyPr>
          <a:lstStyle/>
          <a:p>
            <a:pPr marL="12700" algn="ctr">
              <a:spcBef>
                <a:spcPts val="100"/>
              </a:spcBef>
            </a:pPr>
            <a:r>
              <a:rPr lang="en-US" sz="5500"/>
              <a:t>One Area Where  Jesus-Followers  Excel</a:t>
            </a:r>
          </a:p>
        </p:txBody>
      </p:sp>
      <p:sp>
        <p:nvSpPr>
          <p:cNvPr id="37891" name="object 4"/>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892" name="object 5"/>
          <p:cNvSpPr>
            <a:spLocks noChangeArrowheads="1"/>
          </p:cNvSpPr>
          <p:nvPr/>
        </p:nvSpPr>
        <p:spPr bwMode="auto">
          <a:xfrm>
            <a:off x="4940300" y="6985000"/>
            <a:ext cx="2133600" cy="21463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893" name="object 6"/>
          <p:cNvSpPr>
            <a:spLocks/>
          </p:cNvSpPr>
          <p:nvPr/>
        </p:nvSpPr>
        <p:spPr bwMode="auto">
          <a:xfrm>
            <a:off x="174625" y="3898900"/>
            <a:ext cx="8605838" cy="801688"/>
          </a:xfrm>
          <a:custGeom>
            <a:avLst/>
            <a:gdLst/>
            <a:ahLst/>
            <a:cxnLst>
              <a:cxn ang="0">
                <a:pos x="0" y="0"/>
              </a:cxn>
              <a:cxn ang="0">
                <a:pos x="8606053" y="0"/>
              </a:cxn>
              <a:cxn ang="0">
                <a:pos x="8606053" y="801547"/>
              </a:cxn>
              <a:cxn ang="0">
                <a:pos x="0" y="801547"/>
              </a:cxn>
              <a:cxn ang="0">
                <a:pos x="0" y="0"/>
              </a:cxn>
            </a:cxnLst>
            <a:rect l="0" t="0" r="r" b="b"/>
            <a:pathLst>
              <a:path w="8606155" h="802004">
                <a:moveTo>
                  <a:pt x="0" y="0"/>
                </a:moveTo>
                <a:lnTo>
                  <a:pt x="8606053" y="0"/>
                </a:lnTo>
                <a:lnTo>
                  <a:pt x="8606053" y="801547"/>
                </a:lnTo>
                <a:lnTo>
                  <a:pt x="0" y="801547"/>
                </a:lnTo>
                <a:lnTo>
                  <a:pt x="0" y="0"/>
                </a:lnTo>
                <a:close/>
              </a:path>
            </a:pathLst>
          </a:custGeom>
          <a:solidFill>
            <a:srgbClr val="FEFFFF"/>
          </a:solidFill>
          <a:ln w="9525">
            <a:noFill/>
            <a:round/>
            <a:headEnd/>
            <a:tailEnd/>
          </a:ln>
        </p:spPr>
        <p:txBody>
          <a:bodyPr lIns="0" tIns="0" rIns="0" bIns="0"/>
          <a:lstStyle/>
          <a:p>
            <a:endParaRPr lang="en-US"/>
          </a:p>
        </p:txBody>
      </p:sp>
      <p:sp>
        <p:nvSpPr>
          <p:cNvPr id="7" name="object 7"/>
          <p:cNvSpPr txBox="1"/>
          <p:nvPr/>
        </p:nvSpPr>
        <p:spPr>
          <a:xfrm>
            <a:off x="161925" y="3946525"/>
            <a:ext cx="8356600" cy="666750"/>
          </a:xfrm>
          <a:prstGeom prst="rect">
            <a:avLst/>
          </a:prstGeom>
        </p:spPr>
        <p:txBody>
          <a:bodyPr lIns="0" tIns="12700" rIns="0" bIns="0">
            <a:spAutoFit/>
          </a:bodyPr>
          <a:lstStyle/>
          <a:p>
            <a:pPr marL="12700" fontAlgn="auto">
              <a:spcBef>
                <a:spcPts val="100"/>
              </a:spcBef>
              <a:spcAft>
                <a:spcPts val="0"/>
              </a:spcAft>
              <a:tabLst>
                <a:tab pos="753745" algn="l"/>
              </a:tabLst>
              <a:defRPr/>
            </a:pPr>
            <a:r>
              <a:rPr sz="4200" dirty="0">
                <a:latin typeface="Arial"/>
                <a:cs typeface="Arial"/>
              </a:rPr>
              <a:t>1.	</a:t>
            </a:r>
            <a:r>
              <a:rPr sz="4200" spc="-5" dirty="0">
                <a:latin typeface="Arial"/>
                <a:cs typeface="Arial"/>
              </a:rPr>
              <a:t>Conversations, </a:t>
            </a:r>
            <a:r>
              <a:rPr sz="4200" dirty="0">
                <a:latin typeface="Arial"/>
                <a:cs typeface="Arial"/>
              </a:rPr>
              <a:t>not</a:t>
            </a:r>
            <a:r>
              <a:rPr sz="4200" spc="-40" dirty="0">
                <a:latin typeface="Arial"/>
                <a:cs typeface="Arial"/>
              </a:rPr>
              <a:t> </a:t>
            </a:r>
            <a:r>
              <a:rPr sz="4200" dirty="0">
                <a:latin typeface="Arial"/>
                <a:cs typeface="Arial"/>
              </a:rPr>
              <a:t>conversions!</a:t>
            </a:r>
            <a:endParaRPr sz="4200">
              <a:latin typeface="Arial"/>
              <a:cs typeface="Arial"/>
            </a:endParaRPr>
          </a:p>
        </p:txBody>
      </p:sp>
      <p:sp>
        <p:nvSpPr>
          <p:cNvPr id="8" name="object 8"/>
          <p:cNvSpPr txBox="1"/>
          <p:nvPr/>
        </p:nvSpPr>
        <p:spPr>
          <a:xfrm>
            <a:off x="209550" y="4862513"/>
            <a:ext cx="7589838" cy="763587"/>
          </a:xfrm>
          <a:prstGeom prst="rect">
            <a:avLst/>
          </a:prstGeom>
          <a:solidFill>
            <a:srgbClr val="FEFFFF"/>
          </a:solidFill>
        </p:spPr>
        <p:txBody>
          <a:bodyPr lIns="0" tIns="45085" rIns="0" bIns="0">
            <a:spAutoFit/>
          </a:bodyPr>
          <a:lstStyle/>
          <a:p>
            <a:pPr fontAlgn="auto">
              <a:spcBef>
                <a:spcPts val="355"/>
              </a:spcBef>
              <a:spcAft>
                <a:spcPts val="0"/>
              </a:spcAft>
              <a:tabLst>
                <a:tab pos="741045" algn="l"/>
                <a:tab pos="2846705" algn="l"/>
                <a:tab pos="4239895" algn="l"/>
                <a:tab pos="4832985" algn="l"/>
              </a:tabLst>
              <a:defRPr/>
            </a:pPr>
            <a:r>
              <a:rPr sz="4200" dirty="0">
                <a:latin typeface="Arial"/>
                <a:cs typeface="Arial"/>
              </a:rPr>
              <a:t>2.	Learn </a:t>
            </a:r>
            <a:r>
              <a:rPr sz="4200" spc="-5" dirty="0">
                <a:latin typeface="Arial"/>
                <a:cs typeface="Arial"/>
              </a:rPr>
              <a:t>to	listen	to	their</a:t>
            </a:r>
            <a:r>
              <a:rPr sz="4200" spc="-25" dirty="0">
                <a:latin typeface="Arial"/>
                <a:cs typeface="Arial"/>
              </a:rPr>
              <a:t> </a:t>
            </a:r>
            <a:r>
              <a:rPr sz="4200" spc="-5" dirty="0">
                <a:latin typeface="Arial"/>
                <a:cs typeface="Arial"/>
              </a:rPr>
              <a:t>story!</a:t>
            </a:r>
            <a:endParaRPr sz="4200">
              <a:latin typeface="Arial"/>
              <a:cs typeface="Arial"/>
            </a:endParaRPr>
          </a:p>
        </p:txBody>
      </p:sp>
      <p:sp>
        <p:nvSpPr>
          <p:cNvPr id="37896" name="object 9"/>
          <p:cNvSpPr>
            <a:spLocks noChangeArrowheads="1"/>
          </p:cNvSpPr>
          <p:nvPr/>
        </p:nvSpPr>
        <p:spPr bwMode="auto">
          <a:xfrm>
            <a:off x="687388" y="5837238"/>
            <a:ext cx="3187700" cy="10922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897" name="object 10"/>
          <p:cNvSpPr>
            <a:spLocks noChangeArrowheads="1"/>
          </p:cNvSpPr>
          <p:nvPr/>
        </p:nvSpPr>
        <p:spPr bwMode="auto">
          <a:xfrm>
            <a:off x="952500" y="5867400"/>
            <a:ext cx="2705100" cy="5842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11"/>
          <p:cNvSpPr txBox="1"/>
          <p:nvPr/>
        </p:nvSpPr>
        <p:spPr>
          <a:xfrm>
            <a:off x="687388" y="5837238"/>
            <a:ext cx="3187700" cy="1092200"/>
          </a:xfrm>
          <a:prstGeom prst="rect">
            <a:avLst/>
          </a:prstGeom>
          <a:ln w="25400">
            <a:solidFill>
              <a:srgbClr val="000000"/>
            </a:solidFill>
          </a:ln>
        </p:spPr>
        <p:txBody>
          <a:bodyPr lIns="0" tIns="0" rIns="0" bIns="0">
            <a:spAutoFit/>
          </a:bodyPr>
          <a:lstStyle/>
          <a:p>
            <a:pPr marL="196215" fontAlgn="auto">
              <a:lnSpc>
                <a:spcPts val="5720"/>
              </a:lnSpc>
              <a:spcBef>
                <a:spcPts val="0"/>
              </a:spcBef>
              <a:spcAft>
                <a:spcPts val="0"/>
              </a:spcAft>
              <a:defRPr/>
            </a:pPr>
            <a:r>
              <a:rPr sz="6000" spc="-5" dirty="0">
                <a:solidFill>
                  <a:srgbClr val="FEFFFF"/>
                </a:solidFill>
                <a:latin typeface="Arial"/>
                <a:cs typeface="Arial"/>
              </a:rPr>
              <a:t>ETERNI</a:t>
            </a:r>
            <a:endParaRPr sz="6000">
              <a:latin typeface="Arial"/>
              <a:cs typeface="Arial"/>
            </a:endParaRPr>
          </a:p>
        </p:txBody>
      </p:sp>
      <p:sp>
        <p:nvSpPr>
          <p:cNvPr id="37899" name="object 12"/>
          <p:cNvSpPr>
            <a:spLocks noChangeArrowheads="1"/>
          </p:cNvSpPr>
          <p:nvPr/>
        </p:nvSpPr>
        <p:spPr bwMode="auto">
          <a:xfrm>
            <a:off x="5530850" y="5778500"/>
            <a:ext cx="1973263" cy="1211263"/>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900" name="object 13"/>
          <p:cNvSpPr>
            <a:spLocks/>
          </p:cNvSpPr>
          <p:nvPr/>
        </p:nvSpPr>
        <p:spPr bwMode="auto">
          <a:xfrm>
            <a:off x="5530850" y="5778500"/>
            <a:ext cx="1973263" cy="1211263"/>
          </a:xfrm>
          <a:custGeom>
            <a:avLst/>
            <a:gdLst/>
            <a:ahLst/>
            <a:cxnLst>
              <a:cxn ang="0">
                <a:pos x="0" y="0"/>
              </a:cxn>
              <a:cxn ang="0">
                <a:pos x="1973249" y="0"/>
              </a:cxn>
              <a:cxn ang="0">
                <a:pos x="1973249" y="1212140"/>
              </a:cxn>
              <a:cxn ang="0">
                <a:pos x="0" y="1212140"/>
              </a:cxn>
              <a:cxn ang="0">
                <a:pos x="0" y="0"/>
              </a:cxn>
            </a:cxnLst>
            <a:rect l="0" t="0" r="r" b="b"/>
            <a:pathLst>
              <a:path w="1973579" h="1212215">
                <a:moveTo>
                  <a:pt x="0" y="0"/>
                </a:moveTo>
                <a:lnTo>
                  <a:pt x="1973249" y="0"/>
                </a:lnTo>
                <a:lnTo>
                  <a:pt x="1973249" y="1212140"/>
                </a:lnTo>
                <a:lnTo>
                  <a:pt x="0" y="1212140"/>
                </a:lnTo>
                <a:lnTo>
                  <a:pt x="0" y="0"/>
                </a:lnTo>
                <a:close/>
              </a:path>
            </a:pathLst>
          </a:custGeom>
          <a:noFill/>
          <a:ln w="25400">
            <a:solidFill>
              <a:srgbClr val="000000"/>
            </a:solidFill>
            <a:round/>
            <a:headEnd/>
            <a:tailEnd/>
          </a:ln>
        </p:spPr>
        <p:txBody>
          <a:bodyPr lIns="0" tIns="0" rIns="0" bIns="0"/>
          <a:lstStyle/>
          <a:p>
            <a:endParaRPr lang="en-US"/>
          </a:p>
        </p:txBody>
      </p:sp>
      <p:sp>
        <p:nvSpPr>
          <p:cNvPr id="37901" name="object 14"/>
          <p:cNvSpPr>
            <a:spLocks noChangeArrowheads="1"/>
          </p:cNvSpPr>
          <p:nvPr/>
        </p:nvSpPr>
        <p:spPr bwMode="auto">
          <a:xfrm>
            <a:off x="5651500" y="5753100"/>
            <a:ext cx="1828800" cy="609600"/>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902" name="object 15"/>
          <p:cNvSpPr>
            <a:spLocks noChangeArrowheads="1"/>
          </p:cNvSpPr>
          <p:nvPr/>
        </p:nvSpPr>
        <p:spPr bwMode="auto">
          <a:xfrm>
            <a:off x="7724775" y="5745163"/>
            <a:ext cx="2897188" cy="1277937"/>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903" name="object 16"/>
          <p:cNvSpPr>
            <a:spLocks/>
          </p:cNvSpPr>
          <p:nvPr/>
        </p:nvSpPr>
        <p:spPr bwMode="auto">
          <a:xfrm>
            <a:off x="7724775" y="5745163"/>
            <a:ext cx="2897188" cy="1277937"/>
          </a:xfrm>
          <a:custGeom>
            <a:avLst/>
            <a:gdLst/>
            <a:ahLst/>
            <a:cxnLst>
              <a:cxn ang="0">
                <a:pos x="0" y="0"/>
              </a:cxn>
              <a:cxn ang="0">
                <a:pos x="2896146" y="0"/>
              </a:cxn>
              <a:cxn ang="0">
                <a:pos x="2896146" y="1277277"/>
              </a:cxn>
              <a:cxn ang="0">
                <a:pos x="0" y="1277277"/>
              </a:cxn>
              <a:cxn ang="0">
                <a:pos x="0" y="0"/>
              </a:cxn>
            </a:cxnLst>
            <a:rect l="0" t="0" r="r" b="b"/>
            <a:pathLst>
              <a:path w="2896234" h="1277620">
                <a:moveTo>
                  <a:pt x="0" y="0"/>
                </a:moveTo>
                <a:lnTo>
                  <a:pt x="2896146" y="0"/>
                </a:lnTo>
                <a:lnTo>
                  <a:pt x="2896146" y="1277277"/>
                </a:lnTo>
                <a:lnTo>
                  <a:pt x="0" y="1277277"/>
                </a:lnTo>
                <a:lnTo>
                  <a:pt x="0" y="0"/>
                </a:lnTo>
                <a:close/>
              </a:path>
            </a:pathLst>
          </a:custGeom>
          <a:noFill/>
          <a:ln w="25400">
            <a:solidFill>
              <a:srgbClr val="000000"/>
            </a:solidFill>
            <a:round/>
            <a:headEnd/>
            <a:tailEnd/>
          </a:ln>
        </p:spPr>
        <p:txBody>
          <a:bodyPr lIns="0" tIns="0" rIns="0" bIns="0"/>
          <a:lstStyle/>
          <a:p>
            <a:endParaRPr lang="en-US"/>
          </a:p>
        </p:txBody>
      </p:sp>
      <p:sp>
        <p:nvSpPr>
          <p:cNvPr id="37904" name="object 17"/>
          <p:cNvSpPr>
            <a:spLocks noChangeArrowheads="1"/>
          </p:cNvSpPr>
          <p:nvPr/>
        </p:nvSpPr>
        <p:spPr bwMode="auto">
          <a:xfrm>
            <a:off x="7924800" y="5702300"/>
            <a:ext cx="2578100" cy="622300"/>
          </a:xfrm>
          <a:prstGeom prst="rect">
            <a:avLst/>
          </a:prstGeom>
          <a:blipFill dpi="0" rotWithShape="1">
            <a:blip r:embed="rId9"/>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18"/>
          <p:cNvSpPr txBox="1"/>
          <p:nvPr/>
        </p:nvSpPr>
        <p:spPr>
          <a:xfrm>
            <a:off x="5573713" y="5486400"/>
            <a:ext cx="4924425" cy="939800"/>
          </a:xfrm>
          <a:prstGeom prst="rect">
            <a:avLst/>
          </a:prstGeom>
        </p:spPr>
        <p:txBody>
          <a:bodyPr lIns="0" tIns="12700" rIns="0" bIns="0">
            <a:spAutoFit/>
          </a:bodyPr>
          <a:lstStyle/>
          <a:p>
            <a:pPr marL="12700" fontAlgn="auto">
              <a:spcBef>
                <a:spcPts val="100"/>
              </a:spcBef>
              <a:spcAft>
                <a:spcPts val="0"/>
              </a:spcAft>
              <a:tabLst>
                <a:tab pos="2287270" algn="l"/>
              </a:tabLst>
              <a:defRPr/>
            </a:pPr>
            <a:r>
              <a:rPr sz="9000" baseline="-3240" dirty="0">
                <a:solidFill>
                  <a:srgbClr val="FEFFFF"/>
                </a:solidFill>
                <a:latin typeface="Arial"/>
                <a:cs typeface="Arial"/>
              </a:rPr>
              <a:t>NOW	</a:t>
            </a:r>
            <a:r>
              <a:rPr sz="6000" dirty="0">
                <a:solidFill>
                  <a:srgbClr val="FEFFFF"/>
                </a:solidFill>
                <a:latin typeface="Arial"/>
                <a:cs typeface="Arial"/>
              </a:rPr>
              <a:t>BE</a:t>
            </a:r>
            <a:r>
              <a:rPr sz="6000" spc="-5" dirty="0">
                <a:solidFill>
                  <a:srgbClr val="FEFFFF"/>
                </a:solidFill>
                <a:latin typeface="Arial"/>
                <a:cs typeface="Arial"/>
              </a:rPr>
              <a:t>FO</a:t>
            </a:r>
            <a:r>
              <a:rPr sz="6000" dirty="0">
                <a:solidFill>
                  <a:srgbClr val="FEFFFF"/>
                </a:solidFill>
                <a:latin typeface="Arial"/>
                <a:cs typeface="Arial"/>
              </a:rPr>
              <a:t>R</a:t>
            </a:r>
            <a:endParaRPr sz="6000">
              <a:latin typeface="Arial"/>
              <a:cs typeface="Arial"/>
            </a:endParaRPr>
          </a:p>
        </p:txBody>
      </p:sp>
      <p:sp>
        <p:nvSpPr>
          <p:cNvPr id="37906" name="object 19"/>
          <p:cNvSpPr>
            <a:spLocks noChangeArrowheads="1"/>
          </p:cNvSpPr>
          <p:nvPr/>
        </p:nvSpPr>
        <p:spPr bwMode="auto">
          <a:xfrm>
            <a:off x="8775700" y="6629400"/>
            <a:ext cx="876300" cy="596900"/>
          </a:xfrm>
          <a:prstGeom prst="rect">
            <a:avLst/>
          </a:prstGeom>
          <a:blipFill dpi="0" rotWithShape="1">
            <a:blip r:embed="rId10"/>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907" name="object 20"/>
          <p:cNvSpPr txBox="1">
            <a:spLocks noChangeArrowheads="1"/>
          </p:cNvSpPr>
          <p:nvPr/>
        </p:nvSpPr>
        <p:spPr bwMode="auto">
          <a:xfrm>
            <a:off x="8694738" y="6400800"/>
            <a:ext cx="957262" cy="939800"/>
          </a:xfrm>
          <a:prstGeom prst="rect">
            <a:avLst/>
          </a:prstGeom>
          <a:noFill/>
          <a:ln w="9525">
            <a:noFill/>
            <a:miter lim="800000"/>
            <a:headEnd/>
            <a:tailEnd/>
          </a:ln>
        </p:spPr>
        <p:txBody>
          <a:bodyPr lIns="0" tIns="12700" rIns="0" bIns="0">
            <a:spAutoFit/>
          </a:bodyPr>
          <a:lstStyle/>
          <a:p>
            <a:pPr marL="12700">
              <a:spcBef>
                <a:spcPts val="100"/>
              </a:spcBef>
            </a:pPr>
            <a:r>
              <a:rPr lang="en-US" sz="6000">
                <a:solidFill>
                  <a:srgbClr val="FEFFFF"/>
                </a:solidFill>
              </a:rPr>
              <a:t>E?</a:t>
            </a:r>
            <a:endParaRPr lang="en-US" sz="6000"/>
          </a:p>
        </p:txBody>
      </p:sp>
      <p:sp>
        <p:nvSpPr>
          <p:cNvPr id="37908" name="object 21"/>
          <p:cNvSpPr>
            <a:spLocks noChangeArrowheads="1"/>
          </p:cNvSpPr>
          <p:nvPr/>
        </p:nvSpPr>
        <p:spPr bwMode="auto">
          <a:xfrm>
            <a:off x="4167188" y="5748338"/>
            <a:ext cx="1270000" cy="1270000"/>
          </a:xfrm>
          <a:prstGeom prst="rect">
            <a:avLst/>
          </a:prstGeom>
          <a:blipFill dpi="0" rotWithShape="1">
            <a:blip r:embed="rId11"/>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909" name="object 22"/>
          <p:cNvSpPr>
            <a:spLocks/>
          </p:cNvSpPr>
          <p:nvPr/>
        </p:nvSpPr>
        <p:spPr bwMode="auto">
          <a:xfrm>
            <a:off x="4167188" y="5748338"/>
            <a:ext cx="1270000" cy="1270000"/>
          </a:xfrm>
          <a:custGeom>
            <a:avLst/>
            <a:gdLst/>
            <a:ahLst/>
            <a:cxnLst>
              <a:cxn ang="0">
                <a:pos x="711200" y="838200"/>
              </a:cxn>
              <a:cxn ang="0">
                <a:pos x="711200" y="1270000"/>
              </a:cxn>
              <a:cxn ang="0">
                <a:pos x="1270000" y="635000"/>
              </a:cxn>
              <a:cxn ang="0">
                <a:pos x="711200" y="0"/>
              </a:cxn>
              <a:cxn ang="0">
                <a:pos x="711200" y="431800"/>
              </a:cxn>
              <a:cxn ang="0">
                <a:pos x="0" y="431800"/>
              </a:cxn>
              <a:cxn ang="0">
                <a:pos x="0" y="838200"/>
              </a:cxn>
              <a:cxn ang="0">
                <a:pos x="711200" y="838200"/>
              </a:cxn>
            </a:cxnLst>
            <a:rect l="0" t="0" r="r" b="b"/>
            <a:pathLst>
              <a:path w="1270000" h="1270000">
                <a:moveTo>
                  <a:pt x="711200" y="838200"/>
                </a:moveTo>
                <a:lnTo>
                  <a:pt x="711200" y="1270000"/>
                </a:lnTo>
                <a:lnTo>
                  <a:pt x="1270000" y="635000"/>
                </a:lnTo>
                <a:lnTo>
                  <a:pt x="711200" y="0"/>
                </a:lnTo>
                <a:lnTo>
                  <a:pt x="711200" y="431800"/>
                </a:lnTo>
                <a:lnTo>
                  <a:pt x="0" y="431800"/>
                </a:lnTo>
                <a:lnTo>
                  <a:pt x="0" y="838200"/>
                </a:lnTo>
                <a:lnTo>
                  <a:pt x="711200" y="838200"/>
                </a:lnTo>
                <a:close/>
              </a:path>
            </a:pathLst>
          </a:custGeom>
          <a:noFill/>
          <a:ln w="25400">
            <a:solidFill>
              <a:srgbClr val="000000"/>
            </a:solidFill>
            <a:round/>
            <a:headEnd/>
            <a:tailEnd/>
          </a:ln>
        </p:spPr>
        <p:txBody>
          <a:bodyPr lIns="0" tIns="0" rIns="0" bIns="0"/>
          <a:lstStyle/>
          <a:p>
            <a:endParaRPr lang="en-US"/>
          </a:p>
        </p:txBody>
      </p:sp>
      <p:sp>
        <p:nvSpPr>
          <p:cNvPr id="37910" name="object 23"/>
          <p:cNvSpPr>
            <a:spLocks noChangeArrowheads="1"/>
          </p:cNvSpPr>
          <p:nvPr/>
        </p:nvSpPr>
        <p:spPr bwMode="auto">
          <a:xfrm>
            <a:off x="9347200" y="2794000"/>
            <a:ext cx="2705100" cy="2489200"/>
          </a:xfrm>
          <a:prstGeom prst="rect">
            <a:avLst/>
          </a:prstGeom>
          <a:blipFill dpi="0" rotWithShape="1">
            <a:blip r:embed="rId1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911" name="object 24"/>
          <p:cNvSpPr>
            <a:spLocks noChangeArrowheads="1"/>
          </p:cNvSpPr>
          <p:nvPr/>
        </p:nvSpPr>
        <p:spPr bwMode="auto">
          <a:xfrm>
            <a:off x="7505700" y="7099300"/>
            <a:ext cx="4622800" cy="2616200"/>
          </a:xfrm>
          <a:prstGeom prst="rect">
            <a:avLst/>
          </a:prstGeom>
          <a:blipFill dpi="0" rotWithShape="1">
            <a:blip r:embed="rId1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 name="object 25"/>
          <p:cNvSpPr txBox="1"/>
          <p:nvPr/>
        </p:nvSpPr>
        <p:spPr>
          <a:xfrm>
            <a:off x="234950" y="7161213"/>
            <a:ext cx="4440238" cy="2005012"/>
          </a:xfrm>
          <a:prstGeom prst="rect">
            <a:avLst/>
          </a:prstGeom>
          <a:solidFill>
            <a:srgbClr val="FEFFFF"/>
          </a:solidFill>
        </p:spPr>
        <p:txBody>
          <a:bodyPr lIns="0" tIns="55244" rIns="0" bIns="0">
            <a:spAutoFit/>
          </a:bodyPr>
          <a:lstStyle/>
          <a:p>
            <a:pPr marL="50800">
              <a:lnSpc>
                <a:spcPts val="5000"/>
              </a:lnSpc>
              <a:spcBef>
                <a:spcPts val="438"/>
              </a:spcBef>
              <a:tabLst>
                <a:tab pos="790575" algn="l"/>
                <a:tab pos="1146175" algn="l"/>
                <a:tab pos="2628900" algn="l"/>
              </a:tabLst>
            </a:pPr>
            <a:r>
              <a:rPr lang="en-US" sz="4200"/>
              <a:t>3.	Pursue	your  hobby or sport  with	unbelievers!</a:t>
            </a:r>
          </a:p>
        </p:txBody>
      </p:sp>
      <p:sp>
        <p:nvSpPr>
          <p:cNvPr id="26" name="object 26"/>
          <p:cNvSpPr txBox="1"/>
          <p:nvPr/>
        </p:nvSpPr>
        <p:spPr>
          <a:xfrm>
            <a:off x="3870325" y="2882900"/>
            <a:ext cx="5264150" cy="812800"/>
          </a:xfrm>
          <a:prstGeom prst="rect">
            <a:avLst/>
          </a:prstGeom>
          <a:solidFill>
            <a:srgbClr val="FEFFFF"/>
          </a:solidFill>
          <a:ln w="25400">
            <a:solidFill>
              <a:srgbClr val="000000"/>
            </a:solidFill>
          </a:ln>
        </p:spPr>
        <p:txBody>
          <a:bodyPr lIns="0" tIns="46355" rIns="0" bIns="0">
            <a:spAutoFit/>
          </a:bodyPr>
          <a:lstStyle/>
          <a:p>
            <a:pPr marL="63500" fontAlgn="auto">
              <a:spcBef>
                <a:spcPts val="365"/>
              </a:spcBef>
              <a:spcAft>
                <a:spcPts val="0"/>
              </a:spcAft>
              <a:defRPr/>
            </a:pPr>
            <a:r>
              <a:rPr sz="4500" spc="-65" dirty="0">
                <a:latin typeface="Arial"/>
                <a:cs typeface="Arial"/>
              </a:rPr>
              <a:t>Some</a:t>
            </a:r>
            <a:r>
              <a:rPr sz="4500" spc="-30" dirty="0">
                <a:latin typeface="Arial"/>
                <a:cs typeface="Arial"/>
              </a:rPr>
              <a:t> </a:t>
            </a:r>
            <a:r>
              <a:rPr sz="4500" spc="40" dirty="0">
                <a:latin typeface="Arial"/>
                <a:cs typeface="Arial"/>
              </a:rPr>
              <a:t>suggestions:</a:t>
            </a:r>
            <a:endParaRPr sz="4500">
              <a:latin typeface="Arial"/>
              <a:cs typeface="Arial"/>
            </a:endParaRPr>
          </a:p>
        </p:txBody>
      </p:sp>
      <p:sp>
        <p:nvSpPr>
          <p:cNvPr id="37914" name="object 27"/>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object 2"/>
          <p:cNvSpPr>
            <a:spLocks/>
          </p:cNvSpPr>
          <p:nvPr/>
        </p:nvSpPr>
        <p:spPr bwMode="auto">
          <a:xfrm>
            <a:off x="0" y="0"/>
            <a:ext cx="13004800" cy="9753600"/>
          </a:xfrm>
          <a:custGeom>
            <a:avLst/>
            <a:gdLst/>
            <a:ahLst/>
            <a:cxnLst>
              <a:cxn ang="0">
                <a:pos x="0" y="0"/>
              </a:cxn>
              <a:cxn ang="0">
                <a:pos x="13004800" y="0"/>
              </a:cxn>
              <a:cxn ang="0">
                <a:pos x="13004800" y="9753600"/>
              </a:cxn>
              <a:cxn ang="0">
                <a:pos x="0" y="9753600"/>
              </a:cxn>
              <a:cxn ang="0">
                <a:pos x="0" y="0"/>
              </a:cxn>
            </a:cxnLst>
            <a:rect l="0" t="0" r="r" b="b"/>
            <a:pathLst>
              <a:path w="13004800" h="9753600">
                <a:moveTo>
                  <a:pt x="0" y="0"/>
                </a:moveTo>
                <a:lnTo>
                  <a:pt x="13004800" y="0"/>
                </a:lnTo>
                <a:lnTo>
                  <a:pt x="13004800" y="9753600"/>
                </a:lnTo>
                <a:lnTo>
                  <a:pt x="0" y="9753600"/>
                </a:lnTo>
                <a:lnTo>
                  <a:pt x="0" y="0"/>
                </a:lnTo>
                <a:close/>
              </a:path>
            </a:pathLst>
          </a:custGeom>
          <a:solidFill>
            <a:srgbClr val="ABFCE5"/>
          </a:solidFill>
          <a:ln w="9525">
            <a:noFill/>
            <a:round/>
            <a:headEnd/>
            <a:tailEnd/>
          </a:ln>
        </p:spPr>
        <p:txBody>
          <a:bodyPr lIns="0" tIns="0" rIns="0" bIns="0"/>
          <a:lstStyle/>
          <a:p>
            <a:endParaRPr lang="en-US"/>
          </a:p>
        </p:txBody>
      </p:sp>
      <p:sp>
        <p:nvSpPr>
          <p:cNvPr id="38914" name="object 3"/>
          <p:cNvSpPr>
            <a:spLocks noChangeArrowheads="1"/>
          </p:cNvSpPr>
          <p:nvPr/>
        </p:nvSpPr>
        <p:spPr bwMode="auto">
          <a:xfrm>
            <a:off x="10871200" y="3911600"/>
            <a:ext cx="2133600" cy="18542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15" name="object 4"/>
          <p:cNvSpPr>
            <a:spLocks noChangeArrowheads="1"/>
          </p:cNvSpPr>
          <p:nvPr/>
        </p:nvSpPr>
        <p:spPr bwMode="auto">
          <a:xfrm>
            <a:off x="0" y="3987800"/>
            <a:ext cx="2349500" cy="16891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16" name="object 5"/>
          <p:cNvSpPr>
            <a:spLocks/>
          </p:cNvSpPr>
          <p:nvPr/>
        </p:nvSpPr>
        <p:spPr bwMode="auto">
          <a:xfrm>
            <a:off x="2949575" y="114300"/>
            <a:ext cx="8331200" cy="800100"/>
          </a:xfrm>
          <a:custGeom>
            <a:avLst/>
            <a:gdLst/>
            <a:ahLst/>
            <a:cxnLst>
              <a:cxn ang="0">
                <a:pos x="0" y="0"/>
              </a:cxn>
              <a:cxn ang="0">
                <a:pos x="8331200" y="0"/>
              </a:cxn>
              <a:cxn ang="0">
                <a:pos x="8331200" y="800100"/>
              </a:cxn>
              <a:cxn ang="0">
                <a:pos x="0" y="800100"/>
              </a:cxn>
              <a:cxn ang="0">
                <a:pos x="0" y="0"/>
              </a:cxn>
            </a:cxnLst>
            <a:rect l="0" t="0" r="r" b="b"/>
            <a:pathLst>
              <a:path w="8331200" h="800100">
                <a:moveTo>
                  <a:pt x="0" y="0"/>
                </a:moveTo>
                <a:lnTo>
                  <a:pt x="8331200" y="0"/>
                </a:lnTo>
                <a:lnTo>
                  <a:pt x="8331200" y="800100"/>
                </a:lnTo>
                <a:lnTo>
                  <a:pt x="0" y="800100"/>
                </a:lnTo>
                <a:lnTo>
                  <a:pt x="0" y="0"/>
                </a:lnTo>
                <a:close/>
              </a:path>
            </a:pathLst>
          </a:custGeom>
          <a:solidFill>
            <a:srgbClr val="FEFCDC"/>
          </a:solidFill>
          <a:ln w="9525">
            <a:noFill/>
            <a:round/>
            <a:headEnd/>
            <a:tailEnd/>
          </a:ln>
        </p:spPr>
        <p:txBody>
          <a:bodyPr lIns="0" tIns="0" rIns="0" bIns="0"/>
          <a:lstStyle/>
          <a:p>
            <a:endParaRPr lang="en-US"/>
          </a:p>
        </p:txBody>
      </p:sp>
      <p:sp>
        <p:nvSpPr>
          <p:cNvPr id="6" name="object 6"/>
          <p:cNvSpPr txBox="1">
            <a:spLocks noGrp="1"/>
          </p:cNvSpPr>
          <p:nvPr>
            <p:ph type="title"/>
          </p:nvPr>
        </p:nvSpPr>
        <p:spPr>
          <a:xfrm>
            <a:off x="3462338" y="101600"/>
            <a:ext cx="7305675" cy="755650"/>
          </a:xfrm>
        </p:spPr>
        <p:txBody>
          <a:bodyPr tIns="12700" rtlCol="0"/>
          <a:lstStyle/>
          <a:p>
            <a:pPr marL="12700" eaLnBrk="1" fontAlgn="auto" hangingPunct="1">
              <a:spcBef>
                <a:spcPts val="100"/>
              </a:spcBef>
              <a:spcAft>
                <a:spcPts val="0"/>
              </a:spcAft>
              <a:defRPr/>
            </a:pPr>
            <a:r>
              <a:rPr sz="4800" b="0" spc="-365" dirty="0"/>
              <a:t>FRIENDSHIP</a:t>
            </a:r>
            <a:r>
              <a:rPr sz="4800" b="0" spc="-70" dirty="0"/>
              <a:t> </a:t>
            </a:r>
            <a:r>
              <a:rPr sz="4800" b="0" spc="-15" dirty="0"/>
              <a:t>CONTINUUM:</a:t>
            </a:r>
            <a:endParaRPr sz="4800"/>
          </a:p>
        </p:txBody>
      </p:sp>
      <p:sp>
        <p:nvSpPr>
          <p:cNvPr id="38918" name="object 7"/>
          <p:cNvSpPr>
            <a:spLocks/>
          </p:cNvSpPr>
          <p:nvPr/>
        </p:nvSpPr>
        <p:spPr bwMode="auto">
          <a:xfrm>
            <a:off x="658813" y="3863975"/>
            <a:ext cx="11730037" cy="22225"/>
          </a:xfrm>
          <a:custGeom>
            <a:avLst/>
            <a:gdLst/>
            <a:ahLst/>
            <a:cxnLst>
              <a:cxn ang="0">
                <a:pos x="0" y="0"/>
              </a:cxn>
              <a:cxn ang="0">
                <a:pos x="11730037" y="22225"/>
              </a:cxn>
            </a:cxnLst>
            <a:rect l="0" t="0" r="r" b="b"/>
            <a:pathLst>
              <a:path w="11730355" h="22225">
                <a:moveTo>
                  <a:pt x="0" y="0"/>
                </a:moveTo>
                <a:lnTo>
                  <a:pt x="11730037" y="22225"/>
                </a:lnTo>
              </a:path>
            </a:pathLst>
          </a:custGeom>
          <a:noFill/>
          <a:ln w="127000">
            <a:solidFill>
              <a:srgbClr val="000000"/>
            </a:solidFill>
            <a:round/>
            <a:headEnd/>
            <a:tailEnd/>
          </a:ln>
        </p:spPr>
        <p:txBody>
          <a:bodyPr lIns="0" tIns="0" rIns="0" bIns="0"/>
          <a:lstStyle/>
          <a:p>
            <a:endParaRPr lang="en-US"/>
          </a:p>
        </p:txBody>
      </p:sp>
      <p:sp>
        <p:nvSpPr>
          <p:cNvPr id="8" name="object 8"/>
          <p:cNvSpPr txBox="1"/>
          <p:nvPr/>
        </p:nvSpPr>
        <p:spPr>
          <a:xfrm>
            <a:off x="471488" y="4241800"/>
            <a:ext cx="1539875" cy="1127125"/>
          </a:xfrm>
          <a:prstGeom prst="rect">
            <a:avLst/>
          </a:prstGeom>
        </p:spPr>
        <p:txBody>
          <a:bodyPr lIns="0" tIns="10160" rIns="0" bIns="0">
            <a:spAutoFit/>
          </a:bodyPr>
          <a:lstStyle/>
          <a:p>
            <a:pPr marL="11113" algn="ctr">
              <a:lnSpc>
                <a:spcPct val="101000"/>
              </a:lnSpc>
              <a:spcBef>
                <a:spcPts val="75"/>
              </a:spcBef>
            </a:pPr>
            <a:r>
              <a:rPr lang="en-US" sz="2400" b="1">
                <a:latin typeface="Trebuchet MS" pitchFamily="34" charset="0"/>
              </a:rPr>
              <a:t>no contact  with  unbelievers</a:t>
            </a:r>
            <a:endParaRPr lang="en-US" sz="2400">
              <a:latin typeface="Trebuchet MS" pitchFamily="34" charset="0"/>
            </a:endParaRPr>
          </a:p>
        </p:txBody>
      </p:sp>
      <p:sp>
        <p:nvSpPr>
          <p:cNvPr id="38920" name="object 9"/>
          <p:cNvSpPr>
            <a:spLocks noChangeArrowheads="1"/>
          </p:cNvSpPr>
          <p:nvPr/>
        </p:nvSpPr>
        <p:spPr bwMode="auto">
          <a:xfrm>
            <a:off x="69850" y="2549525"/>
            <a:ext cx="2489200" cy="735013"/>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21" name="object 10"/>
          <p:cNvSpPr>
            <a:spLocks/>
          </p:cNvSpPr>
          <p:nvPr/>
        </p:nvSpPr>
        <p:spPr bwMode="auto">
          <a:xfrm>
            <a:off x="69850" y="2549525"/>
            <a:ext cx="2489200" cy="736600"/>
          </a:xfrm>
          <a:custGeom>
            <a:avLst/>
            <a:gdLst/>
            <a:ahLst/>
            <a:cxnLst>
              <a:cxn ang="0">
                <a:pos x="0" y="256211"/>
              </a:cxn>
              <a:cxn ang="0">
                <a:pos x="2437672" y="0"/>
              </a:cxn>
              <a:cxn ang="0">
                <a:pos x="2488118" y="479956"/>
              </a:cxn>
              <a:cxn ang="0">
                <a:pos x="50445" y="736167"/>
              </a:cxn>
              <a:cxn ang="0">
                <a:pos x="0" y="256211"/>
              </a:cxn>
            </a:cxnLst>
            <a:rect l="0" t="0" r="r" b="b"/>
            <a:pathLst>
              <a:path w="2488565" h="736600">
                <a:moveTo>
                  <a:pt x="0" y="256211"/>
                </a:moveTo>
                <a:lnTo>
                  <a:pt x="2437672" y="0"/>
                </a:lnTo>
                <a:lnTo>
                  <a:pt x="2488118" y="479956"/>
                </a:lnTo>
                <a:lnTo>
                  <a:pt x="50445" y="736167"/>
                </a:lnTo>
                <a:lnTo>
                  <a:pt x="0" y="256211"/>
                </a:lnTo>
              </a:path>
            </a:pathLst>
          </a:custGeom>
          <a:noFill/>
          <a:ln w="25400">
            <a:solidFill>
              <a:srgbClr val="000000"/>
            </a:solidFill>
            <a:round/>
            <a:headEnd/>
            <a:tailEnd/>
          </a:ln>
        </p:spPr>
        <p:txBody>
          <a:bodyPr lIns="0" tIns="0" rIns="0" bIns="0"/>
          <a:lstStyle/>
          <a:p>
            <a:endParaRPr lang="en-US"/>
          </a:p>
        </p:txBody>
      </p:sp>
      <p:sp>
        <p:nvSpPr>
          <p:cNvPr id="38922" name="object 11"/>
          <p:cNvSpPr>
            <a:spLocks noChangeArrowheads="1"/>
          </p:cNvSpPr>
          <p:nvPr/>
        </p:nvSpPr>
        <p:spPr bwMode="auto">
          <a:xfrm>
            <a:off x="431800" y="2717800"/>
            <a:ext cx="1790700" cy="4318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12"/>
          <p:cNvSpPr txBox="1"/>
          <p:nvPr/>
        </p:nvSpPr>
        <p:spPr>
          <a:xfrm rot="21240000">
            <a:off x="409575" y="2767013"/>
            <a:ext cx="1809750" cy="304800"/>
          </a:xfrm>
          <a:prstGeom prst="rect">
            <a:avLst/>
          </a:prstGeom>
        </p:spPr>
        <p:txBody>
          <a:bodyPr lIns="0" tIns="0" rIns="0" bIns="0">
            <a:spAutoFit/>
          </a:bodyPr>
          <a:lstStyle/>
          <a:p>
            <a:pPr>
              <a:lnSpc>
                <a:spcPts val="2400"/>
              </a:lnSpc>
            </a:pPr>
            <a:r>
              <a:rPr lang="en-US" sz="2400" b="1">
                <a:solidFill>
                  <a:srgbClr val="FEFFFF"/>
                </a:solidFill>
                <a:latin typeface="Trebuchet MS" pitchFamily="34" charset="0"/>
              </a:rPr>
              <a:t>STRANGERS</a:t>
            </a:r>
            <a:endParaRPr lang="en-US" sz="2400">
              <a:latin typeface="Trebuchet MS" pitchFamily="34" charset="0"/>
            </a:endParaRPr>
          </a:p>
        </p:txBody>
      </p:sp>
      <p:sp>
        <p:nvSpPr>
          <p:cNvPr id="38924" name="object 13"/>
          <p:cNvSpPr>
            <a:spLocks noChangeArrowheads="1"/>
          </p:cNvSpPr>
          <p:nvPr/>
        </p:nvSpPr>
        <p:spPr bwMode="auto">
          <a:xfrm>
            <a:off x="10218738" y="2236788"/>
            <a:ext cx="2089150" cy="113665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25" name="object 14"/>
          <p:cNvSpPr>
            <a:spLocks/>
          </p:cNvSpPr>
          <p:nvPr/>
        </p:nvSpPr>
        <p:spPr bwMode="auto">
          <a:xfrm>
            <a:off x="10218738" y="2236788"/>
            <a:ext cx="2089150" cy="1138237"/>
          </a:xfrm>
          <a:custGeom>
            <a:avLst/>
            <a:gdLst/>
            <a:ahLst/>
            <a:cxnLst>
              <a:cxn ang="0">
                <a:pos x="0" y="242994"/>
              </a:cxn>
              <a:cxn ang="0">
                <a:pos x="1979037" y="0"/>
              </a:cxn>
              <a:cxn ang="0">
                <a:pos x="2088926" y="894978"/>
              </a:cxn>
              <a:cxn ang="0">
                <a:pos x="109889" y="1137973"/>
              </a:cxn>
              <a:cxn ang="0">
                <a:pos x="0" y="242994"/>
              </a:cxn>
            </a:cxnLst>
            <a:rect l="0" t="0" r="r" b="b"/>
            <a:pathLst>
              <a:path w="2089150" h="1138554">
                <a:moveTo>
                  <a:pt x="0" y="242994"/>
                </a:moveTo>
                <a:lnTo>
                  <a:pt x="1979037" y="0"/>
                </a:lnTo>
                <a:lnTo>
                  <a:pt x="2088926" y="894978"/>
                </a:lnTo>
                <a:lnTo>
                  <a:pt x="109889" y="1137973"/>
                </a:lnTo>
                <a:lnTo>
                  <a:pt x="0" y="242994"/>
                </a:lnTo>
              </a:path>
            </a:pathLst>
          </a:custGeom>
          <a:noFill/>
          <a:ln w="25399">
            <a:solidFill>
              <a:srgbClr val="000000"/>
            </a:solidFill>
            <a:round/>
            <a:headEnd/>
            <a:tailEnd/>
          </a:ln>
        </p:spPr>
        <p:txBody>
          <a:bodyPr lIns="0" tIns="0" rIns="0" bIns="0"/>
          <a:lstStyle/>
          <a:p>
            <a:endParaRPr lang="en-US"/>
          </a:p>
        </p:txBody>
      </p:sp>
      <p:sp>
        <p:nvSpPr>
          <p:cNvPr id="38926" name="object 15"/>
          <p:cNvSpPr>
            <a:spLocks noChangeArrowheads="1"/>
          </p:cNvSpPr>
          <p:nvPr/>
        </p:nvSpPr>
        <p:spPr bwMode="auto">
          <a:xfrm>
            <a:off x="10769600" y="2463800"/>
            <a:ext cx="990600" cy="342900"/>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27" name="object 16"/>
          <p:cNvSpPr>
            <a:spLocks noChangeArrowheads="1"/>
          </p:cNvSpPr>
          <p:nvPr/>
        </p:nvSpPr>
        <p:spPr bwMode="auto">
          <a:xfrm>
            <a:off x="10668000" y="2806700"/>
            <a:ext cx="1270000" cy="393700"/>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 name="object 17"/>
          <p:cNvSpPr txBox="1"/>
          <p:nvPr/>
        </p:nvSpPr>
        <p:spPr>
          <a:xfrm rot="21240000">
            <a:off x="10725150" y="2471738"/>
            <a:ext cx="1031875" cy="304800"/>
          </a:xfrm>
          <a:prstGeom prst="rect">
            <a:avLst/>
          </a:prstGeom>
        </p:spPr>
        <p:txBody>
          <a:bodyPr lIns="0" tIns="0" rIns="0" bIns="0">
            <a:spAutoFit/>
          </a:bodyPr>
          <a:lstStyle/>
          <a:p>
            <a:pPr>
              <a:lnSpc>
                <a:spcPts val="2400"/>
              </a:lnSpc>
            </a:pPr>
            <a:r>
              <a:rPr lang="en-US" sz="2400" b="1">
                <a:solidFill>
                  <a:srgbClr val="FEFFFF"/>
                </a:solidFill>
                <a:latin typeface="Trebuchet MS" pitchFamily="34" charset="0"/>
              </a:rPr>
              <a:t>CL</a:t>
            </a:r>
            <a:r>
              <a:rPr lang="en-US" sz="3600" b="1" baseline="1000">
                <a:solidFill>
                  <a:srgbClr val="FEFFFF"/>
                </a:solidFill>
                <a:latin typeface="Trebuchet MS" pitchFamily="34" charset="0"/>
              </a:rPr>
              <a:t>OSE</a:t>
            </a:r>
            <a:endParaRPr lang="en-US" sz="3600" baseline="1000">
              <a:latin typeface="Trebuchet MS" pitchFamily="34" charset="0"/>
            </a:endParaRPr>
          </a:p>
        </p:txBody>
      </p:sp>
      <p:sp>
        <p:nvSpPr>
          <p:cNvPr id="18" name="object 18"/>
          <p:cNvSpPr txBox="1"/>
          <p:nvPr/>
        </p:nvSpPr>
        <p:spPr>
          <a:xfrm rot="21240000">
            <a:off x="10633075" y="2838450"/>
            <a:ext cx="1306513" cy="304800"/>
          </a:xfrm>
          <a:prstGeom prst="rect">
            <a:avLst/>
          </a:prstGeom>
        </p:spPr>
        <p:txBody>
          <a:bodyPr lIns="0" tIns="0" rIns="0" bIns="0">
            <a:spAutoFit/>
          </a:bodyPr>
          <a:lstStyle/>
          <a:p>
            <a:pPr>
              <a:lnSpc>
                <a:spcPts val="2400"/>
              </a:lnSpc>
            </a:pPr>
            <a:r>
              <a:rPr lang="en-US" sz="2400" b="1">
                <a:solidFill>
                  <a:srgbClr val="FEFFFF"/>
                </a:solidFill>
                <a:latin typeface="Trebuchet MS" pitchFamily="34" charset="0"/>
              </a:rPr>
              <a:t>FRI</a:t>
            </a:r>
            <a:r>
              <a:rPr lang="en-US" sz="3600" b="1" baseline="1000">
                <a:solidFill>
                  <a:srgbClr val="FEFFFF"/>
                </a:solidFill>
                <a:latin typeface="Trebuchet MS" pitchFamily="34" charset="0"/>
              </a:rPr>
              <a:t>E</a:t>
            </a:r>
            <a:r>
              <a:rPr lang="en-US" sz="3600" b="1" baseline="2000">
                <a:solidFill>
                  <a:srgbClr val="FEFFFF"/>
                </a:solidFill>
                <a:latin typeface="Trebuchet MS" pitchFamily="34" charset="0"/>
              </a:rPr>
              <a:t>ND</a:t>
            </a:r>
            <a:r>
              <a:rPr lang="en-US" sz="3600" b="1" baseline="3000">
                <a:solidFill>
                  <a:srgbClr val="FEFFFF"/>
                </a:solidFill>
                <a:latin typeface="Trebuchet MS" pitchFamily="34" charset="0"/>
              </a:rPr>
              <a:t>S</a:t>
            </a:r>
            <a:endParaRPr lang="en-US" sz="3600" baseline="3000">
              <a:latin typeface="Trebuchet MS" pitchFamily="34" charset="0"/>
            </a:endParaRPr>
          </a:p>
        </p:txBody>
      </p:sp>
      <p:sp>
        <p:nvSpPr>
          <p:cNvPr id="38930" name="object 19"/>
          <p:cNvSpPr>
            <a:spLocks noChangeArrowheads="1"/>
          </p:cNvSpPr>
          <p:nvPr/>
        </p:nvSpPr>
        <p:spPr bwMode="auto">
          <a:xfrm>
            <a:off x="7258050" y="2282825"/>
            <a:ext cx="2406650" cy="1284288"/>
          </a:xfrm>
          <a:prstGeom prst="rect">
            <a:avLst/>
          </a:prstGeom>
          <a:blipFill dpi="0" rotWithShape="1">
            <a:blip r:embed="rId9"/>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31" name="object 20"/>
          <p:cNvSpPr>
            <a:spLocks/>
          </p:cNvSpPr>
          <p:nvPr/>
        </p:nvSpPr>
        <p:spPr bwMode="auto">
          <a:xfrm>
            <a:off x="7258050" y="2282825"/>
            <a:ext cx="2406650" cy="1284288"/>
          </a:xfrm>
          <a:custGeom>
            <a:avLst/>
            <a:gdLst/>
            <a:ahLst/>
            <a:cxnLst>
              <a:cxn ang="0">
                <a:pos x="0" y="396959"/>
              </a:cxn>
              <a:cxn ang="0">
                <a:pos x="2251271" y="0"/>
              </a:cxn>
              <a:cxn ang="0">
                <a:pos x="2407849" y="888001"/>
              </a:cxn>
              <a:cxn ang="0">
                <a:pos x="156578" y="1284960"/>
              </a:cxn>
              <a:cxn ang="0">
                <a:pos x="0" y="396959"/>
              </a:cxn>
            </a:cxnLst>
            <a:rect l="0" t="0" r="r" b="b"/>
            <a:pathLst>
              <a:path w="2407920" h="1285239">
                <a:moveTo>
                  <a:pt x="0" y="396959"/>
                </a:moveTo>
                <a:lnTo>
                  <a:pt x="2251271" y="0"/>
                </a:lnTo>
                <a:lnTo>
                  <a:pt x="2407849" y="888001"/>
                </a:lnTo>
                <a:lnTo>
                  <a:pt x="156578" y="1284960"/>
                </a:lnTo>
                <a:lnTo>
                  <a:pt x="0" y="396959"/>
                </a:lnTo>
              </a:path>
            </a:pathLst>
          </a:custGeom>
          <a:noFill/>
          <a:ln w="25400">
            <a:solidFill>
              <a:srgbClr val="000000"/>
            </a:solidFill>
            <a:round/>
            <a:headEnd/>
            <a:tailEnd/>
          </a:ln>
        </p:spPr>
        <p:txBody>
          <a:bodyPr lIns="0" tIns="0" rIns="0" bIns="0"/>
          <a:lstStyle/>
          <a:p>
            <a:endParaRPr lang="en-US"/>
          </a:p>
        </p:txBody>
      </p:sp>
      <p:sp>
        <p:nvSpPr>
          <p:cNvPr id="38932" name="object 21"/>
          <p:cNvSpPr>
            <a:spLocks noChangeArrowheads="1"/>
          </p:cNvSpPr>
          <p:nvPr/>
        </p:nvSpPr>
        <p:spPr bwMode="auto">
          <a:xfrm>
            <a:off x="7467600" y="2476500"/>
            <a:ext cx="1955800" cy="571500"/>
          </a:xfrm>
          <a:prstGeom prst="rect">
            <a:avLst/>
          </a:prstGeom>
          <a:blipFill dpi="0" rotWithShape="1">
            <a:blip r:embed="rId10"/>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33" name="object 22"/>
          <p:cNvSpPr>
            <a:spLocks noChangeArrowheads="1"/>
          </p:cNvSpPr>
          <p:nvPr/>
        </p:nvSpPr>
        <p:spPr bwMode="auto">
          <a:xfrm>
            <a:off x="7874000" y="2895600"/>
            <a:ext cx="1270000" cy="457200"/>
          </a:xfrm>
          <a:prstGeom prst="rect">
            <a:avLst/>
          </a:prstGeom>
          <a:blipFill dpi="0" rotWithShape="1">
            <a:blip r:embed="rId11"/>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 name="object 23"/>
          <p:cNvSpPr txBox="1"/>
          <p:nvPr/>
        </p:nvSpPr>
        <p:spPr>
          <a:xfrm rot="21060000">
            <a:off x="7440613" y="2593975"/>
            <a:ext cx="1979612" cy="304800"/>
          </a:xfrm>
          <a:prstGeom prst="rect">
            <a:avLst/>
          </a:prstGeom>
        </p:spPr>
        <p:txBody>
          <a:bodyPr lIns="0" tIns="0" rIns="0" bIns="0">
            <a:spAutoFit/>
          </a:bodyPr>
          <a:lstStyle/>
          <a:p>
            <a:pPr>
              <a:lnSpc>
                <a:spcPts val="2400"/>
              </a:lnSpc>
            </a:pPr>
            <a:r>
              <a:rPr lang="en-US" sz="3600" b="1" baseline="-2000">
                <a:solidFill>
                  <a:srgbClr val="FEFFFF"/>
                </a:solidFill>
                <a:latin typeface="Trebuchet MS" pitchFamily="34" charset="0"/>
              </a:rPr>
              <a:t>DE</a:t>
            </a:r>
            <a:r>
              <a:rPr lang="en-US" sz="3600" b="1" baseline="-1000">
                <a:solidFill>
                  <a:srgbClr val="FEFFFF"/>
                </a:solidFill>
                <a:latin typeface="Trebuchet MS" pitchFamily="34" charset="0"/>
              </a:rPr>
              <a:t>VE</a:t>
            </a:r>
            <a:r>
              <a:rPr lang="en-US" sz="2400" b="1">
                <a:solidFill>
                  <a:srgbClr val="FEFFFF"/>
                </a:solidFill>
                <a:latin typeface="Trebuchet MS" pitchFamily="34" charset="0"/>
              </a:rPr>
              <a:t>LO</a:t>
            </a:r>
            <a:r>
              <a:rPr lang="en-US" sz="3600" b="1" baseline="1000">
                <a:solidFill>
                  <a:srgbClr val="FEFFFF"/>
                </a:solidFill>
                <a:latin typeface="Trebuchet MS" pitchFamily="34" charset="0"/>
              </a:rPr>
              <a:t>PI</a:t>
            </a:r>
            <a:r>
              <a:rPr lang="en-US" sz="3600" b="1" baseline="2000">
                <a:solidFill>
                  <a:srgbClr val="FEFFFF"/>
                </a:solidFill>
                <a:latin typeface="Trebuchet MS" pitchFamily="34" charset="0"/>
              </a:rPr>
              <a:t>N</a:t>
            </a:r>
            <a:r>
              <a:rPr lang="en-US" sz="3600" b="1" baseline="3000">
                <a:solidFill>
                  <a:srgbClr val="FEFFFF"/>
                </a:solidFill>
                <a:latin typeface="Trebuchet MS" pitchFamily="34" charset="0"/>
              </a:rPr>
              <a:t>G</a:t>
            </a:r>
            <a:endParaRPr lang="en-US" sz="3600" baseline="3000">
              <a:latin typeface="Trebuchet MS" pitchFamily="34" charset="0"/>
            </a:endParaRPr>
          </a:p>
        </p:txBody>
      </p:sp>
      <p:sp>
        <p:nvSpPr>
          <p:cNvPr id="24" name="object 24"/>
          <p:cNvSpPr txBox="1"/>
          <p:nvPr/>
        </p:nvSpPr>
        <p:spPr>
          <a:xfrm rot="21060000">
            <a:off x="7840663" y="2955925"/>
            <a:ext cx="1306512" cy="304800"/>
          </a:xfrm>
          <a:prstGeom prst="rect">
            <a:avLst/>
          </a:prstGeom>
        </p:spPr>
        <p:txBody>
          <a:bodyPr lIns="0" tIns="0" rIns="0" bIns="0">
            <a:spAutoFit/>
          </a:bodyPr>
          <a:lstStyle/>
          <a:p>
            <a:pPr>
              <a:lnSpc>
                <a:spcPts val="2400"/>
              </a:lnSpc>
            </a:pPr>
            <a:r>
              <a:rPr lang="en-US" sz="2400" b="1">
                <a:solidFill>
                  <a:srgbClr val="FEFFFF"/>
                </a:solidFill>
                <a:latin typeface="Trebuchet MS" pitchFamily="34" charset="0"/>
              </a:rPr>
              <a:t>FRI</a:t>
            </a:r>
            <a:r>
              <a:rPr lang="en-US" sz="3600" b="1" baseline="1000">
                <a:solidFill>
                  <a:srgbClr val="FEFFFF"/>
                </a:solidFill>
                <a:latin typeface="Trebuchet MS" pitchFamily="34" charset="0"/>
              </a:rPr>
              <a:t>E</a:t>
            </a:r>
            <a:r>
              <a:rPr lang="en-US" sz="3600" b="1" baseline="2000">
                <a:solidFill>
                  <a:srgbClr val="FEFFFF"/>
                </a:solidFill>
                <a:latin typeface="Trebuchet MS" pitchFamily="34" charset="0"/>
              </a:rPr>
              <a:t>ND</a:t>
            </a:r>
            <a:r>
              <a:rPr lang="en-US" sz="3600" b="1" baseline="3000">
                <a:solidFill>
                  <a:srgbClr val="FEFFFF"/>
                </a:solidFill>
                <a:latin typeface="Trebuchet MS" pitchFamily="34" charset="0"/>
              </a:rPr>
              <a:t>S</a:t>
            </a:r>
            <a:endParaRPr lang="en-US" sz="3600" baseline="3000">
              <a:latin typeface="Trebuchet MS" pitchFamily="34" charset="0"/>
            </a:endParaRPr>
          </a:p>
        </p:txBody>
      </p:sp>
      <p:sp>
        <p:nvSpPr>
          <p:cNvPr id="38936" name="object 25"/>
          <p:cNvSpPr>
            <a:spLocks noChangeArrowheads="1"/>
          </p:cNvSpPr>
          <p:nvPr/>
        </p:nvSpPr>
        <p:spPr bwMode="auto">
          <a:xfrm>
            <a:off x="2971800" y="2644775"/>
            <a:ext cx="3270250" cy="819150"/>
          </a:xfrm>
          <a:prstGeom prst="rect">
            <a:avLst/>
          </a:prstGeom>
          <a:blipFill dpi="0" rotWithShape="1">
            <a:blip r:embed="rId1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937" name="object 26"/>
          <p:cNvSpPr>
            <a:spLocks/>
          </p:cNvSpPr>
          <p:nvPr/>
        </p:nvSpPr>
        <p:spPr bwMode="auto">
          <a:xfrm>
            <a:off x="2971800" y="2644775"/>
            <a:ext cx="3270250" cy="819150"/>
          </a:xfrm>
          <a:custGeom>
            <a:avLst/>
            <a:gdLst/>
            <a:ahLst/>
            <a:cxnLst>
              <a:cxn ang="0">
                <a:pos x="0" y="338517"/>
              </a:cxn>
              <a:cxn ang="0">
                <a:pos x="3220759" y="0"/>
              </a:cxn>
              <a:cxn ang="0">
                <a:pos x="3271205" y="479956"/>
              </a:cxn>
              <a:cxn ang="0">
                <a:pos x="50445" y="818473"/>
              </a:cxn>
              <a:cxn ang="0">
                <a:pos x="0" y="338517"/>
              </a:cxn>
            </a:cxnLst>
            <a:rect l="0" t="0" r="r" b="b"/>
            <a:pathLst>
              <a:path w="3271520" h="818514">
                <a:moveTo>
                  <a:pt x="0" y="338517"/>
                </a:moveTo>
                <a:lnTo>
                  <a:pt x="3220759" y="0"/>
                </a:lnTo>
                <a:lnTo>
                  <a:pt x="3271205" y="479956"/>
                </a:lnTo>
                <a:lnTo>
                  <a:pt x="50445" y="818473"/>
                </a:lnTo>
                <a:lnTo>
                  <a:pt x="0" y="338517"/>
                </a:lnTo>
              </a:path>
            </a:pathLst>
          </a:custGeom>
          <a:noFill/>
          <a:ln w="25400">
            <a:solidFill>
              <a:srgbClr val="000000"/>
            </a:solidFill>
            <a:round/>
            <a:headEnd/>
            <a:tailEnd/>
          </a:ln>
        </p:spPr>
        <p:txBody>
          <a:bodyPr lIns="0" tIns="0" rIns="0" bIns="0"/>
          <a:lstStyle/>
          <a:p>
            <a:endParaRPr lang="en-US"/>
          </a:p>
        </p:txBody>
      </p:sp>
      <p:sp>
        <p:nvSpPr>
          <p:cNvPr id="38938" name="object 27"/>
          <p:cNvSpPr>
            <a:spLocks noChangeArrowheads="1"/>
          </p:cNvSpPr>
          <p:nvPr/>
        </p:nvSpPr>
        <p:spPr bwMode="auto">
          <a:xfrm>
            <a:off x="3289300" y="2819400"/>
            <a:ext cx="2667000" cy="508000"/>
          </a:xfrm>
          <a:prstGeom prst="rect">
            <a:avLst/>
          </a:prstGeom>
          <a:blipFill dpi="0" rotWithShape="1">
            <a:blip r:embed="rId1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 name="object 28"/>
          <p:cNvSpPr txBox="1"/>
          <p:nvPr/>
        </p:nvSpPr>
        <p:spPr>
          <a:xfrm rot="21240000">
            <a:off x="3260725" y="2903538"/>
            <a:ext cx="2693988" cy="304800"/>
          </a:xfrm>
          <a:prstGeom prst="rect">
            <a:avLst/>
          </a:prstGeom>
        </p:spPr>
        <p:txBody>
          <a:bodyPr lIns="0" tIns="0" rIns="0" bIns="0">
            <a:spAutoFit/>
          </a:bodyPr>
          <a:lstStyle/>
          <a:p>
            <a:pPr>
              <a:lnSpc>
                <a:spcPts val="2400"/>
              </a:lnSpc>
            </a:pPr>
            <a:r>
              <a:rPr lang="en-US" sz="2400" b="1">
                <a:solidFill>
                  <a:srgbClr val="FEFFFF"/>
                </a:solidFill>
                <a:latin typeface="Trebuchet MS" pitchFamily="34" charset="0"/>
              </a:rPr>
              <a:t>ACQUAINTANCES</a:t>
            </a:r>
            <a:endParaRPr lang="en-US" sz="2400">
              <a:latin typeface="Trebuchet MS" pitchFamily="34" charset="0"/>
            </a:endParaRPr>
          </a:p>
        </p:txBody>
      </p:sp>
      <p:sp>
        <p:nvSpPr>
          <p:cNvPr id="29" name="object 29"/>
          <p:cNvSpPr txBox="1"/>
          <p:nvPr/>
        </p:nvSpPr>
        <p:spPr>
          <a:xfrm>
            <a:off x="10679113" y="4248150"/>
            <a:ext cx="2222500" cy="3062288"/>
          </a:xfrm>
          <a:prstGeom prst="rect">
            <a:avLst/>
          </a:prstGeom>
        </p:spPr>
        <p:txBody>
          <a:bodyPr lIns="0" tIns="10160" rIns="0" bIns="0">
            <a:spAutoFit/>
          </a:bodyPr>
          <a:lstStyle/>
          <a:p>
            <a:pPr marL="730250" indent="85725" algn="just">
              <a:lnSpc>
                <a:spcPct val="101000"/>
              </a:lnSpc>
              <a:spcBef>
                <a:spcPts val="75"/>
              </a:spcBef>
            </a:pPr>
            <a:r>
              <a:rPr lang="en-US" sz="2400" b="1">
                <a:latin typeface="Trebuchet MS" pitchFamily="34" charset="0"/>
              </a:rPr>
              <a:t>being a  friend of  sinners</a:t>
            </a:r>
            <a:endParaRPr lang="en-US" sz="2400">
              <a:latin typeface="Trebuchet MS" pitchFamily="34" charset="0"/>
            </a:endParaRPr>
          </a:p>
          <a:p>
            <a:pPr marL="730250" indent="85725" algn="ctr">
              <a:lnSpc>
                <a:spcPts val="3200"/>
              </a:lnSpc>
              <a:spcBef>
                <a:spcPts val="2513"/>
              </a:spcBef>
            </a:pPr>
            <a:r>
              <a:rPr lang="en-US" sz="2800"/>
              <a:t>Our   friendships	are  not     conditional!</a:t>
            </a:r>
          </a:p>
        </p:txBody>
      </p:sp>
      <p:sp>
        <p:nvSpPr>
          <p:cNvPr id="30" name="object 30"/>
          <p:cNvSpPr txBox="1"/>
          <p:nvPr/>
        </p:nvSpPr>
        <p:spPr>
          <a:xfrm>
            <a:off x="7239000" y="5695950"/>
            <a:ext cx="3146425" cy="1265238"/>
          </a:xfrm>
          <a:prstGeom prst="rect">
            <a:avLst/>
          </a:prstGeom>
        </p:spPr>
        <p:txBody>
          <a:bodyPr lIns="0" tIns="43180" rIns="0" bIns="0">
            <a:spAutoFit/>
          </a:bodyPr>
          <a:lstStyle/>
          <a:p>
            <a:pPr marL="12700">
              <a:lnSpc>
                <a:spcPts val="3200"/>
              </a:lnSpc>
              <a:spcBef>
                <a:spcPts val="338"/>
              </a:spcBef>
            </a:pPr>
            <a:r>
              <a:rPr lang="en-US" sz="2800"/>
              <a:t>Our spirituality ought  to make us better  friends &amp; neighbors!</a:t>
            </a:r>
          </a:p>
        </p:txBody>
      </p:sp>
      <p:sp>
        <p:nvSpPr>
          <p:cNvPr id="31" name="object 31"/>
          <p:cNvSpPr txBox="1"/>
          <p:nvPr/>
        </p:nvSpPr>
        <p:spPr>
          <a:xfrm>
            <a:off x="2603500" y="617538"/>
            <a:ext cx="6186488" cy="1463675"/>
          </a:xfrm>
          <a:prstGeom prst="rect">
            <a:avLst/>
          </a:prstGeom>
        </p:spPr>
        <p:txBody>
          <a:bodyPr lIns="0" tIns="56515" rIns="0" bIns="0">
            <a:spAutoFit/>
          </a:bodyPr>
          <a:lstStyle/>
          <a:p>
            <a:pPr marL="12700">
              <a:lnSpc>
                <a:spcPts val="5575"/>
              </a:lnSpc>
              <a:spcBef>
                <a:spcPts val="450"/>
              </a:spcBef>
              <a:tabLst>
                <a:tab pos="1044575" algn="l"/>
                <a:tab pos="2244725" algn="l"/>
                <a:tab pos="2905125" algn="l"/>
                <a:tab pos="3802063" algn="l"/>
              </a:tabLst>
            </a:pPr>
            <a:r>
              <a:rPr lang="en-US" sz="4800"/>
              <a:t>“</a:t>
            </a:r>
            <a:r>
              <a:rPr lang="en-US" sz="4800">
                <a:latin typeface="Times New Roman" pitchFamily="18" charset="0"/>
                <a:cs typeface="Times New Roman" pitchFamily="18" charset="0"/>
              </a:rPr>
              <a:t>a friend	of	tax	collectors  and	sinners</a:t>
            </a:r>
            <a:r>
              <a:rPr lang="en-US" sz="4800"/>
              <a:t>”</a:t>
            </a:r>
          </a:p>
        </p:txBody>
      </p:sp>
      <p:sp>
        <p:nvSpPr>
          <p:cNvPr id="32" name="object 32"/>
          <p:cNvSpPr txBox="1"/>
          <p:nvPr/>
        </p:nvSpPr>
        <p:spPr>
          <a:xfrm>
            <a:off x="90488" y="5772150"/>
            <a:ext cx="2473325" cy="1671638"/>
          </a:xfrm>
          <a:prstGeom prst="rect">
            <a:avLst/>
          </a:prstGeom>
        </p:spPr>
        <p:txBody>
          <a:bodyPr lIns="0" tIns="43180" rIns="0" bIns="0">
            <a:spAutoFit/>
          </a:bodyPr>
          <a:lstStyle/>
          <a:p>
            <a:pPr marL="12700" algn="ctr">
              <a:lnSpc>
                <a:spcPts val="3200"/>
              </a:lnSpc>
              <a:spcBef>
                <a:spcPts val="338"/>
              </a:spcBef>
            </a:pPr>
            <a:r>
              <a:rPr lang="en-US" sz="2800"/>
              <a:t>we should have  no fellowship  with the children  of darkness!</a:t>
            </a:r>
          </a:p>
        </p:txBody>
      </p:sp>
      <p:sp>
        <p:nvSpPr>
          <p:cNvPr id="38944" name="object 33"/>
          <p:cNvSpPr>
            <a:spLocks/>
          </p:cNvSpPr>
          <p:nvPr/>
        </p:nvSpPr>
        <p:spPr bwMode="auto">
          <a:xfrm>
            <a:off x="1227138" y="3602038"/>
            <a:ext cx="26987" cy="615950"/>
          </a:xfrm>
          <a:custGeom>
            <a:avLst/>
            <a:gdLst/>
            <a:ahLst/>
            <a:cxnLst>
              <a:cxn ang="0">
                <a:pos x="0" y="0"/>
              </a:cxn>
              <a:cxn ang="0">
                <a:pos x="26987" y="615950"/>
              </a:cxn>
            </a:cxnLst>
            <a:rect l="0" t="0" r="r" b="b"/>
            <a:pathLst>
              <a:path w="27305" h="615950">
                <a:moveTo>
                  <a:pt x="0" y="0"/>
                </a:moveTo>
                <a:lnTo>
                  <a:pt x="26987" y="615950"/>
                </a:lnTo>
              </a:path>
            </a:pathLst>
          </a:custGeom>
          <a:noFill/>
          <a:ln w="101600">
            <a:solidFill>
              <a:srgbClr val="000000"/>
            </a:solidFill>
            <a:round/>
            <a:headEnd/>
            <a:tailEnd/>
          </a:ln>
        </p:spPr>
        <p:txBody>
          <a:bodyPr lIns="0" tIns="0" rIns="0" bIns="0"/>
          <a:lstStyle/>
          <a:p>
            <a:endParaRPr lang="en-US"/>
          </a:p>
        </p:txBody>
      </p:sp>
      <p:sp>
        <p:nvSpPr>
          <p:cNvPr id="38945" name="object 34"/>
          <p:cNvSpPr>
            <a:spLocks/>
          </p:cNvSpPr>
          <p:nvPr/>
        </p:nvSpPr>
        <p:spPr bwMode="auto">
          <a:xfrm>
            <a:off x="4598988" y="3556000"/>
            <a:ext cx="26987" cy="614363"/>
          </a:xfrm>
          <a:custGeom>
            <a:avLst/>
            <a:gdLst/>
            <a:ahLst/>
            <a:cxnLst>
              <a:cxn ang="0">
                <a:pos x="0" y="0"/>
              </a:cxn>
              <a:cxn ang="0">
                <a:pos x="26987" y="614362"/>
              </a:cxn>
            </a:cxnLst>
            <a:rect l="0" t="0" r="r" b="b"/>
            <a:pathLst>
              <a:path w="27304" h="614679">
                <a:moveTo>
                  <a:pt x="0" y="0"/>
                </a:moveTo>
                <a:lnTo>
                  <a:pt x="26987" y="614362"/>
                </a:lnTo>
              </a:path>
            </a:pathLst>
          </a:custGeom>
          <a:noFill/>
          <a:ln w="101600">
            <a:solidFill>
              <a:srgbClr val="000000"/>
            </a:solidFill>
            <a:round/>
            <a:headEnd/>
            <a:tailEnd/>
          </a:ln>
        </p:spPr>
        <p:txBody>
          <a:bodyPr lIns="0" tIns="0" rIns="0" bIns="0"/>
          <a:lstStyle/>
          <a:p>
            <a:endParaRPr lang="en-US"/>
          </a:p>
        </p:txBody>
      </p:sp>
      <p:sp>
        <p:nvSpPr>
          <p:cNvPr id="38946" name="object 35"/>
          <p:cNvSpPr>
            <a:spLocks/>
          </p:cNvSpPr>
          <p:nvPr/>
        </p:nvSpPr>
        <p:spPr bwMode="auto">
          <a:xfrm>
            <a:off x="8447088" y="3594100"/>
            <a:ext cx="26987" cy="614363"/>
          </a:xfrm>
          <a:custGeom>
            <a:avLst/>
            <a:gdLst/>
            <a:ahLst/>
            <a:cxnLst>
              <a:cxn ang="0">
                <a:pos x="0" y="0"/>
              </a:cxn>
              <a:cxn ang="0">
                <a:pos x="26987" y="614362"/>
              </a:cxn>
            </a:cxnLst>
            <a:rect l="0" t="0" r="r" b="b"/>
            <a:pathLst>
              <a:path w="27304" h="614679">
                <a:moveTo>
                  <a:pt x="0" y="0"/>
                </a:moveTo>
                <a:lnTo>
                  <a:pt x="26987" y="614362"/>
                </a:lnTo>
              </a:path>
            </a:pathLst>
          </a:custGeom>
          <a:noFill/>
          <a:ln w="101600">
            <a:solidFill>
              <a:srgbClr val="000000"/>
            </a:solidFill>
            <a:round/>
            <a:headEnd/>
            <a:tailEnd/>
          </a:ln>
        </p:spPr>
        <p:txBody>
          <a:bodyPr lIns="0" tIns="0" rIns="0" bIns="0"/>
          <a:lstStyle/>
          <a:p>
            <a:endParaRPr lang="en-US"/>
          </a:p>
        </p:txBody>
      </p:sp>
      <p:sp>
        <p:nvSpPr>
          <p:cNvPr id="38947" name="object 36"/>
          <p:cNvSpPr>
            <a:spLocks/>
          </p:cNvSpPr>
          <p:nvPr/>
        </p:nvSpPr>
        <p:spPr bwMode="auto">
          <a:xfrm>
            <a:off x="11253788" y="3556000"/>
            <a:ext cx="26987" cy="614363"/>
          </a:xfrm>
          <a:custGeom>
            <a:avLst/>
            <a:gdLst/>
            <a:ahLst/>
            <a:cxnLst>
              <a:cxn ang="0">
                <a:pos x="0" y="0"/>
              </a:cxn>
              <a:cxn ang="0">
                <a:pos x="26987" y="614362"/>
              </a:cxn>
            </a:cxnLst>
            <a:rect l="0" t="0" r="r" b="b"/>
            <a:pathLst>
              <a:path w="27304" h="614679">
                <a:moveTo>
                  <a:pt x="0" y="0"/>
                </a:moveTo>
                <a:lnTo>
                  <a:pt x="26987" y="614362"/>
                </a:lnTo>
              </a:path>
            </a:pathLst>
          </a:custGeom>
          <a:noFill/>
          <a:ln w="101600">
            <a:solidFill>
              <a:srgbClr val="000000"/>
            </a:solidFill>
            <a:round/>
            <a:headEnd/>
            <a:tailEnd/>
          </a:ln>
        </p:spPr>
        <p:txBody>
          <a:bodyPr lIns="0" tIns="0" rIns="0" bIns="0"/>
          <a:lstStyle/>
          <a:p>
            <a:endParaRPr lang="en-US"/>
          </a:p>
        </p:txBody>
      </p:sp>
      <p:sp>
        <p:nvSpPr>
          <p:cNvPr id="38948" name="object 37"/>
          <p:cNvSpPr>
            <a:spLocks/>
          </p:cNvSpPr>
          <p:nvPr/>
        </p:nvSpPr>
        <p:spPr bwMode="auto">
          <a:xfrm>
            <a:off x="2387600" y="4457700"/>
            <a:ext cx="7759700" cy="723900"/>
          </a:xfrm>
          <a:custGeom>
            <a:avLst/>
            <a:gdLst/>
            <a:ahLst/>
            <a:cxnLst>
              <a:cxn ang="0">
                <a:pos x="0" y="0"/>
              </a:cxn>
              <a:cxn ang="0">
                <a:pos x="7759700" y="0"/>
              </a:cxn>
              <a:cxn ang="0">
                <a:pos x="7759700" y="723900"/>
              </a:cxn>
              <a:cxn ang="0">
                <a:pos x="0" y="723900"/>
              </a:cxn>
              <a:cxn ang="0">
                <a:pos x="0" y="0"/>
              </a:cxn>
            </a:cxnLst>
            <a:rect l="0" t="0" r="r" b="b"/>
            <a:pathLst>
              <a:path w="7759700" h="723900">
                <a:moveTo>
                  <a:pt x="0" y="0"/>
                </a:moveTo>
                <a:lnTo>
                  <a:pt x="7759700" y="0"/>
                </a:lnTo>
                <a:lnTo>
                  <a:pt x="7759700" y="723900"/>
                </a:lnTo>
                <a:lnTo>
                  <a:pt x="0" y="723900"/>
                </a:lnTo>
                <a:lnTo>
                  <a:pt x="0" y="0"/>
                </a:lnTo>
                <a:close/>
              </a:path>
            </a:pathLst>
          </a:custGeom>
          <a:solidFill>
            <a:srgbClr val="E22400"/>
          </a:solidFill>
          <a:ln w="9525">
            <a:noFill/>
            <a:round/>
            <a:headEnd/>
            <a:tailEnd/>
          </a:ln>
        </p:spPr>
        <p:txBody>
          <a:bodyPr lIns="0" tIns="0" rIns="0" bIns="0"/>
          <a:lstStyle/>
          <a:p>
            <a:endParaRPr lang="en-US"/>
          </a:p>
        </p:txBody>
      </p:sp>
      <p:sp>
        <p:nvSpPr>
          <p:cNvPr id="38949" name="object 38"/>
          <p:cNvSpPr>
            <a:spLocks noChangeArrowheads="1"/>
          </p:cNvSpPr>
          <p:nvPr/>
        </p:nvSpPr>
        <p:spPr bwMode="auto">
          <a:xfrm>
            <a:off x="2552700" y="4635500"/>
            <a:ext cx="7239000" cy="482600"/>
          </a:xfrm>
          <a:prstGeom prst="rect">
            <a:avLst/>
          </a:prstGeom>
          <a:blipFill dpi="0" rotWithShape="1">
            <a:blip r:embed="rId1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9" name="object 39"/>
          <p:cNvSpPr txBox="1"/>
          <p:nvPr/>
        </p:nvSpPr>
        <p:spPr>
          <a:xfrm>
            <a:off x="2516188" y="4473575"/>
            <a:ext cx="7296150" cy="635000"/>
          </a:xfrm>
          <a:prstGeom prst="rect">
            <a:avLst/>
          </a:prstGeom>
        </p:spPr>
        <p:txBody>
          <a:bodyPr lIns="0" tIns="12700" rIns="0" bIns="0">
            <a:spAutoFit/>
          </a:bodyPr>
          <a:lstStyle/>
          <a:p>
            <a:pPr marL="12700" fontAlgn="auto">
              <a:spcBef>
                <a:spcPts val="100"/>
              </a:spcBef>
              <a:spcAft>
                <a:spcPts val="0"/>
              </a:spcAft>
              <a:tabLst>
                <a:tab pos="6140450" algn="l"/>
              </a:tabLst>
              <a:defRPr/>
            </a:pPr>
            <a:r>
              <a:rPr sz="4000" spc="-200" dirty="0">
                <a:solidFill>
                  <a:srgbClr val="FEFFFF"/>
                </a:solidFill>
                <a:latin typeface="Arial"/>
                <a:cs typeface="Arial"/>
              </a:rPr>
              <a:t>bec</a:t>
            </a:r>
            <a:r>
              <a:rPr sz="4000" spc="-210" dirty="0">
                <a:solidFill>
                  <a:srgbClr val="FEFFFF"/>
                </a:solidFill>
                <a:latin typeface="Arial"/>
                <a:cs typeface="Arial"/>
              </a:rPr>
              <a:t>o</a:t>
            </a:r>
            <a:r>
              <a:rPr sz="4000" spc="-130" dirty="0">
                <a:solidFill>
                  <a:srgbClr val="FEFFFF"/>
                </a:solidFill>
                <a:latin typeface="Arial"/>
                <a:cs typeface="Arial"/>
              </a:rPr>
              <a:t>mi</a:t>
            </a:r>
            <a:r>
              <a:rPr sz="4000" spc="-375" dirty="0">
                <a:solidFill>
                  <a:srgbClr val="FEFFFF"/>
                </a:solidFill>
                <a:latin typeface="Arial"/>
                <a:cs typeface="Arial"/>
              </a:rPr>
              <a:t>ng</a:t>
            </a:r>
            <a:r>
              <a:rPr sz="4000" spc="-5" dirty="0">
                <a:solidFill>
                  <a:srgbClr val="FEFFFF"/>
                </a:solidFill>
                <a:latin typeface="Arial"/>
                <a:cs typeface="Arial"/>
              </a:rPr>
              <a:t> </a:t>
            </a:r>
            <a:r>
              <a:rPr sz="4000" spc="-160" dirty="0">
                <a:solidFill>
                  <a:srgbClr val="FEFFFF"/>
                </a:solidFill>
                <a:latin typeface="Arial"/>
                <a:cs typeface="Arial"/>
              </a:rPr>
              <a:t>m</a:t>
            </a:r>
            <a:r>
              <a:rPr sz="4000" spc="-114" dirty="0">
                <a:solidFill>
                  <a:srgbClr val="FEFFFF"/>
                </a:solidFill>
                <a:latin typeface="Arial"/>
                <a:cs typeface="Arial"/>
              </a:rPr>
              <a:t>o</a:t>
            </a:r>
            <a:r>
              <a:rPr sz="4000" spc="170" dirty="0">
                <a:solidFill>
                  <a:srgbClr val="FEFFFF"/>
                </a:solidFill>
                <a:latin typeface="Arial"/>
                <a:cs typeface="Arial"/>
              </a:rPr>
              <a:t>r</a:t>
            </a:r>
            <a:r>
              <a:rPr sz="4000" spc="-310" dirty="0">
                <a:solidFill>
                  <a:srgbClr val="FEFFFF"/>
                </a:solidFill>
                <a:latin typeface="Arial"/>
                <a:cs typeface="Arial"/>
              </a:rPr>
              <a:t>e</a:t>
            </a:r>
            <a:r>
              <a:rPr sz="4000" spc="-5" dirty="0">
                <a:solidFill>
                  <a:srgbClr val="FEFFFF"/>
                </a:solidFill>
                <a:latin typeface="Arial"/>
                <a:cs typeface="Arial"/>
              </a:rPr>
              <a:t> </a:t>
            </a:r>
            <a:r>
              <a:rPr sz="4000" spc="-20" dirty="0">
                <a:solidFill>
                  <a:srgbClr val="FEFFFF"/>
                </a:solidFill>
                <a:latin typeface="Arial"/>
                <a:cs typeface="Arial"/>
              </a:rPr>
              <a:t>li</a:t>
            </a:r>
            <a:r>
              <a:rPr sz="4000" spc="-204" dirty="0">
                <a:solidFill>
                  <a:srgbClr val="FEFFFF"/>
                </a:solidFill>
                <a:latin typeface="Arial"/>
                <a:cs typeface="Arial"/>
              </a:rPr>
              <a:t>k</a:t>
            </a:r>
            <a:r>
              <a:rPr sz="4000" spc="-310" dirty="0">
                <a:solidFill>
                  <a:srgbClr val="FEFFFF"/>
                </a:solidFill>
                <a:latin typeface="Arial"/>
                <a:cs typeface="Arial"/>
              </a:rPr>
              <a:t>e</a:t>
            </a:r>
            <a:r>
              <a:rPr sz="4000" spc="-5" dirty="0">
                <a:solidFill>
                  <a:srgbClr val="FEFFFF"/>
                </a:solidFill>
                <a:latin typeface="Arial"/>
                <a:cs typeface="Arial"/>
              </a:rPr>
              <a:t> </a:t>
            </a:r>
            <a:r>
              <a:rPr sz="4000" spc="-100" dirty="0">
                <a:solidFill>
                  <a:srgbClr val="FEFFFF"/>
                </a:solidFill>
                <a:latin typeface="Arial"/>
                <a:cs typeface="Arial"/>
              </a:rPr>
              <a:t>th</a:t>
            </a:r>
            <a:r>
              <a:rPr sz="4000" spc="-125" dirty="0">
                <a:solidFill>
                  <a:srgbClr val="FEFFFF"/>
                </a:solidFill>
                <a:latin typeface="Arial"/>
                <a:cs typeface="Arial"/>
              </a:rPr>
              <a:t>e</a:t>
            </a:r>
            <a:r>
              <a:rPr sz="4000" spc="-5" dirty="0">
                <a:solidFill>
                  <a:srgbClr val="FEFFFF"/>
                </a:solidFill>
                <a:latin typeface="Arial"/>
                <a:cs typeface="Arial"/>
              </a:rPr>
              <a:t> </a:t>
            </a:r>
            <a:r>
              <a:rPr sz="4000" spc="-270" dirty="0">
                <a:solidFill>
                  <a:srgbClr val="FEFFFF"/>
                </a:solidFill>
                <a:latin typeface="Arial"/>
                <a:cs typeface="Arial"/>
              </a:rPr>
              <a:t>L</a:t>
            </a:r>
            <a:r>
              <a:rPr sz="4000" spc="-20" dirty="0">
                <a:solidFill>
                  <a:srgbClr val="FEFFFF"/>
                </a:solidFill>
                <a:latin typeface="Arial"/>
                <a:cs typeface="Arial"/>
              </a:rPr>
              <a:t>o</a:t>
            </a:r>
            <a:r>
              <a:rPr sz="4000" spc="185" dirty="0">
                <a:solidFill>
                  <a:srgbClr val="FEFFFF"/>
                </a:solidFill>
                <a:latin typeface="Arial"/>
                <a:cs typeface="Arial"/>
              </a:rPr>
              <a:t>r</a:t>
            </a:r>
            <a:r>
              <a:rPr sz="4000" spc="-190" dirty="0">
                <a:solidFill>
                  <a:srgbClr val="FEFFFF"/>
                </a:solidFill>
                <a:latin typeface="Arial"/>
                <a:cs typeface="Arial"/>
              </a:rPr>
              <a:t>d</a:t>
            </a:r>
            <a:r>
              <a:rPr sz="4000" dirty="0">
                <a:solidFill>
                  <a:srgbClr val="FEFFFF"/>
                </a:solidFill>
                <a:latin typeface="Arial"/>
                <a:cs typeface="Arial"/>
              </a:rPr>
              <a:t>	</a:t>
            </a:r>
            <a:r>
              <a:rPr sz="4000" spc="-1080" dirty="0">
                <a:solidFill>
                  <a:srgbClr val="FEFFFF"/>
                </a:solidFill>
                <a:latin typeface="Arial"/>
                <a:cs typeface="Arial"/>
              </a:rPr>
              <a:t>J</a:t>
            </a:r>
            <a:r>
              <a:rPr sz="4000" spc="-409" dirty="0">
                <a:solidFill>
                  <a:srgbClr val="FEFFFF"/>
                </a:solidFill>
                <a:latin typeface="Arial"/>
                <a:cs typeface="Arial"/>
              </a:rPr>
              <a:t>e</a:t>
            </a:r>
            <a:r>
              <a:rPr sz="4000" spc="-370" dirty="0">
                <a:solidFill>
                  <a:srgbClr val="FEFFFF"/>
                </a:solidFill>
                <a:latin typeface="Arial"/>
                <a:cs typeface="Arial"/>
              </a:rPr>
              <a:t>s</a:t>
            </a:r>
            <a:r>
              <a:rPr sz="4000" spc="-365" dirty="0">
                <a:solidFill>
                  <a:srgbClr val="FEFFFF"/>
                </a:solidFill>
                <a:latin typeface="Arial"/>
                <a:cs typeface="Arial"/>
              </a:rPr>
              <a:t>u</a:t>
            </a:r>
            <a:r>
              <a:rPr sz="4000" spc="-330" dirty="0">
                <a:solidFill>
                  <a:srgbClr val="FEFFFF"/>
                </a:solidFill>
                <a:latin typeface="Arial"/>
                <a:cs typeface="Arial"/>
              </a:rPr>
              <a:t>s</a:t>
            </a:r>
            <a:r>
              <a:rPr sz="4000" spc="-30" dirty="0">
                <a:solidFill>
                  <a:srgbClr val="FEFFFF"/>
                </a:solidFill>
                <a:latin typeface="Arial"/>
                <a:cs typeface="Arial"/>
              </a:rPr>
              <a:t>!</a:t>
            </a:r>
            <a:endParaRPr sz="4000">
              <a:latin typeface="Arial"/>
              <a:cs typeface="Arial"/>
            </a:endParaRPr>
          </a:p>
        </p:txBody>
      </p:sp>
      <p:sp>
        <p:nvSpPr>
          <p:cNvPr id="38951" name="object 40"/>
          <p:cNvSpPr>
            <a:spLocks/>
          </p:cNvSpPr>
          <p:nvPr/>
        </p:nvSpPr>
        <p:spPr bwMode="auto">
          <a:xfrm>
            <a:off x="9893300" y="4184650"/>
            <a:ext cx="1292225" cy="1270000"/>
          </a:xfrm>
          <a:custGeom>
            <a:avLst/>
            <a:gdLst/>
            <a:ahLst/>
            <a:cxnLst>
              <a:cxn ang="0">
                <a:pos x="0" y="0"/>
              </a:cxn>
              <a:cxn ang="0">
                <a:pos x="44335" y="1269555"/>
              </a:cxn>
              <a:cxn ang="0">
                <a:pos x="1291793" y="590435"/>
              </a:cxn>
              <a:cxn ang="0">
                <a:pos x="0" y="0"/>
              </a:cxn>
            </a:cxnLst>
            <a:rect l="0" t="0" r="r" b="b"/>
            <a:pathLst>
              <a:path w="1292225" h="1270000">
                <a:moveTo>
                  <a:pt x="0" y="0"/>
                </a:moveTo>
                <a:lnTo>
                  <a:pt x="44335" y="1269555"/>
                </a:lnTo>
                <a:lnTo>
                  <a:pt x="1291793" y="590435"/>
                </a:lnTo>
                <a:lnTo>
                  <a:pt x="0" y="0"/>
                </a:lnTo>
                <a:close/>
              </a:path>
            </a:pathLst>
          </a:custGeom>
          <a:solidFill>
            <a:srgbClr val="E22400"/>
          </a:solidFill>
          <a:ln w="9525">
            <a:noFill/>
            <a:round/>
            <a:headEnd/>
            <a:tailEnd/>
          </a:ln>
        </p:spPr>
        <p:txBody>
          <a:bodyPr lIns="0" tIns="0" rIns="0" bIns="0"/>
          <a:lstStyle/>
          <a:p>
            <a:endParaRPr lang="en-US"/>
          </a:p>
        </p:txBody>
      </p:sp>
      <p:sp>
        <p:nvSpPr>
          <p:cNvPr id="38952" name="object 41"/>
          <p:cNvSpPr>
            <a:spLocks noChangeArrowheads="1"/>
          </p:cNvSpPr>
          <p:nvPr/>
        </p:nvSpPr>
        <p:spPr bwMode="auto">
          <a:xfrm>
            <a:off x="0" y="165100"/>
            <a:ext cx="2489200" cy="2501900"/>
          </a:xfrm>
          <a:prstGeom prst="rect">
            <a:avLst/>
          </a:prstGeom>
          <a:blipFill dpi="0" rotWithShape="1">
            <a:blip r:embed="rId1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2" name="object 42"/>
          <p:cNvSpPr txBox="1"/>
          <p:nvPr/>
        </p:nvSpPr>
        <p:spPr>
          <a:xfrm>
            <a:off x="2921000" y="5695950"/>
            <a:ext cx="4070350" cy="1265238"/>
          </a:xfrm>
          <a:prstGeom prst="rect">
            <a:avLst/>
          </a:prstGeom>
        </p:spPr>
        <p:txBody>
          <a:bodyPr lIns="0" tIns="43180" rIns="0" bIns="0">
            <a:spAutoFit/>
          </a:bodyPr>
          <a:lstStyle/>
          <a:p>
            <a:pPr marL="12700">
              <a:lnSpc>
                <a:spcPts val="3200"/>
              </a:lnSpc>
              <a:spcBef>
                <a:spcPts val="338"/>
              </a:spcBef>
            </a:pPr>
            <a:r>
              <a:rPr lang="en-US" sz="2800"/>
              <a:t>We are not seeking spiritual  fellowship with those who  don’t know Christ.</a:t>
            </a:r>
          </a:p>
        </p:txBody>
      </p:sp>
      <p:sp>
        <p:nvSpPr>
          <p:cNvPr id="38954" name="object 43"/>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39938" name="object 3"/>
          <p:cNvSpPr>
            <a:spLocks/>
          </p:cNvSpPr>
          <p:nvPr/>
        </p:nvSpPr>
        <p:spPr bwMode="auto">
          <a:xfrm>
            <a:off x="387350" y="2892425"/>
            <a:ext cx="12230100" cy="6654800"/>
          </a:xfrm>
          <a:custGeom>
            <a:avLst/>
            <a:gdLst/>
            <a:ahLst/>
            <a:cxnLst>
              <a:cxn ang="0">
                <a:pos x="0" y="0"/>
              </a:cxn>
              <a:cxn ang="0">
                <a:pos x="12229898" y="0"/>
              </a:cxn>
              <a:cxn ang="0">
                <a:pos x="12229898" y="6654798"/>
              </a:cxn>
              <a:cxn ang="0">
                <a:pos x="0" y="6654798"/>
              </a:cxn>
              <a:cxn ang="0">
                <a:pos x="0" y="0"/>
              </a:cxn>
            </a:cxnLst>
            <a:rect l="0" t="0" r="r" b="b"/>
            <a:pathLst>
              <a:path w="12230100" h="6654800">
                <a:moveTo>
                  <a:pt x="0" y="0"/>
                </a:moveTo>
                <a:lnTo>
                  <a:pt x="12229898" y="0"/>
                </a:lnTo>
                <a:lnTo>
                  <a:pt x="12229898" y="6654798"/>
                </a:lnTo>
                <a:lnTo>
                  <a:pt x="0" y="6654798"/>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a:spLocks noGrp="1"/>
          </p:cNvSpPr>
          <p:nvPr>
            <p:ph type="body" idx="1"/>
          </p:nvPr>
        </p:nvSpPr>
        <p:spPr/>
        <p:txBody>
          <a:bodyPr tIns="33020"/>
          <a:lstStyle/>
          <a:p>
            <a:pPr marL="12700" eaLnBrk="1" hangingPunct="1">
              <a:lnSpc>
                <a:spcPts val="4300"/>
              </a:lnSpc>
              <a:spcBef>
                <a:spcPts val="263"/>
              </a:spcBef>
              <a:buFontTx/>
              <a:buAutoNum type="arabicPlain" startAt="16"/>
              <a:tabLst>
                <a:tab pos="647700" algn="l"/>
              </a:tabLst>
            </a:pPr>
            <a:r>
              <a:rPr lang="en-US" smtClean="0">
                <a:latin typeface="Arial" charset="0"/>
                <a:cs typeface="Arial" charset="0"/>
              </a:rPr>
              <a:t>“To what can I compare this generation?  They are like children sitting in the market-  places and calling out to others:</a:t>
            </a:r>
          </a:p>
          <a:p>
            <a:pPr marL="12700" eaLnBrk="1" hangingPunct="1">
              <a:lnSpc>
                <a:spcPts val="4300"/>
              </a:lnSpc>
              <a:spcBef>
                <a:spcPct val="0"/>
              </a:spcBef>
              <a:buFontTx/>
              <a:buAutoNum type="arabicPlain" startAt="16"/>
              <a:tabLst>
                <a:tab pos="647700" algn="l"/>
              </a:tabLst>
            </a:pPr>
            <a:r>
              <a:rPr lang="en-US" smtClean="0">
                <a:latin typeface="Arial" charset="0"/>
                <a:cs typeface="Arial" charset="0"/>
              </a:rPr>
              <a:t>“‘We played the pipe for you,  and you did not dance;</a:t>
            </a:r>
          </a:p>
          <a:p>
            <a:pPr marL="12700" eaLnBrk="1" hangingPunct="1">
              <a:lnSpc>
                <a:spcPts val="4150"/>
              </a:lnSpc>
              <a:spcBef>
                <a:spcPct val="0"/>
              </a:spcBef>
              <a:tabLst>
                <a:tab pos="647700" algn="l"/>
              </a:tabLst>
            </a:pPr>
            <a:r>
              <a:rPr lang="en-US" smtClean="0">
                <a:latin typeface="Arial" charset="0"/>
                <a:cs typeface="Arial" charset="0"/>
              </a:rPr>
              <a:t>we sang a dirge,</a:t>
            </a:r>
          </a:p>
          <a:p>
            <a:pPr marL="12700" eaLnBrk="1" hangingPunct="1">
              <a:lnSpc>
                <a:spcPts val="4300"/>
              </a:lnSpc>
              <a:spcBef>
                <a:spcPct val="0"/>
              </a:spcBef>
              <a:tabLst>
                <a:tab pos="647700" algn="l"/>
              </a:tabLst>
            </a:pPr>
            <a:r>
              <a:rPr lang="en-US" smtClean="0">
                <a:latin typeface="Arial" charset="0"/>
                <a:cs typeface="Arial" charset="0"/>
              </a:rPr>
              <a:t>and you did not mourn.’</a:t>
            </a:r>
          </a:p>
          <a:p>
            <a:pPr marL="12700" eaLnBrk="1" hangingPunct="1">
              <a:lnSpc>
                <a:spcPts val="4300"/>
              </a:lnSpc>
              <a:spcBef>
                <a:spcPts val="150"/>
              </a:spcBef>
              <a:buFontTx/>
              <a:buAutoNum type="arabicPlain" startAt="18"/>
              <a:tabLst>
                <a:tab pos="647700" algn="l"/>
              </a:tabLst>
            </a:pPr>
            <a:r>
              <a:rPr lang="en-US" smtClean="0">
                <a:latin typeface="Arial" charset="0"/>
                <a:cs typeface="Arial" charset="0"/>
              </a:rPr>
              <a:t>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39940" name="object 5"/>
          <p:cNvSpPr>
            <a:spLocks noChangeArrowheads="1"/>
          </p:cNvSpPr>
          <p:nvPr/>
        </p:nvSpPr>
        <p:spPr bwMode="auto">
          <a:xfrm>
            <a:off x="9863138" y="257175"/>
            <a:ext cx="2668587" cy="43195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9941" name="object 6"/>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6813" y="0"/>
            <a:ext cx="5341937" cy="3378200"/>
          </a:xfrm>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  Excel</a:t>
            </a:r>
          </a:p>
        </p:txBody>
      </p:sp>
      <p:sp>
        <p:nvSpPr>
          <p:cNvPr id="11266" name="object 3"/>
          <p:cNvSpPr>
            <a:spLocks/>
          </p:cNvSpPr>
          <p:nvPr/>
        </p:nvSpPr>
        <p:spPr bwMode="auto">
          <a:xfrm>
            <a:off x="328613" y="3432175"/>
            <a:ext cx="6781800" cy="5016500"/>
          </a:xfrm>
          <a:custGeom>
            <a:avLst/>
            <a:gdLst/>
            <a:ahLst/>
            <a:cxnLst>
              <a:cxn ang="0">
                <a:pos x="0" y="0"/>
              </a:cxn>
              <a:cxn ang="0">
                <a:pos x="6781965" y="0"/>
              </a:cxn>
              <a:cxn ang="0">
                <a:pos x="6781965" y="5016500"/>
              </a:cxn>
              <a:cxn ang="0">
                <a:pos x="0" y="5016500"/>
              </a:cxn>
              <a:cxn ang="0">
                <a:pos x="0" y="0"/>
              </a:cxn>
            </a:cxnLst>
            <a:rect l="0" t="0" r="r" b="b"/>
            <a:pathLst>
              <a:path w="6782434" h="5016500">
                <a:moveTo>
                  <a:pt x="0" y="0"/>
                </a:moveTo>
                <a:lnTo>
                  <a:pt x="6781965" y="0"/>
                </a:lnTo>
                <a:lnTo>
                  <a:pt x="6781965" y="5016500"/>
                </a:lnTo>
                <a:lnTo>
                  <a:pt x="0" y="5016500"/>
                </a:lnTo>
                <a:lnTo>
                  <a:pt x="0" y="0"/>
                </a:lnTo>
                <a:close/>
              </a:path>
            </a:pathLst>
          </a:custGeom>
          <a:solidFill>
            <a:srgbClr val="FEFFFF"/>
          </a:solidFill>
          <a:ln w="9525">
            <a:noFill/>
            <a:round/>
            <a:headEnd/>
            <a:tailEnd/>
          </a:ln>
        </p:spPr>
        <p:txBody>
          <a:bodyPr lIns="0" tIns="0" rIns="0" bIns="0"/>
          <a:lstStyle/>
          <a:p>
            <a:endParaRPr lang="en-US"/>
          </a:p>
        </p:txBody>
      </p:sp>
      <p:sp>
        <p:nvSpPr>
          <p:cNvPr id="4" name="object 4"/>
          <p:cNvSpPr txBox="1"/>
          <p:nvPr/>
        </p:nvSpPr>
        <p:spPr>
          <a:xfrm>
            <a:off x="366713" y="3452813"/>
            <a:ext cx="6573837" cy="4943475"/>
          </a:xfrm>
          <a:prstGeom prst="rect">
            <a:avLst/>
          </a:prstGeom>
        </p:spPr>
        <p:txBody>
          <a:bodyPr lIns="0" tIns="33020" rIns="0" bIns="0">
            <a:spAutoFit/>
          </a:bodyPr>
          <a:lstStyle/>
          <a:p>
            <a:pPr marL="647700" indent="-647700">
              <a:lnSpc>
                <a:spcPts val="4300"/>
              </a:lnSpc>
              <a:spcBef>
                <a:spcPts val="263"/>
              </a:spcBef>
              <a:buFontTx/>
              <a:buAutoNum type="arabicPlain" startAt="16"/>
              <a:tabLst>
                <a:tab pos="647700" algn="l"/>
              </a:tabLst>
            </a:pPr>
            <a:r>
              <a:rPr lang="en-US" sz="3600"/>
              <a:t>“To what can I compare this  generation?</a:t>
            </a:r>
          </a:p>
          <a:p>
            <a:pPr marL="647700" indent="-647700">
              <a:lnSpc>
                <a:spcPts val="4300"/>
              </a:lnSpc>
              <a:tabLst>
                <a:tab pos="647700" algn="l"/>
              </a:tabLst>
            </a:pPr>
            <a:r>
              <a:rPr lang="en-US" sz="3600"/>
              <a:t>They are like children sitting  in the marketplaces and  calling out to others:</a:t>
            </a:r>
          </a:p>
          <a:p>
            <a:pPr marL="647700" indent="-647700">
              <a:lnSpc>
                <a:spcPts val="4300"/>
              </a:lnSpc>
              <a:buFontTx/>
              <a:buAutoNum type="arabicPlain" startAt="17"/>
              <a:tabLst>
                <a:tab pos="647700" algn="l"/>
              </a:tabLst>
            </a:pPr>
            <a:r>
              <a:rPr lang="en-US" sz="3600"/>
              <a:t>“‘We played the pipe for you,  and you did not dance;</a:t>
            </a:r>
          </a:p>
          <a:p>
            <a:pPr marL="647700" indent="-647700">
              <a:lnSpc>
                <a:spcPts val="4150"/>
              </a:lnSpc>
              <a:tabLst>
                <a:tab pos="647700" algn="l"/>
              </a:tabLst>
            </a:pPr>
            <a:r>
              <a:rPr lang="en-US" sz="3600"/>
              <a:t>we sang a dirge,</a:t>
            </a:r>
          </a:p>
          <a:p>
            <a:pPr marL="647700" indent="-647700" algn="ctr">
              <a:lnSpc>
                <a:spcPts val="4313"/>
              </a:lnSpc>
              <a:tabLst>
                <a:tab pos="647700" algn="l"/>
              </a:tabLst>
            </a:pPr>
            <a:r>
              <a:rPr lang="en-US" sz="3600"/>
              <a:t>and you did not mourn.’</a:t>
            </a:r>
          </a:p>
        </p:txBody>
      </p:sp>
      <p:sp>
        <p:nvSpPr>
          <p:cNvPr id="5" name="object 5"/>
          <p:cNvSpPr txBox="1"/>
          <p:nvPr/>
        </p:nvSpPr>
        <p:spPr>
          <a:xfrm>
            <a:off x="7327900" y="3441700"/>
            <a:ext cx="5380038" cy="2870200"/>
          </a:xfrm>
          <a:prstGeom prst="rect">
            <a:avLst/>
          </a:prstGeom>
          <a:solidFill>
            <a:srgbClr val="FEFFFF"/>
          </a:solidFill>
          <a:ln w="25400">
            <a:solidFill>
              <a:srgbClr val="000000"/>
            </a:solidFill>
          </a:ln>
        </p:spPr>
        <p:txBody>
          <a:bodyPr lIns="0" tIns="46355" rIns="0" bIns="0">
            <a:spAutoFit/>
          </a:bodyPr>
          <a:lstStyle/>
          <a:p>
            <a:pPr marL="698500" indent="-635000">
              <a:spcBef>
                <a:spcPts val="363"/>
              </a:spcBef>
            </a:pPr>
            <a:r>
              <a:rPr lang="en-US" sz="4500"/>
              <a:t>II. The Culture’s  Criticism of John  the Baptist and  Jesus (vv. 16-17)</a:t>
            </a:r>
          </a:p>
        </p:txBody>
      </p:sp>
      <p:sp>
        <p:nvSpPr>
          <p:cNvPr id="11269" name="object 6"/>
          <p:cNvSpPr>
            <a:spLocks/>
          </p:cNvSpPr>
          <p:nvPr/>
        </p:nvSpPr>
        <p:spPr bwMode="auto">
          <a:xfrm>
            <a:off x="7961313" y="6492875"/>
            <a:ext cx="3776662" cy="787400"/>
          </a:xfrm>
          <a:custGeom>
            <a:avLst/>
            <a:gdLst/>
            <a:ahLst/>
            <a:cxnLst>
              <a:cxn ang="0">
                <a:pos x="0" y="0"/>
              </a:cxn>
              <a:cxn ang="0">
                <a:pos x="3775532" y="0"/>
              </a:cxn>
              <a:cxn ang="0">
                <a:pos x="3775532" y="787399"/>
              </a:cxn>
              <a:cxn ang="0">
                <a:pos x="0" y="787399"/>
              </a:cxn>
              <a:cxn ang="0">
                <a:pos x="0" y="0"/>
              </a:cxn>
            </a:cxnLst>
            <a:rect l="0" t="0" r="r" b="b"/>
            <a:pathLst>
              <a:path w="3775709" h="787400">
                <a:moveTo>
                  <a:pt x="0" y="0"/>
                </a:moveTo>
                <a:lnTo>
                  <a:pt x="3775532" y="0"/>
                </a:lnTo>
                <a:lnTo>
                  <a:pt x="3775532" y="787399"/>
                </a:lnTo>
                <a:lnTo>
                  <a:pt x="0" y="787399"/>
                </a:lnTo>
                <a:lnTo>
                  <a:pt x="0" y="0"/>
                </a:lnTo>
                <a:close/>
              </a:path>
            </a:pathLst>
          </a:custGeom>
          <a:solidFill>
            <a:srgbClr val="FEFFFF"/>
          </a:solidFill>
          <a:ln w="9525">
            <a:noFill/>
            <a:round/>
            <a:headEnd/>
            <a:tailEnd/>
          </a:ln>
        </p:spPr>
        <p:txBody>
          <a:bodyPr lIns="0" tIns="0" rIns="0" bIns="0"/>
          <a:lstStyle/>
          <a:p>
            <a:endParaRPr lang="en-US"/>
          </a:p>
        </p:txBody>
      </p:sp>
      <p:sp>
        <p:nvSpPr>
          <p:cNvPr id="7" name="object 7"/>
          <p:cNvSpPr txBox="1"/>
          <p:nvPr/>
        </p:nvSpPr>
        <p:spPr>
          <a:xfrm>
            <a:off x="7961313" y="6513513"/>
            <a:ext cx="3776662" cy="711200"/>
          </a:xfrm>
          <a:prstGeom prst="rect">
            <a:avLst/>
          </a:prstGeom>
        </p:spPr>
        <p:txBody>
          <a:bodyPr lIns="0" tIns="12700" rIns="0" bIns="0">
            <a:spAutoFit/>
          </a:bodyPr>
          <a:lstStyle/>
          <a:p>
            <a:pPr marL="50800" fontAlgn="auto">
              <a:spcBef>
                <a:spcPts val="100"/>
              </a:spcBef>
              <a:spcAft>
                <a:spcPts val="0"/>
              </a:spcAft>
              <a:tabLst>
                <a:tab pos="908050" algn="l"/>
              </a:tabLst>
              <a:defRPr/>
            </a:pPr>
            <a:r>
              <a:rPr sz="4500" dirty="0">
                <a:latin typeface="Arial"/>
                <a:cs typeface="Arial"/>
              </a:rPr>
              <a:t>A.	In</a:t>
            </a:r>
            <a:r>
              <a:rPr sz="4500" spc="-30" dirty="0">
                <a:latin typeface="Arial"/>
                <a:cs typeface="Arial"/>
              </a:rPr>
              <a:t> </a:t>
            </a:r>
            <a:r>
              <a:rPr sz="4500" spc="-5" dirty="0">
                <a:latin typeface="Arial"/>
                <a:cs typeface="Arial"/>
              </a:rPr>
              <a:t>General</a:t>
            </a:r>
            <a:endParaRPr sz="4500">
              <a:latin typeface="Arial"/>
              <a:cs typeface="Arial"/>
            </a:endParaRPr>
          </a:p>
        </p:txBody>
      </p:sp>
      <p:sp>
        <p:nvSpPr>
          <p:cNvPr id="11271" name="object 8"/>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272" name="object 9"/>
          <p:cNvSpPr>
            <a:spLocks/>
          </p:cNvSpPr>
          <p:nvPr/>
        </p:nvSpPr>
        <p:spPr bwMode="auto">
          <a:xfrm>
            <a:off x="6007100" y="6102350"/>
            <a:ext cx="990600" cy="912813"/>
          </a:xfrm>
          <a:custGeom>
            <a:avLst/>
            <a:gdLst/>
            <a:ahLst/>
            <a:cxnLst>
              <a:cxn ang="0">
                <a:pos x="878712" y="167927"/>
              </a:cxn>
              <a:cxn ang="0">
                <a:pos x="933062" y="243764"/>
              </a:cxn>
              <a:cxn ang="0">
                <a:pos x="969296" y="326092"/>
              </a:cxn>
              <a:cxn ang="0">
                <a:pos x="987413" y="412314"/>
              </a:cxn>
              <a:cxn ang="0">
                <a:pos x="987413" y="499835"/>
              </a:cxn>
              <a:cxn ang="0">
                <a:pos x="969296" y="586057"/>
              </a:cxn>
              <a:cxn ang="0">
                <a:pos x="933062" y="668385"/>
              </a:cxn>
              <a:cxn ang="0">
                <a:pos x="878712" y="744222"/>
              </a:cxn>
              <a:cxn ang="0">
                <a:pos x="809443" y="808507"/>
              </a:cxn>
              <a:cxn ang="0">
                <a:pos x="732538" y="856627"/>
              </a:cxn>
              <a:cxn ang="0">
                <a:pos x="649181" y="889940"/>
              </a:cxn>
              <a:cxn ang="0">
                <a:pos x="561719" y="908448"/>
              </a:cxn>
              <a:cxn ang="0">
                <a:pos x="472497" y="912149"/>
              </a:cxn>
              <a:cxn ang="0">
                <a:pos x="383861" y="901045"/>
              </a:cxn>
              <a:cxn ang="0">
                <a:pos x="298158" y="875134"/>
              </a:cxn>
              <a:cxn ang="0">
                <a:pos x="217734" y="834418"/>
              </a:cxn>
              <a:cxn ang="0">
                <a:pos x="144934" y="778895"/>
              </a:cxn>
              <a:cxn ang="0">
                <a:pos x="81525" y="707277"/>
              </a:cxn>
              <a:cxn ang="0">
                <a:pos x="36233" y="627870"/>
              </a:cxn>
              <a:cxn ang="0">
                <a:pos x="9058" y="543270"/>
              </a:cxn>
              <a:cxn ang="0">
                <a:pos x="0" y="456074"/>
              </a:cxn>
              <a:cxn ang="0">
                <a:pos x="9058" y="368879"/>
              </a:cxn>
              <a:cxn ang="0">
                <a:pos x="36233" y="284279"/>
              </a:cxn>
              <a:cxn ang="0">
                <a:pos x="81525" y="204872"/>
              </a:cxn>
              <a:cxn ang="0">
                <a:pos x="144934" y="133254"/>
              </a:cxn>
              <a:cxn ang="0">
                <a:pos x="217734" y="77731"/>
              </a:cxn>
              <a:cxn ang="0">
                <a:pos x="298158" y="37015"/>
              </a:cxn>
              <a:cxn ang="0">
                <a:pos x="383861" y="11104"/>
              </a:cxn>
              <a:cxn ang="0">
                <a:pos x="472497" y="0"/>
              </a:cxn>
              <a:cxn ang="0">
                <a:pos x="561719" y="3701"/>
              </a:cxn>
              <a:cxn ang="0">
                <a:pos x="649181" y="22209"/>
              </a:cxn>
              <a:cxn ang="0">
                <a:pos x="732538" y="55522"/>
              </a:cxn>
              <a:cxn ang="0">
                <a:pos x="809443" y="103642"/>
              </a:cxn>
            </a:cxnLst>
            <a:rect l="0" t="0" r="r" b="b"/>
            <a:pathLst>
              <a:path w="989965" h="912495">
                <a:moveTo>
                  <a:pt x="844743" y="133254"/>
                </a:moveTo>
                <a:lnTo>
                  <a:pt x="878712" y="167927"/>
                </a:lnTo>
                <a:lnTo>
                  <a:pt x="908152" y="204872"/>
                </a:lnTo>
                <a:lnTo>
                  <a:pt x="933062" y="243764"/>
                </a:lnTo>
                <a:lnTo>
                  <a:pt x="953444" y="284279"/>
                </a:lnTo>
                <a:lnTo>
                  <a:pt x="969296" y="326092"/>
                </a:lnTo>
                <a:lnTo>
                  <a:pt x="980619" y="368879"/>
                </a:lnTo>
                <a:lnTo>
                  <a:pt x="987413" y="412314"/>
                </a:lnTo>
                <a:lnTo>
                  <a:pt x="989678" y="456074"/>
                </a:lnTo>
                <a:lnTo>
                  <a:pt x="987413" y="499835"/>
                </a:lnTo>
                <a:lnTo>
                  <a:pt x="980619" y="543270"/>
                </a:lnTo>
                <a:lnTo>
                  <a:pt x="969296" y="586057"/>
                </a:lnTo>
                <a:lnTo>
                  <a:pt x="953444" y="627870"/>
                </a:lnTo>
                <a:lnTo>
                  <a:pt x="933062" y="668385"/>
                </a:lnTo>
                <a:lnTo>
                  <a:pt x="908152" y="707277"/>
                </a:lnTo>
                <a:lnTo>
                  <a:pt x="878712" y="744222"/>
                </a:lnTo>
                <a:lnTo>
                  <a:pt x="844743" y="778895"/>
                </a:lnTo>
                <a:lnTo>
                  <a:pt x="809443" y="808507"/>
                </a:lnTo>
                <a:lnTo>
                  <a:pt x="771944" y="834418"/>
                </a:lnTo>
                <a:lnTo>
                  <a:pt x="732538" y="856627"/>
                </a:lnTo>
                <a:lnTo>
                  <a:pt x="691520" y="875134"/>
                </a:lnTo>
                <a:lnTo>
                  <a:pt x="649181" y="889940"/>
                </a:lnTo>
                <a:lnTo>
                  <a:pt x="605817" y="901045"/>
                </a:lnTo>
                <a:lnTo>
                  <a:pt x="561719" y="908448"/>
                </a:lnTo>
                <a:lnTo>
                  <a:pt x="517181" y="912149"/>
                </a:lnTo>
                <a:lnTo>
                  <a:pt x="472497" y="912149"/>
                </a:lnTo>
                <a:lnTo>
                  <a:pt x="427959" y="908448"/>
                </a:lnTo>
                <a:lnTo>
                  <a:pt x="383861" y="901045"/>
                </a:lnTo>
                <a:lnTo>
                  <a:pt x="340496" y="889940"/>
                </a:lnTo>
                <a:lnTo>
                  <a:pt x="298158" y="875134"/>
                </a:lnTo>
                <a:lnTo>
                  <a:pt x="257139" y="856627"/>
                </a:lnTo>
                <a:lnTo>
                  <a:pt x="217734" y="834418"/>
                </a:lnTo>
                <a:lnTo>
                  <a:pt x="180234" y="808507"/>
                </a:lnTo>
                <a:lnTo>
                  <a:pt x="144934" y="778895"/>
                </a:lnTo>
                <a:lnTo>
                  <a:pt x="110965" y="744222"/>
                </a:lnTo>
                <a:lnTo>
                  <a:pt x="81525" y="707277"/>
                </a:lnTo>
                <a:lnTo>
                  <a:pt x="56615" y="668385"/>
                </a:lnTo>
                <a:lnTo>
                  <a:pt x="36233" y="627870"/>
                </a:lnTo>
                <a:lnTo>
                  <a:pt x="20381" y="586057"/>
                </a:lnTo>
                <a:lnTo>
                  <a:pt x="9058" y="543270"/>
                </a:lnTo>
                <a:lnTo>
                  <a:pt x="2264" y="499835"/>
                </a:lnTo>
                <a:lnTo>
                  <a:pt x="0" y="456074"/>
                </a:lnTo>
                <a:lnTo>
                  <a:pt x="2264" y="412314"/>
                </a:lnTo>
                <a:lnTo>
                  <a:pt x="9058" y="368879"/>
                </a:lnTo>
                <a:lnTo>
                  <a:pt x="20381" y="326092"/>
                </a:lnTo>
                <a:lnTo>
                  <a:pt x="36233" y="284279"/>
                </a:lnTo>
                <a:lnTo>
                  <a:pt x="56615" y="243764"/>
                </a:lnTo>
                <a:lnTo>
                  <a:pt x="81525" y="204872"/>
                </a:lnTo>
                <a:lnTo>
                  <a:pt x="110965" y="167927"/>
                </a:lnTo>
                <a:lnTo>
                  <a:pt x="144934" y="133254"/>
                </a:lnTo>
                <a:lnTo>
                  <a:pt x="180234" y="103642"/>
                </a:lnTo>
                <a:lnTo>
                  <a:pt x="217734" y="77731"/>
                </a:lnTo>
                <a:lnTo>
                  <a:pt x="257139" y="55522"/>
                </a:lnTo>
                <a:lnTo>
                  <a:pt x="298158" y="37015"/>
                </a:lnTo>
                <a:lnTo>
                  <a:pt x="340496" y="22209"/>
                </a:lnTo>
                <a:lnTo>
                  <a:pt x="383861" y="11104"/>
                </a:lnTo>
                <a:lnTo>
                  <a:pt x="427959" y="3701"/>
                </a:lnTo>
                <a:lnTo>
                  <a:pt x="472497" y="0"/>
                </a:lnTo>
                <a:lnTo>
                  <a:pt x="517181" y="0"/>
                </a:lnTo>
                <a:lnTo>
                  <a:pt x="561719" y="3701"/>
                </a:lnTo>
                <a:lnTo>
                  <a:pt x="605817" y="11104"/>
                </a:lnTo>
                <a:lnTo>
                  <a:pt x="649181" y="22209"/>
                </a:lnTo>
                <a:lnTo>
                  <a:pt x="691520" y="37015"/>
                </a:lnTo>
                <a:lnTo>
                  <a:pt x="732538" y="55522"/>
                </a:lnTo>
                <a:lnTo>
                  <a:pt x="771944" y="77731"/>
                </a:lnTo>
                <a:lnTo>
                  <a:pt x="809443" y="103642"/>
                </a:lnTo>
                <a:lnTo>
                  <a:pt x="844743" y="133254"/>
                </a:lnTo>
                <a:close/>
              </a:path>
            </a:pathLst>
          </a:custGeom>
          <a:noFill/>
          <a:ln w="114300">
            <a:solidFill>
              <a:srgbClr val="FF2600"/>
            </a:solidFill>
            <a:round/>
            <a:headEnd/>
            <a:tailEnd/>
          </a:ln>
        </p:spPr>
        <p:txBody>
          <a:bodyPr lIns="0" tIns="0" rIns="0" bIns="0"/>
          <a:lstStyle/>
          <a:p>
            <a:endParaRPr lang="en-US"/>
          </a:p>
        </p:txBody>
      </p:sp>
      <p:sp>
        <p:nvSpPr>
          <p:cNvPr id="11273" name="object 10"/>
          <p:cNvSpPr>
            <a:spLocks/>
          </p:cNvSpPr>
          <p:nvPr/>
        </p:nvSpPr>
        <p:spPr bwMode="auto">
          <a:xfrm>
            <a:off x="2051050" y="6613525"/>
            <a:ext cx="989013" cy="912813"/>
          </a:xfrm>
          <a:custGeom>
            <a:avLst/>
            <a:gdLst/>
            <a:ahLst/>
            <a:cxnLst>
              <a:cxn ang="0">
                <a:pos x="878712" y="167927"/>
              </a:cxn>
              <a:cxn ang="0">
                <a:pos x="933062" y="243764"/>
              </a:cxn>
              <a:cxn ang="0">
                <a:pos x="969296" y="326092"/>
              </a:cxn>
              <a:cxn ang="0">
                <a:pos x="987413" y="412314"/>
              </a:cxn>
              <a:cxn ang="0">
                <a:pos x="987413" y="499835"/>
              </a:cxn>
              <a:cxn ang="0">
                <a:pos x="969296" y="586057"/>
              </a:cxn>
              <a:cxn ang="0">
                <a:pos x="933062" y="668385"/>
              </a:cxn>
              <a:cxn ang="0">
                <a:pos x="878712" y="744222"/>
              </a:cxn>
              <a:cxn ang="0">
                <a:pos x="809443" y="808507"/>
              </a:cxn>
              <a:cxn ang="0">
                <a:pos x="732538" y="856627"/>
              </a:cxn>
              <a:cxn ang="0">
                <a:pos x="649181" y="889940"/>
              </a:cxn>
              <a:cxn ang="0">
                <a:pos x="561719" y="908448"/>
              </a:cxn>
              <a:cxn ang="0">
                <a:pos x="472497" y="912149"/>
              </a:cxn>
              <a:cxn ang="0">
                <a:pos x="383861" y="901045"/>
              </a:cxn>
              <a:cxn ang="0">
                <a:pos x="298158" y="875134"/>
              </a:cxn>
              <a:cxn ang="0">
                <a:pos x="217734" y="834418"/>
              </a:cxn>
              <a:cxn ang="0">
                <a:pos x="144934" y="778895"/>
              </a:cxn>
              <a:cxn ang="0">
                <a:pos x="81525" y="707277"/>
              </a:cxn>
              <a:cxn ang="0">
                <a:pos x="36233" y="627870"/>
              </a:cxn>
              <a:cxn ang="0">
                <a:pos x="9058" y="543270"/>
              </a:cxn>
              <a:cxn ang="0">
                <a:pos x="0" y="456074"/>
              </a:cxn>
              <a:cxn ang="0">
                <a:pos x="9058" y="368879"/>
              </a:cxn>
              <a:cxn ang="0">
                <a:pos x="36233" y="284279"/>
              </a:cxn>
              <a:cxn ang="0">
                <a:pos x="81525" y="204872"/>
              </a:cxn>
              <a:cxn ang="0">
                <a:pos x="144934" y="133254"/>
              </a:cxn>
              <a:cxn ang="0">
                <a:pos x="217734" y="77731"/>
              </a:cxn>
              <a:cxn ang="0">
                <a:pos x="298158" y="37015"/>
              </a:cxn>
              <a:cxn ang="0">
                <a:pos x="383861" y="11104"/>
              </a:cxn>
              <a:cxn ang="0">
                <a:pos x="472497" y="0"/>
              </a:cxn>
              <a:cxn ang="0">
                <a:pos x="561719" y="3701"/>
              </a:cxn>
              <a:cxn ang="0">
                <a:pos x="649181" y="22209"/>
              </a:cxn>
              <a:cxn ang="0">
                <a:pos x="732538" y="55522"/>
              </a:cxn>
              <a:cxn ang="0">
                <a:pos x="809443" y="103642"/>
              </a:cxn>
            </a:cxnLst>
            <a:rect l="0" t="0" r="r" b="b"/>
            <a:pathLst>
              <a:path w="989964" h="912495">
                <a:moveTo>
                  <a:pt x="844743" y="133254"/>
                </a:moveTo>
                <a:lnTo>
                  <a:pt x="878712" y="167927"/>
                </a:lnTo>
                <a:lnTo>
                  <a:pt x="908152" y="204872"/>
                </a:lnTo>
                <a:lnTo>
                  <a:pt x="933062" y="243764"/>
                </a:lnTo>
                <a:lnTo>
                  <a:pt x="953444" y="284279"/>
                </a:lnTo>
                <a:lnTo>
                  <a:pt x="969296" y="326092"/>
                </a:lnTo>
                <a:lnTo>
                  <a:pt x="980619" y="368879"/>
                </a:lnTo>
                <a:lnTo>
                  <a:pt x="987413" y="412314"/>
                </a:lnTo>
                <a:lnTo>
                  <a:pt x="989678" y="456074"/>
                </a:lnTo>
                <a:lnTo>
                  <a:pt x="987413" y="499835"/>
                </a:lnTo>
                <a:lnTo>
                  <a:pt x="980619" y="543270"/>
                </a:lnTo>
                <a:lnTo>
                  <a:pt x="969296" y="586057"/>
                </a:lnTo>
                <a:lnTo>
                  <a:pt x="953444" y="627870"/>
                </a:lnTo>
                <a:lnTo>
                  <a:pt x="933062" y="668385"/>
                </a:lnTo>
                <a:lnTo>
                  <a:pt x="908152" y="707277"/>
                </a:lnTo>
                <a:lnTo>
                  <a:pt x="878712" y="744222"/>
                </a:lnTo>
                <a:lnTo>
                  <a:pt x="844743" y="778895"/>
                </a:lnTo>
                <a:lnTo>
                  <a:pt x="809443" y="808507"/>
                </a:lnTo>
                <a:lnTo>
                  <a:pt x="771944" y="834418"/>
                </a:lnTo>
                <a:lnTo>
                  <a:pt x="732538" y="856627"/>
                </a:lnTo>
                <a:lnTo>
                  <a:pt x="691520" y="875134"/>
                </a:lnTo>
                <a:lnTo>
                  <a:pt x="649181" y="889940"/>
                </a:lnTo>
                <a:lnTo>
                  <a:pt x="605817" y="901045"/>
                </a:lnTo>
                <a:lnTo>
                  <a:pt x="561719" y="908448"/>
                </a:lnTo>
                <a:lnTo>
                  <a:pt x="517181" y="912149"/>
                </a:lnTo>
                <a:lnTo>
                  <a:pt x="472497" y="912149"/>
                </a:lnTo>
                <a:lnTo>
                  <a:pt x="427959" y="908448"/>
                </a:lnTo>
                <a:lnTo>
                  <a:pt x="383861" y="901045"/>
                </a:lnTo>
                <a:lnTo>
                  <a:pt x="340496" y="889940"/>
                </a:lnTo>
                <a:lnTo>
                  <a:pt x="298158" y="875134"/>
                </a:lnTo>
                <a:lnTo>
                  <a:pt x="257139" y="856627"/>
                </a:lnTo>
                <a:lnTo>
                  <a:pt x="217734" y="834418"/>
                </a:lnTo>
                <a:lnTo>
                  <a:pt x="180234" y="808507"/>
                </a:lnTo>
                <a:lnTo>
                  <a:pt x="144934" y="778895"/>
                </a:lnTo>
                <a:lnTo>
                  <a:pt x="110965" y="744222"/>
                </a:lnTo>
                <a:lnTo>
                  <a:pt x="81525" y="707277"/>
                </a:lnTo>
                <a:lnTo>
                  <a:pt x="56615" y="668385"/>
                </a:lnTo>
                <a:lnTo>
                  <a:pt x="36233" y="627870"/>
                </a:lnTo>
                <a:lnTo>
                  <a:pt x="20381" y="586057"/>
                </a:lnTo>
                <a:lnTo>
                  <a:pt x="9058" y="543270"/>
                </a:lnTo>
                <a:lnTo>
                  <a:pt x="2264" y="499835"/>
                </a:lnTo>
                <a:lnTo>
                  <a:pt x="0" y="456074"/>
                </a:lnTo>
                <a:lnTo>
                  <a:pt x="2264" y="412314"/>
                </a:lnTo>
                <a:lnTo>
                  <a:pt x="9058" y="368879"/>
                </a:lnTo>
                <a:lnTo>
                  <a:pt x="20381" y="326092"/>
                </a:lnTo>
                <a:lnTo>
                  <a:pt x="36233" y="284279"/>
                </a:lnTo>
                <a:lnTo>
                  <a:pt x="56615" y="243764"/>
                </a:lnTo>
                <a:lnTo>
                  <a:pt x="81525" y="204872"/>
                </a:lnTo>
                <a:lnTo>
                  <a:pt x="110965" y="167927"/>
                </a:lnTo>
                <a:lnTo>
                  <a:pt x="144934" y="133254"/>
                </a:lnTo>
                <a:lnTo>
                  <a:pt x="180234" y="103642"/>
                </a:lnTo>
                <a:lnTo>
                  <a:pt x="217734" y="77731"/>
                </a:lnTo>
                <a:lnTo>
                  <a:pt x="257139" y="55522"/>
                </a:lnTo>
                <a:lnTo>
                  <a:pt x="298158" y="37015"/>
                </a:lnTo>
                <a:lnTo>
                  <a:pt x="340496" y="22209"/>
                </a:lnTo>
                <a:lnTo>
                  <a:pt x="383861" y="11104"/>
                </a:lnTo>
                <a:lnTo>
                  <a:pt x="427959" y="3701"/>
                </a:lnTo>
                <a:lnTo>
                  <a:pt x="472497" y="0"/>
                </a:lnTo>
                <a:lnTo>
                  <a:pt x="517181" y="0"/>
                </a:lnTo>
                <a:lnTo>
                  <a:pt x="561719" y="3701"/>
                </a:lnTo>
                <a:lnTo>
                  <a:pt x="605817" y="11104"/>
                </a:lnTo>
                <a:lnTo>
                  <a:pt x="649181" y="22209"/>
                </a:lnTo>
                <a:lnTo>
                  <a:pt x="691520" y="37015"/>
                </a:lnTo>
                <a:lnTo>
                  <a:pt x="732538" y="55522"/>
                </a:lnTo>
                <a:lnTo>
                  <a:pt x="771944" y="77731"/>
                </a:lnTo>
                <a:lnTo>
                  <a:pt x="809443" y="103642"/>
                </a:lnTo>
                <a:lnTo>
                  <a:pt x="844743" y="133254"/>
                </a:lnTo>
                <a:close/>
              </a:path>
            </a:pathLst>
          </a:custGeom>
          <a:noFill/>
          <a:ln w="114300">
            <a:solidFill>
              <a:srgbClr val="FF2600"/>
            </a:solidFill>
            <a:round/>
            <a:headEnd/>
            <a:tailEnd/>
          </a:ln>
        </p:spPr>
        <p:txBody>
          <a:bodyPr lIns="0" tIns="0" rIns="0" bIns="0"/>
          <a:lstStyle/>
          <a:p>
            <a:endParaRPr lang="en-US"/>
          </a:p>
        </p:txBody>
      </p:sp>
      <p:sp>
        <p:nvSpPr>
          <p:cNvPr id="11274" name="object 11"/>
          <p:cNvSpPr>
            <a:spLocks/>
          </p:cNvSpPr>
          <p:nvPr/>
        </p:nvSpPr>
        <p:spPr bwMode="auto">
          <a:xfrm>
            <a:off x="2051050" y="7699375"/>
            <a:ext cx="989013" cy="912813"/>
          </a:xfrm>
          <a:custGeom>
            <a:avLst/>
            <a:gdLst/>
            <a:ahLst/>
            <a:cxnLst>
              <a:cxn ang="0">
                <a:pos x="878712" y="167927"/>
              </a:cxn>
              <a:cxn ang="0">
                <a:pos x="933062" y="243764"/>
              </a:cxn>
              <a:cxn ang="0">
                <a:pos x="969296" y="326092"/>
              </a:cxn>
              <a:cxn ang="0">
                <a:pos x="987413" y="412314"/>
              </a:cxn>
              <a:cxn ang="0">
                <a:pos x="987413" y="499835"/>
              </a:cxn>
              <a:cxn ang="0">
                <a:pos x="969296" y="586057"/>
              </a:cxn>
              <a:cxn ang="0">
                <a:pos x="933062" y="668385"/>
              </a:cxn>
              <a:cxn ang="0">
                <a:pos x="878712" y="744222"/>
              </a:cxn>
              <a:cxn ang="0">
                <a:pos x="809443" y="808507"/>
              </a:cxn>
              <a:cxn ang="0">
                <a:pos x="732538" y="856627"/>
              </a:cxn>
              <a:cxn ang="0">
                <a:pos x="649181" y="889940"/>
              </a:cxn>
              <a:cxn ang="0">
                <a:pos x="561719" y="908448"/>
              </a:cxn>
              <a:cxn ang="0">
                <a:pos x="472497" y="912149"/>
              </a:cxn>
              <a:cxn ang="0">
                <a:pos x="383861" y="901045"/>
              </a:cxn>
              <a:cxn ang="0">
                <a:pos x="298158" y="875134"/>
              </a:cxn>
              <a:cxn ang="0">
                <a:pos x="217734" y="834418"/>
              </a:cxn>
              <a:cxn ang="0">
                <a:pos x="144934" y="778895"/>
              </a:cxn>
              <a:cxn ang="0">
                <a:pos x="81525" y="707277"/>
              </a:cxn>
              <a:cxn ang="0">
                <a:pos x="36233" y="627870"/>
              </a:cxn>
              <a:cxn ang="0">
                <a:pos x="9058" y="543270"/>
              </a:cxn>
              <a:cxn ang="0">
                <a:pos x="0" y="456074"/>
              </a:cxn>
              <a:cxn ang="0">
                <a:pos x="9058" y="368879"/>
              </a:cxn>
              <a:cxn ang="0">
                <a:pos x="36233" y="284279"/>
              </a:cxn>
              <a:cxn ang="0">
                <a:pos x="81525" y="204872"/>
              </a:cxn>
              <a:cxn ang="0">
                <a:pos x="144934" y="133254"/>
              </a:cxn>
              <a:cxn ang="0">
                <a:pos x="217734" y="77731"/>
              </a:cxn>
              <a:cxn ang="0">
                <a:pos x="298158" y="37015"/>
              </a:cxn>
              <a:cxn ang="0">
                <a:pos x="383861" y="11104"/>
              </a:cxn>
              <a:cxn ang="0">
                <a:pos x="472497" y="0"/>
              </a:cxn>
              <a:cxn ang="0">
                <a:pos x="561719" y="3701"/>
              </a:cxn>
              <a:cxn ang="0">
                <a:pos x="649181" y="22209"/>
              </a:cxn>
              <a:cxn ang="0">
                <a:pos x="732538" y="55522"/>
              </a:cxn>
              <a:cxn ang="0">
                <a:pos x="809443" y="103642"/>
              </a:cxn>
            </a:cxnLst>
            <a:rect l="0" t="0" r="r" b="b"/>
            <a:pathLst>
              <a:path w="989964" h="912495">
                <a:moveTo>
                  <a:pt x="844743" y="133254"/>
                </a:moveTo>
                <a:lnTo>
                  <a:pt x="878712" y="167927"/>
                </a:lnTo>
                <a:lnTo>
                  <a:pt x="908152" y="204872"/>
                </a:lnTo>
                <a:lnTo>
                  <a:pt x="933062" y="243764"/>
                </a:lnTo>
                <a:lnTo>
                  <a:pt x="953444" y="284279"/>
                </a:lnTo>
                <a:lnTo>
                  <a:pt x="969296" y="326092"/>
                </a:lnTo>
                <a:lnTo>
                  <a:pt x="980619" y="368879"/>
                </a:lnTo>
                <a:lnTo>
                  <a:pt x="987413" y="412314"/>
                </a:lnTo>
                <a:lnTo>
                  <a:pt x="989678" y="456074"/>
                </a:lnTo>
                <a:lnTo>
                  <a:pt x="987413" y="499835"/>
                </a:lnTo>
                <a:lnTo>
                  <a:pt x="980619" y="543270"/>
                </a:lnTo>
                <a:lnTo>
                  <a:pt x="969296" y="586057"/>
                </a:lnTo>
                <a:lnTo>
                  <a:pt x="953444" y="627870"/>
                </a:lnTo>
                <a:lnTo>
                  <a:pt x="933062" y="668385"/>
                </a:lnTo>
                <a:lnTo>
                  <a:pt x="908152" y="707277"/>
                </a:lnTo>
                <a:lnTo>
                  <a:pt x="878712" y="744222"/>
                </a:lnTo>
                <a:lnTo>
                  <a:pt x="844743" y="778895"/>
                </a:lnTo>
                <a:lnTo>
                  <a:pt x="809443" y="808507"/>
                </a:lnTo>
                <a:lnTo>
                  <a:pt x="771944" y="834418"/>
                </a:lnTo>
                <a:lnTo>
                  <a:pt x="732538" y="856627"/>
                </a:lnTo>
                <a:lnTo>
                  <a:pt x="691520" y="875134"/>
                </a:lnTo>
                <a:lnTo>
                  <a:pt x="649181" y="889940"/>
                </a:lnTo>
                <a:lnTo>
                  <a:pt x="605817" y="901045"/>
                </a:lnTo>
                <a:lnTo>
                  <a:pt x="561719" y="908448"/>
                </a:lnTo>
                <a:lnTo>
                  <a:pt x="517181" y="912149"/>
                </a:lnTo>
                <a:lnTo>
                  <a:pt x="472497" y="912149"/>
                </a:lnTo>
                <a:lnTo>
                  <a:pt x="427959" y="908448"/>
                </a:lnTo>
                <a:lnTo>
                  <a:pt x="383861" y="901045"/>
                </a:lnTo>
                <a:lnTo>
                  <a:pt x="340496" y="889940"/>
                </a:lnTo>
                <a:lnTo>
                  <a:pt x="298158" y="875134"/>
                </a:lnTo>
                <a:lnTo>
                  <a:pt x="257139" y="856627"/>
                </a:lnTo>
                <a:lnTo>
                  <a:pt x="217734" y="834418"/>
                </a:lnTo>
                <a:lnTo>
                  <a:pt x="180234" y="808507"/>
                </a:lnTo>
                <a:lnTo>
                  <a:pt x="144934" y="778895"/>
                </a:lnTo>
                <a:lnTo>
                  <a:pt x="110965" y="744222"/>
                </a:lnTo>
                <a:lnTo>
                  <a:pt x="81525" y="707277"/>
                </a:lnTo>
                <a:lnTo>
                  <a:pt x="56615" y="668385"/>
                </a:lnTo>
                <a:lnTo>
                  <a:pt x="36233" y="627870"/>
                </a:lnTo>
                <a:lnTo>
                  <a:pt x="20381" y="586057"/>
                </a:lnTo>
                <a:lnTo>
                  <a:pt x="9058" y="543270"/>
                </a:lnTo>
                <a:lnTo>
                  <a:pt x="2264" y="499835"/>
                </a:lnTo>
                <a:lnTo>
                  <a:pt x="0" y="456074"/>
                </a:lnTo>
                <a:lnTo>
                  <a:pt x="2264" y="412314"/>
                </a:lnTo>
                <a:lnTo>
                  <a:pt x="9058" y="368879"/>
                </a:lnTo>
                <a:lnTo>
                  <a:pt x="20381" y="326092"/>
                </a:lnTo>
                <a:lnTo>
                  <a:pt x="36233" y="284279"/>
                </a:lnTo>
                <a:lnTo>
                  <a:pt x="56615" y="243764"/>
                </a:lnTo>
                <a:lnTo>
                  <a:pt x="81525" y="204872"/>
                </a:lnTo>
                <a:lnTo>
                  <a:pt x="110965" y="167927"/>
                </a:lnTo>
                <a:lnTo>
                  <a:pt x="144934" y="133254"/>
                </a:lnTo>
                <a:lnTo>
                  <a:pt x="180234" y="103642"/>
                </a:lnTo>
                <a:lnTo>
                  <a:pt x="217734" y="77731"/>
                </a:lnTo>
                <a:lnTo>
                  <a:pt x="257139" y="55522"/>
                </a:lnTo>
                <a:lnTo>
                  <a:pt x="298158" y="37015"/>
                </a:lnTo>
                <a:lnTo>
                  <a:pt x="340496" y="22209"/>
                </a:lnTo>
                <a:lnTo>
                  <a:pt x="383861" y="11104"/>
                </a:lnTo>
                <a:lnTo>
                  <a:pt x="427959" y="3701"/>
                </a:lnTo>
                <a:lnTo>
                  <a:pt x="472497" y="0"/>
                </a:lnTo>
                <a:lnTo>
                  <a:pt x="517181" y="0"/>
                </a:lnTo>
                <a:lnTo>
                  <a:pt x="561719" y="3701"/>
                </a:lnTo>
                <a:lnTo>
                  <a:pt x="605817" y="11104"/>
                </a:lnTo>
                <a:lnTo>
                  <a:pt x="649181" y="22209"/>
                </a:lnTo>
                <a:lnTo>
                  <a:pt x="691520" y="37015"/>
                </a:lnTo>
                <a:lnTo>
                  <a:pt x="732538" y="55522"/>
                </a:lnTo>
                <a:lnTo>
                  <a:pt x="771944" y="77731"/>
                </a:lnTo>
                <a:lnTo>
                  <a:pt x="809443" y="103642"/>
                </a:lnTo>
                <a:lnTo>
                  <a:pt x="844743" y="133254"/>
                </a:lnTo>
                <a:close/>
              </a:path>
            </a:pathLst>
          </a:custGeom>
          <a:noFill/>
          <a:ln w="114300">
            <a:solidFill>
              <a:srgbClr val="FF2600"/>
            </a:solidFill>
            <a:round/>
            <a:headEnd/>
            <a:tailEnd/>
          </a:ln>
        </p:spPr>
        <p:txBody>
          <a:bodyPr lIns="0" tIns="0" rIns="0" bIns="0"/>
          <a:lstStyle/>
          <a:p>
            <a:endParaRPr lang="en-US"/>
          </a:p>
        </p:txBody>
      </p:sp>
      <p:sp>
        <p:nvSpPr>
          <p:cNvPr id="11275" name="object 12"/>
          <p:cNvSpPr>
            <a:spLocks/>
          </p:cNvSpPr>
          <p:nvPr/>
        </p:nvSpPr>
        <p:spPr bwMode="auto">
          <a:xfrm>
            <a:off x="7839075" y="7053263"/>
            <a:ext cx="4041775" cy="2262187"/>
          </a:xfrm>
          <a:custGeom>
            <a:avLst/>
            <a:gdLst/>
            <a:ahLst/>
            <a:cxnLst>
              <a:cxn ang="0">
                <a:pos x="1711172" y="0"/>
              </a:cxn>
              <a:cxn ang="0">
                <a:pos x="0" y="795210"/>
              </a:cxn>
              <a:cxn ang="0">
                <a:pos x="1185633" y="2263113"/>
              </a:cxn>
              <a:cxn ang="0">
                <a:pos x="1364310" y="1493653"/>
              </a:cxn>
              <a:cxn ang="0">
                <a:pos x="4008834" y="1493653"/>
              </a:cxn>
              <a:cxn ang="0">
                <a:pos x="4041698" y="1352130"/>
              </a:cxn>
              <a:cxn ang="0">
                <a:pos x="1532483" y="769454"/>
              </a:cxn>
              <a:cxn ang="0">
                <a:pos x="1711172" y="0"/>
              </a:cxn>
              <a:cxn ang="0">
                <a:pos x="4008834" y="1493653"/>
              </a:cxn>
              <a:cxn ang="0">
                <a:pos x="1364310" y="1493653"/>
              </a:cxn>
              <a:cxn ang="0">
                <a:pos x="3873525" y="2076330"/>
              </a:cxn>
              <a:cxn ang="0">
                <a:pos x="4008834" y="1493653"/>
              </a:cxn>
            </a:cxnLst>
            <a:rect l="0" t="0" r="r" b="b"/>
            <a:pathLst>
              <a:path w="4041775" h="2263140">
                <a:moveTo>
                  <a:pt x="1711172" y="0"/>
                </a:moveTo>
                <a:lnTo>
                  <a:pt x="0" y="795210"/>
                </a:lnTo>
                <a:lnTo>
                  <a:pt x="1185633" y="2263113"/>
                </a:lnTo>
                <a:lnTo>
                  <a:pt x="1364310" y="1493653"/>
                </a:lnTo>
                <a:lnTo>
                  <a:pt x="4008834" y="1493653"/>
                </a:lnTo>
                <a:lnTo>
                  <a:pt x="4041698" y="1352130"/>
                </a:lnTo>
                <a:lnTo>
                  <a:pt x="1532483" y="769454"/>
                </a:lnTo>
                <a:lnTo>
                  <a:pt x="1711172" y="0"/>
                </a:lnTo>
                <a:close/>
              </a:path>
              <a:path w="4041775" h="2263140">
                <a:moveTo>
                  <a:pt x="4008834" y="1493653"/>
                </a:moveTo>
                <a:lnTo>
                  <a:pt x="1364310" y="1493653"/>
                </a:lnTo>
                <a:lnTo>
                  <a:pt x="3873525" y="2076330"/>
                </a:lnTo>
                <a:lnTo>
                  <a:pt x="4008834" y="1493653"/>
                </a:lnTo>
                <a:close/>
              </a:path>
            </a:pathLst>
          </a:custGeom>
          <a:solidFill>
            <a:srgbClr val="04599E"/>
          </a:solidFill>
          <a:ln w="9525">
            <a:noFill/>
            <a:round/>
            <a:headEnd/>
            <a:tailEnd/>
          </a:ln>
        </p:spPr>
        <p:txBody>
          <a:bodyPr lIns="0" tIns="0" rIns="0" bIns="0"/>
          <a:lstStyle/>
          <a:p>
            <a:endParaRPr lang="en-US"/>
          </a:p>
        </p:txBody>
      </p:sp>
      <p:sp>
        <p:nvSpPr>
          <p:cNvPr id="13" name="object 13"/>
          <p:cNvSpPr txBox="1"/>
          <p:nvPr/>
        </p:nvSpPr>
        <p:spPr>
          <a:xfrm rot="840000">
            <a:off x="8139113" y="8139113"/>
            <a:ext cx="3563937" cy="457200"/>
          </a:xfrm>
          <a:prstGeom prst="rect">
            <a:avLst/>
          </a:prstGeom>
        </p:spPr>
        <p:txBody>
          <a:bodyPr lIns="0" tIns="0" rIns="0" bIns="0">
            <a:spAutoFit/>
          </a:bodyPr>
          <a:lstStyle/>
          <a:p>
            <a:pPr fontAlgn="auto">
              <a:lnSpc>
                <a:spcPts val="3545"/>
              </a:lnSpc>
              <a:spcBef>
                <a:spcPts val="0"/>
              </a:spcBef>
              <a:spcAft>
                <a:spcPts val="0"/>
              </a:spcAft>
              <a:defRPr/>
            </a:pPr>
            <a:r>
              <a:rPr sz="5400" b="1" spc="-22" baseline="1543" dirty="0">
                <a:solidFill>
                  <a:srgbClr val="FEFFFF"/>
                </a:solidFill>
                <a:latin typeface="Arial"/>
                <a:cs typeface="Arial"/>
              </a:rPr>
              <a:t>these </a:t>
            </a:r>
            <a:r>
              <a:rPr sz="3600" b="1" spc="-15" dirty="0">
                <a:solidFill>
                  <a:srgbClr val="FEFFFF"/>
                </a:solidFill>
                <a:latin typeface="Arial"/>
                <a:cs typeface="Arial"/>
              </a:rPr>
              <a:t>are</a:t>
            </a:r>
            <a:r>
              <a:rPr sz="3600" b="1" spc="-80" dirty="0">
                <a:solidFill>
                  <a:srgbClr val="FEFFFF"/>
                </a:solidFill>
                <a:latin typeface="Arial"/>
                <a:cs typeface="Arial"/>
              </a:rPr>
              <a:t> </a:t>
            </a:r>
            <a:r>
              <a:rPr sz="3600" b="1" spc="-20" dirty="0">
                <a:solidFill>
                  <a:srgbClr val="FEFFFF"/>
                </a:solidFill>
                <a:latin typeface="Arial"/>
                <a:cs typeface="Arial"/>
              </a:rPr>
              <a:t>plural!</a:t>
            </a:r>
            <a:endParaRPr sz="3600">
              <a:latin typeface="Arial"/>
              <a:cs typeface="Arial"/>
            </a:endParaRPr>
          </a:p>
        </p:txBody>
      </p:sp>
      <p:sp>
        <p:nvSpPr>
          <p:cNvPr id="11277" name="object 14"/>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4" name="object 4"/>
          <p:cNvSpPr txBox="1"/>
          <p:nvPr/>
        </p:nvSpPr>
        <p:spPr>
          <a:xfrm>
            <a:off x="328613" y="3092450"/>
            <a:ext cx="6781800" cy="5016500"/>
          </a:xfrm>
          <a:prstGeom prst="rect">
            <a:avLst/>
          </a:prstGeom>
          <a:solidFill>
            <a:srgbClr val="FEFFFF"/>
          </a:solidFill>
        </p:spPr>
        <p:txBody>
          <a:bodyPr lIns="0" tIns="54610" rIns="0" bIns="0">
            <a:spAutoFit/>
          </a:bodyPr>
          <a:lstStyle/>
          <a:p>
            <a:pPr marL="50800">
              <a:lnSpc>
                <a:spcPts val="4300"/>
              </a:lnSpc>
              <a:spcBef>
                <a:spcPts val="425"/>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12292"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698500" indent="-635000">
              <a:spcBef>
                <a:spcPts val="363"/>
              </a:spcBef>
            </a:pPr>
            <a:r>
              <a:rPr lang="en-US" sz="4500"/>
              <a:t>II. The Culture’s  Criticism of John  the Baptist and  Jesus (vv. 16-17)</a:t>
            </a:r>
          </a:p>
        </p:txBody>
      </p:sp>
      <p:sp>
        <p:nvSpPr>
          <p:cNvPr id="7" name="object 7"/>
          <p:cNvSpPr txBox="1"/>
          <p:nvPr/>
        </p:nvSpPr>
        <p:spPr>
          <a:xfrm>
            <a:off x="7888288" y="6165850"/>
            <a:ext cx="4170362" cy="787400"/>
          </a:xfrm>
          <a:prstGeom prst="rect">
            <a:avLst/>
          </a:prstGeom>
          <a:solidFill>
            <a:srgbClr val="FEFFFF"/>
          </a:solidFill>
        </p:spPr>
        <p:txBody>
          <a:bodyPr lIns="0" tIns="33655" rIns="0" bIns="0">
            <a:spAutoFit/>
          </a:bodyPr>
          <a:lstStyle/>
          <a:p>
            <a:pPr marL="50800" fontAlgn="auto">
              <a:spcBef>
                <a:spcPts val="265"/>
              </a:spcBef>
              <a:spcAft>
                <a:spcPts val="0"/>
              </a:spcAft>
              <a:tabLst>
                <a:tab pos="908050" algn="l"/>
              </a:tabLst>
              <a:defRPr/>
            </a:pPr>
            <a:r>
              <a:rPr sz="4500" dirty="0">
                <a:latin typeface="Arial"/>
                <a:cs typeface="Arial"/>
              </a:rPr>
              <a:t>B.	</a:t>
            </a:r>
            <a:r>
              <a:rPr sz="4500" spc="40" dirty="0">
                <a:latin typeface="Arial"/>
                <a:cs typeface="Arial"/>
              </a:rPr>
              <a:t>Specifically</a:t>
            </a:r>
            <a:endParaRPr sz="4500">
              <a:latin typeface="Arial"/>
              <a:cs typeface="Arial"/>
            </a:endParaRPr>
          </a:p>
        </p:txBody>
      </p:sp>
      <p:sp>
        <p:nvSpPr>
          <p:cNvPr id="8" name="object 8"/>
          <p:cNvSpPr txBox="1"/>
          <p:nvPr/>
        </p:nvSpPr>
        <p:spPr>
          <a:xfrm>
            <a:off x="8751888" y="7237413"/>
            <a:ext cx="3187700" cy="1473200"/>
          </a:xfrm>
          <a:prstGeom prst="rect">
            <a:avLst/>
          </a:prstGeom>
          <a:solidFill>
            <a:srgbClr val="FEFFFF"/>
          </a:solidFill>
        </p:spPr>
        <p:txBody>
          <a:bodyPr lIns="0" tIns="33655" rIns="0" bIns="0">
            <a:spAutoFit/>
          </a:bodyPr>
          <a:lstStyle/>
          <a:p>
            <a:pPr marL="50800" fontAlgn="auto">
              <a:spcBef>
                <a:spcPts val="265"/>
              </a:spcBef>
              <a:spcAft>
                <a:spcPts val="0"/>
              </a:spcAft>
              <a:tabLst>
                <a:tab pos="844550" algn="l"/>
              </a:tabLst>
              <a:defRPr/>
            </a:pPr>
            <a:r>
              <a:rPr sz="4500" dirty="0">
                <a:latin typeface="Arial"/>
                <a:cs typeface="Arial"/>
              </a:rPr>
              <a:t>1.	</a:t>
            </a:r>
            <a:r>
              <a:rPr sz="4500" spc="-120" dirty="0">
                <a:latin typeface="Arial"/>
                <a:cs typeface="Arial"/>
              </a:rPr>
              <a:t>JTB’s</a:t>
            </a:r>
            <a:endParaRPr sz="4500">
              <a:latin typeface="Arial"/>
              <a:cs typeface="Arial"/>
            </a:endParaRPr>
          </a:p>
          <a:p>
            <a:pPr marL="845185" fontAlgn="auto">
              <a:spcBef>
                <a:spcPts val="0"/>
              </a:spcBef>
              <a:spcAft>
                <a:spcPts val="0"/>
              </a:spcAft>
              <a:defRPr/>
            </a:pPr>
            <a:r>
              <a:rPr sz="4500" spc="25" dirty="0">
                <a:latin typeface="Arial"/>
                <a:cs typeface="Arial"/>
              </a:rPr>
              <a:t>frugality</a:t>
            </a:r>
            <a:endParaRPr sz="4500">
              <a:latin typeface="Arial"/>
              <a:cs typeface="Arial"/>
            </a:endParaRPr>
          </a:p>
        </p:txBody>
      </p:sp>
      <p:sp>
        <p:nvSpPr>
          <p:cNvPr id="12296" name="object 9"/>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13315" name="object 4"/>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5"/>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698500" indent="-635000">
              <a:spcBef>
                <a:spcPts val="363"/>
              </a:spcBef>
            </a:pPr>
            <a:r>
              <a:rPr lang="en-US" sz="4500"/>
              <a:t>II. The Culture’s  Criticism of John  the Baptist and  Jesus (vv. 16-17)</a:t>
            </a:r>
          </a:p>
        </p:txBody>
      </p:sp>
      <p:sp>
        <p:nvSpPr>
          <p:cNvPr id="6" name="object 6"/>
          <p:cNvSpPr txBox="1"/>
          <p:nvPr/>
        </p:nvSpPr>
        <p:spPr>
          <a:xfrm>
            <a:off x="7888288" y="6165850"/>
            <a:ext cx="4170362" cy="787400"/>
          </a:xfrm>
          <a:prstGeom prst="rect">
            <a:avLst/>
          </a:prstGeom>
          <a:solidFill>
            <a:srgbClr val="FEFFFF"/>
          </a:solidFill>
        </p:spPr>
        <p:txBody>
          <a:bodyPr lIns="0" tIns="33655" rIns="0" bIns="0">
            <a:spAutoFit/>
          </a:bodyPr>
          <a:lstStyle/>
          <a:p>
            <a:pPr marL="50800" fontAlgn="auto">
              <a:spcBef>
                <a:spcPts val="265"/>
              </a:spcBef>
              <a:spcAft>
                <a:spcPts val="0"/>
              </a:spcAft>
              <a:tabLst>
                <a:tab pos="908050" algn="l"/>
              </a:tabLst>
              <a:defRPr/>
            </a:pPr>
            <a:r>
              <a:rPr sz="4500" dirty="0">
                <a:latin typeface="Arial"/>
                <a:cs typeface="Arial"/>
              </a:rPr>
              <a:t>B.	</a:t>
            </a:r>
            <a:r>
              <a:rPr sz="4500" spc="40" dirty="0">
                <a:latin typeface="Arial"/>
                <a:cs typeface="Arial"/>
              </a:rPr>
              <a:t>Specifically</a:t>
            </a:r>
            <a:endParaRPr sz="4500">
              <a:latin typeface="Arial"/>
              <a:cs typeface="Arial"/>
            </a:endParaRPr>
          </a:p>
        </p:txBody>
      </p:sp>
      <p:sp>
        <p:nvSpPr>
          <p:cNvPr id="7" name="object 7"/>
          <p:cNvSpPr txBox="1"/>
          <p:nvPr/>
        </p:nvSpPr>
        <p:spPr>
          <a:xfrm>
            <a:off x="8751888" y="7237413"/>
            <a:ext cx="3187700" cy="1473200"/>
          </a:xfrm>
          <a:prstGeom prst="rect">
            <a:avLst/>
          </a:prstGeom>
          <a:solidFill>
            <a:srgbClr val="FEFFFF"/>
          </a:solidFill>
        </p:spPr>
        <p:txBody>
          <a:bodyPr lIns="0" tIns="33655" rIns="0" bIns="0">
            <a:spAutoFit/>
          </a:bodyPr>
          <a:lstStyle/>
          <a:p>
            <a:pPr marL="50800" fontAlgn="auto">
              <a:spcBef>
                <a:spcPts val="265"/>
              </a:spcBef>
              <a:spcAft>
                <a:spcPts val="0"/>
              </a:spcAft>
              <a:tabLst>
                <a:tab pos="844550" algn="l"/>
              </a:tabLst>
              <a:defRPr/>
            </a:pPr>
            <a:r>
              <a:rPr sz="4500" dirty="0">
                <a:latin typeface="Arial"/>
                <a:cs typeface="Arial"/>
              </a:rPr>
              <a:t>1.	</a:t>
            </a:r>
            <a:r>
              <a:rPr sz="4500" spc="-120" dirty="0">
                <a:latin typeface="Arial"/>
                <a:cs typeface="Arial"/>
              </a:rPr>
              <a:t>JTB’s</a:t>
            </a:r>
            <a:endParaRPr sz="4500">
              <a:latin typeface="Arial"/>
              <a:cs typeface="Arial"/>
            </a:endParaRPr>
          </a:p>
          <a:p>
            <a:pPr marL="845185" fontAlgn="auto">
              <a:spcBef>
                <a:spcPts val="0"/>
              </a:spcBef>
              <a:spcAft>
                <a:spcPts val="0"/>
              </a:spcAft>
              <a:defRPr/>
            </a:pPr>
            <a:r>
              <a:rPr sz="4500" spc="25" dirty="0">
                <a:latin typeface="Arial"/>
                <a:cs typeface="Arial"/>
              </a:rPr>
              <a:t>frugality</a:t>
            </a:r>
            <a:endParaRPr sz="4500">
              <a:latin typeface="Arial"/>
              <a:cs typeface="Arial"/>
            </a:endParaRPr>
          </a:p>
        </p:txBody>
      </p:sp>
      <p:sp>
        <p:nvSpPr>
          <p:cNvPr id="13319" name="object 8"/>
          <p:cNvSpPr>
            <a:spLocks noChangeArrowheads="1"/>
          </p:cNvSpPr>
          <p:nvPr/>
        </p:nvSpPr>
        <p:spPr bwMode="auto">
          <a:xfrm>
            <a:off x="3516313" y="2600325"/>
            <a:ext cx="39687" cy="396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0" name="object 9"/>
          <p:cNvSpPr>
            <a:spLocks noChangeArrowheads="1"/>
          </p:cNvSpPr>
          <p:nvPr/>
        </p:nvSpPr>
        <p:spPr bwMode="auto">
          <a:xfrm>
            <a:off x="3633788" y="2605088"/>
            <a:ext cx="173037" cy="3492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1" name="object 10"/>
          <p:cNvSpPr>
            <a:spLocks noChangeArrowheads="1"/>
          </p:cNvSpPr>
          <p:nvPr/>
        </p:nvSpPr>
        <p:spPr bwMode="auto">
          <a:xfrm>
            <a:off x="3378200" y="2609850"/>
            <a:ext cx="79375" cy="3175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2" name="object 11"/>
          <p:cNvSpPr>
            <a:spLocks noChangeArrowheads="1"/>
          </p:cNvSpPr>
          <p:nvPr/>
        </p:nvSpPr>
        <p:spPr bwMode="auto">
          <a:xfrm>
            <a:off x="3798888" y="2857500"/>
            <a:ext cx="3033712" cy="341630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3" name="object 12"/>
          <p:cNvSpPr>
            <a:spLocks noChangeArrowheads="1"/>
          </p:cNvSpPr>
          <p:nvPr/>
        </p:nvSpPr>
        <p:spPr bwMode="auto">
          <a:xfrm>
            <a:off x="558800" y="2640013"/>
            <a:ext cx="3441700" cy="5245100"/>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4" name="object 13"/>
          <p:cNvSpPr>
            <a:spLocks/>
          </p:cNvSpPr>
          <p:nvPr/>
        </p:nvSpPr>
        <p:spPr bwMode="auto">
          <a:xfrm>
            <a:off x="3271838" y="6365875"/>
            <a:ext cx="3886200" cy="1676400"/>
          </a:xfrm>
          <a:custGeom>
            <a:avLst/>
            <a:gdLst/>
            <a:ahLst/>
            <a:cxnLst>
              <a:cxn ang="0">
                <a:pos x="0" y="0"/>
              </a:cxn>
              <a:cxn ang="0">
                <a:pos x="3884422" y="0"/>
              </a:cxn>
              <a:cxn ang="0">
                <a:pos x="3884422" y="1675993"/>
              </a:cxn>
              <a:cxn ang="0">
                <a:pos x="0" y="1675993"/>
              </a:cxn>
              <a:cxn ang="0">
                <a:pos x="0" y="0"/>
              </a:cxn>
            </a:cxnLst>
            <a:rect l="0" t="0" r="r" b="b"/>
            <a:pathLst>
              <a:path w="3884929" h="1676400">
                <a:moveTo>
                  <a:pt x="0" y="0"/>
                </a:moveTo>
                <a:lnTo>
                  <a:pt x="3884422" y="0"/>
                </a:lnTo>
                <a:lnTo>
                  <a:pt x="3884422" y="1675993"/>
                </a:lnTo>
                <a:lnTo>
                  <a:pt x="0" y="1675993"/>
                </a:lnTo>
                <a:lnTo>
                  <a:pt x="0" y="0"/>
                </a:lnTo>
                <a:close/>
              </a:path>
            </a:pathLst>
          </a:custGeom>
          <a:solidFill>
            <a:srgbClr val="FEFFFF"/>
          </a:solidFill>
          <a:ln w="9525">
            <a:noFill/>
            <a:round/>
            <a:headEnd/>
            <a:tailEnd/>
          </a:ln>
        </p:spPr>
        <p:txBody>
          <a:bodyPr lIns="0" tIns="0" rIns="0" bIns="0"/>
          <a:lstStyle/>
          <a:p>
            <a:endParaRPr lang="en-US"/>
          </a:p>
        </p:txBody>
      </p:sp>
      <p:sp>
        <p:nvSpPr>
          <p:cNvPr id="14" name="object 14"/>
          <p:cNvSpPr txBox="1"/>
          <p:nvPr/>
        </p:nvSpPr>
        <p:spPr>
          <a:xfrm>
            <a:off x="3271838" y="6391275"/>
            <a:ext cx="3886200" cy="1601788"/>
          </a:xfrm>
          <a:prstGeom prst="rect">
            <a:avLst/>
          </a:prstGeom>
        </p:spPr>
        <p:txBody>
          <a:bodyPr lIns="0" tIns="27939" rIns="0" bIns="0">
            <a:spAutoFit/>
          </a:bodyPr>
          <a:lstStyle/>
          <a:p>
            <a:pPr marL="128588" indent="509588">
              <a:lnSpc>
                <a:spcPts val="3100"/>
              </a:lnSpc>
              <a:spcBef>
                <a:spcPts val="225"/>
              </a:spcBef>
            </a:pPr>
            <a:r>
              <a:rPr lang="en-US" sz="2600" b="1"/>
              <a:t>Brooks Brothers  Two-Button Camel Hair</a:t>
            </a:r>
            <a:endParaRPr lang="en-US" sz="2600"/>
          </a:p>
          <a:p>
            <a:pPr marL="128588" indent="509588" algn="ctr">
              <a:lnSpc>
                <a:spcPts val="2988"/>
              </a:lnSpc>
            </a:pPr>
            <a:r>
              <a:rPr lang="en-US" sz="2600" b="1"/>
              <a:t>Sport Coat</a:t>
            </a:r>
            <a:endParaRPr lang="en-US" sz="2600"/>
          </a:p>
          <a:p>
            <a:pPr marL="128588" indent="509588" algn="ctr">
              <a:lnSpc>
                <a:spcPts val="3113"/>
              </a:lnSpc>
            </a:pPr>
            <a:r>
              <a:rPr lang="en-US" sz="2600" b="1"/>
              <a:t>$698.00</a:t>
            </a:r>
            <a:endParaRPr lang="en-US" sz="2600"/>
          </a:p>
        </p:txBody>
      </p:sp>
      <p:sp>
        <p:nvSpPr>
          <p:cNvPr id="13326" name="object 15"/>
          <p:cNvSpPr>
            <a:spLocks noChangeArrowheads="1"/>
          </p:cNvSpPr>
          <p:nvPr/>
        </p:nvSpPr>
        <p:spPr bwMode="auto">
          <a:xfrm>
            <a:off x="3314700" y="2527300"/>
            <a:ext cx="606425" cy="1087438"/>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7" name="object 16"/>
          <p:cNvSpPr>
            <a:spLocks noChangeArrowheads="1"/>
          </p:cNvSpPr>
          <p:nvPr/>
        </p:nvSpPr>
        <p:spPr bwMode="auto">
          <a:xfrm>
            <a:off x="3598863" y="3603625"/>
            <a:ext cx="3016250" cy="3733800"/>
          </a:xfrm>
          <a:prstGeom prst="rect">
            <a:avLst/>
          </a:prstGeom>
          <a:blipFill dpi="0" rotWithShape="1">
            <a:blip r:embed="rId9"/>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28" name="object 17"/>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4" name="object 4"/>
          <p:cNvSpPr txBox="1"/>
          <p:nvPr/>
        </p:nvSpPr>
        <p:spPr>
          <a:xfrm>
            <a:off x="328613" y="2900363"/>
            <a:ext cx="6781800" cy="5016500"/>
          </a:xfrm>
          <a:prstGeom prst="rect">
            <a:avLst/>
          </a:prstGeom>
          <a:solidFill>
            <a:srgbClr val="FEFFFF"/>
          </a:solidFill>
        </p:spPr>
        <p:txBody>
          <a:bodyPr lIns="0" tIns="54610" rIns="0" bIns="0">
            <a:spAutoFit/>
          </a:bodyPr>
          <a:lstStyle/>
          <a:p>
            <a:pPr marL="50800">
              <a:lnSpc>
                <a:spcPts val="4300"/>
              </a:lnSpc>
              <a:spcBef>
                <a:spcPts val="425"/>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14340"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698500" indent="-635000">
              <a:spcBef>
                <a:spcPts val="363"/>
              </a:spcBef>
            </a:pPr>
            <a:r>
              <a:rPr lang="en-US" sz="4500"/>
              <a:t>II. The Culture’s  Criticism of John  the Baptist and  Jesus (vv. 16-17)</a:t>
            </a:r>
          </a:p>
        </p:txBody>
      </p:sp>
      <p:sp>
        <p:nvSpPr>
          <p:cNvPr id="7" name="object 7"/>
          <p:cNvSpPr txBox="1"/>
          <p:nvPr/>
        </p:nvSpPr>
        <p:spPr>
          <a:xfrm>
            <a:off x="7950200" y="5930900"/>
            <a:ext cx="4048125" cy="787400"/>
          </a:xfrm>
          <a:prstGeom prst="rect">
            <a:avLst/>
          </a:prstGeom>
          <a:solidFill>
            <a:srgbClr val="FEFFFF"/>
          </a:solidFill>
        </p:spPr>
        <p:txBody>
          <a:bodyPr lIns="0" tIns="33655" rIns="0" bIns="0">
            <a:spAutoFit/>
          </a:bodyPr>
          <a:lstStyle/>
          <a:p>
            <a:pPr marL="50800" fontAlgn="auto">
              <a:spcBef>
                <a:spcPts val="265"/>
              </a:spcBef>
              <a:spcAft>
                <a:spcPts val="0"/>
              </a:spcAft>
              <a:defRPr/>
            </a:pPr>
            <a:r>
              <a:rPr sz="4500" dirty="0">
                <a:latin typeface="Arial"/>
                <a:cs typeface="Arial"/>
              </a:rPr>
              <a:t>B.</a:t>
            </a:r>
            <a:r>
              <a:rPr sz="4500" spc="-25" dirty="0">
                <a:latin typeface="Arial"/>
                <a:cs typeface="Arial"/>
              </a:rPr>
              <a:t> </a:t>
            </a:r>
            <a:r>
              <a:rPr sz="4500" spc="40" dirty="0">
                <a:latin typeface="Arial"/>
                <a:cs typeface="Arial"/>
              </a:rPr>
              <a:t>Specifically</a:t>
            </a:r>
            <a:endParaRPr sz="4500">
              <a:latin typeface="Arial"/>
              <a:cs typeface="Arial"/>
            </a:endParaRPr>
          </a:p>
        </p:txBody>
      </p:sp>
      <p:sp>
        <p:nvSpPr>
          <p:cNvPr id="14343" name="object 8"/>
          <p:cNvSpPr>
            <a:spLocks/>
          </p:cNvSpPr>
          <p:nvPr/>
        </p:nvSpPr>
        <p:spPr bwMode="auto">
          <a:xfrm>
            <a:off x="8562975" y="6900863"/>
            <a:ext cx="4265613" cy="1473200"/>
          </a:xfrm>
          <a:custGeom>
            <a:avLst/>
            <a:gdLst/>
            <a:ahLst/>
            <a:cxnLst>
              <a:cxn ang="0">
                <a:pos x="0" y="0"/>
              </a:cxn>
              <a:cxn ang="0">
                <a:pos x="4264736" y="0"/>
              </a:cxn>
              <a:cxn ang="0">
                <a:pos x="4264736" y="1473200"/>
              </a:cxn>
              <a:cxn ang="0">
                <a:pos x="0" y="1473200"/>
              </a:cxn>
              <a:cxn ang="0">
                <a:pos x="0" y="0"/>
              </a:cxn>
            </a:cxnLst>
            <a:rect l="0" t="0" r="r" b="b"/>
            <a:pathLst>
              <a:path w="4265295" h="1473200">
                <a:moveTo>
                  <a:pt x="0" y="0"/>
                </a:moveTo>
                <a:lnTo>
                  <a:pt x="4264736" y="0"/>
                </a:lnTo>
                <a:lnTo>
                  <a:pt x="4264736" y="1473200"/>
                </a:lnTo>
                <a:lnTo>
                  <a:pt x="0" y="1473200"/>
                </a:lnTo>
                <a:lnTo>
                  <a:pt x="0" y="0"/>
                </a:lnTo>
                <a:close/>
              </a:path>
            </a:pathLst>
          </a:custGeom>
          <a:solidFill>
            <a:srgbClr val="FEFFFF"/>
          </a:solidFill>
          <a:ln w="9525">
            <a:noFill/>
            <a:round/>
            <a:headEnd/>
            <a:tailEnd/>
          </a:ln>
        </p:spPr>
        <p:txBody>
          <a:bodyPr lIns="0" tIns="0" rIns="0" bIns="0"/>
          <a:lstStyle/>
          <a:p>
            <a:endParaRPr lang="en-US"/>
          </a:p>
        </p:txBody>
      </p:sp>
      <p:sp>
        <p:nvSpPr>
          <p:cNvPr id="9" name="object 9"/>
          <p:cNvSpPr txBox="1"/>
          <p:nvPr/>
        </p:nvSpPr>
        <p:spPr>
          <a:xfrm>
            <a:off x="8601075" y="6923088"/>
            <a:ext cx="4124325" cy="1397000"/>
          </a:xfrm>
          <a:prstGeom prst="rect">
            <a:avLst/>
          </a:prstGeom>
        </p:spPr>
        <p:txBody>
          <a:bodyPr lIns="0" tIns="12700" rIns="0" bIns="0">
            <a:spAutoFit/>
          </a:bodyPr>
          <a:lstStyle/>
          <a:p>
            <a:pPr marL="12700" fontAlgn="auto">
              <a:spcBef>
                <a:spcPts val="100"/>
              </a:spcBef>
              <a:spcAft>
                <a:spcPts val="0"/>
              </a:spcAft>
              <a:tabLst>
                <a:tab pos="806450" algn="l"/>
              </a:tabLst>
              <a:defRPr/>
            </a:pPr>
            <a:r>
              <a:rPr sz="4500" dirty="0">
                <a:latin typeface="Arial"/>
                <a:cs typeface="Arial"/>
              </a:rPr>
              <a:t>2.	</a:t>
            </a:r>
            <a:r>
              <a:rPr sz="4500" spc="-5" dirty="0">
                <a:latin typeface="Arial"/>
                <a:cs typeface="Arial"/>
              </a:rPr>
              <a:t>Jesus’</a:t>
            </a:r>
            <a:endParaRPr sz="4500">
              <a:latin typeface="Arial"/>
              <a:cs typeface="Arial"/>
            </a:endParaRPr>
          </a:p>
          <a:p>
            <a:pPr marL="807085" fontAlgn="auto">
              <a:spcBef>
                <a:spcPts val="0"/>
              </a:spcBef>
              <a:spcAft>
                <a:spcPts val="0"/>
              </a:spcAft>
              <a:defRPr/>
            </a:pPr>
            <a:r>
              <a:rPr sz="4500" spc="100" dirty="0">
                <a:latin typeface="Arial"/>
                <a:cs typeface="Arial"/>
              </a:rPr>
              <a:t>“indulgence”</a:t>
            </a:r>
            <a:endParaRPr sz="4500">
              <a:latin typeface="Arial"/>
              <a:cs typeface="Arial"/>
            </a:endParaRPr>
          </a:p>
        </p:txBody>
      </p:sp>
      <p:sp>
        <p:nvSpPr>
          <p:cNvPr id="14345" name="object 10"/>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15363" name="object 4"/>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5"/>
          <p:cNvSpPr txBox="1"/>
          <p:nvPr/>
        </p:nvSpPr>
        <p:spPr>
          <a:xfrm>
            <a:off x="3903663" y="2995613"/>
            <a:ext cx="6902450" cy="1473200"/>
          </a:xfrm>
          <a:prstGeom prst="rect">
            <a:avLst/>
          </a:prstGeom>
          <a:solidFill>
            <a:srgbClr val="FEFFFF"/>
          </a:solidFill>
        </p:spPr>
        <p:txBody>
          <a:bodyPr lIns="0" tIns="33655" rIns="0" bIns="0">
            <a:spAutoFit/>
          </a:bodyPr>
          <a:lstStyle/>
          <a:p>
            <a:pPr marL="50800">
              <a:spcBef>
                <a:spcPts val="263"/>
              </a:spcBef>
            </a:pPr>
            <a:r>
              <a:rPr lang="en-US" sz="4500"/>
              <a:t>“Avoid all </a:t>
            </a:r>
            <a:r>
              <a:rPr lang="en-US" sz="4500" b="1"/>
              <a:t>appearance </a:t>
            </a:r>
            <a:r>
              <a:rPr lang="en-US" sz="4500"/>
              <a:t>of  evil!” (I Thes. 5:22 KVJ)</a:t>
            </a:r>
          </a:p>
        </p:txBody>
      </p:sp>
      <p:sp>
        <p:nvSpPr>
          <p:cNvPr id="6" name="object 6"/>
          <p:cNvSpPr txBox="1"/>
          <p:nvPr/>
        </p:nvSpPr>
        <p:spPr>
          <a:xfrm>
            <a:off x="390525" y="5446713"/>
            <a:ext cx="11891963" cy="788987"/>
          </a:xfrm>
          <a:prstGeom prst="rect">
            <a:avLst/>
          </a:prstGeom>
          <a:solidFill>
            <a:srgbClr val="FEFFFF"/>
          </a:solidFill>
        </p:spPr>
        <p:txBody>
          <a:bodyPr lIns="0" tIns="33655" rIns="0" bIns="0">
            <a:spAutoFit/>
          </a:bodyPr>
          <a:lstStyle/>
          <a:p>
            <a:pPr marL="50800" fontAlgn="auto">
              <a:spcBef>
                <a:spcPts val="265"/>
              </a:spcBef>
              <a:spcAft>
                <a:spcPts val="0"/>
              </a:spcAft>
              <a:defRPr/>
            </a:pPr>
            <a:r>
              <a:rPr sz="4500" spc="35" dirty="0">
                <a:latin typeface="Arial"/>
                <a:cs typeface="Arial"/>
              </a:rPr>
              <a:t>“Reject </a:t>
            </a:r>
            <a:r>
              <a:rPr sz="4500" spc="15" dirty="0">
                <a:latin typeface="Arial"/>
                <a:cs typeface="Arial"/>
              </a:rPr>
              <a:t>every </a:t>
            </a:r>
            <a:r>
              <a:rPr sz="4500" b="1" spc="-5" dirty="0">
                <a:latin typeface="Arial"/>
                <a:cs typeface="Arial"/>
              </a:rPr>
              <a:t>KIND </a:t>
            </a:r>
            <a:r>
              <a:rPr sz="4500" dirty="0">
                <a:latin typeface="Arial"/>
                <a:cs typeface="Arial"/>
              </a:rPr>
              <a:t>of </a:t>
            </a:r>
            <a:r>
              <a:rPr sz="4500" spc="80" dirty="0">
                <a:latin typeface="Arial"/>
                <a:cs typeface="Arial"/>
              </a:rPr>
              <a:t>evil!” </a:t>
            </a:r>
            <a:r>
              <a:rPr sz="4500" dirty="0">
                <a:latin typeface="Arial"/>
                <a:cs typeface="Arial"/>
              </a:rPr>
              <a:t>(I </a:t>
            </a:r>
            <a:r>
              <a:rPr sz="4500" spc="-50" dirty="0">
                <a:latin typeface="Arial"/>
                <a:cs typeface="Arial"/>
              </a:rPr>
              <a:t>Thes. </a:t>
            </a:r>
            <a:r>
              <a:rPr sz="4500" spc="-5" dirty="0">
                <a:latin typeface="Arial"/>
                <a:cs typeface="Arial"/>
              </a:rPr>
              <a:t>5:22</a:t>
            </a:r>
            <a:r>
              <a:rPr sz="4500" spc="-105" dirty="0">
                <a:latin typeface="Arial"/>
                <a:cs typeface="Arial"/>
              </a:rPr>
              <a:t> </a:t>
            </a:r>
            <a:r>
              <a:rPr sz="4500" spc="-65" dirty="0">
                <a:latin typeface="Arial"/>
                <a:cs typeface="Arial"/>
              </a:rPr>
              <a:t>NIV)</a:t>
            </a:r>
            <a:endParaRPr sz="4500">
              <a:latin typeface="Arial"/>
              <a:cs typeface="Arial"/>
            </a:endParaRPr>
          </a:p>
        </p:txBody>
      </p:sp>
      <p:sp>
        <p:nvSpPr>
          <p:cNvPr id="7" name="object 7"/>
          <p:cNvSpPr txBox="1"/>
          <p:nvPr/>
        </p:nvSpPr>
        <p:spPr>
          <a:xfrm>
            <a:off x="452438" y="6405563"/>
            <a:ext cx="4019550" cy="2844800"/>
          </a:xfrm>
          <a:prstGeom prst="rect">
            <a:avLst/>
          </a:prstGeom>
          <a:solidFill>
            <a:srgbClr val="FEFFFF"/>
          </a:solidFill>
        </p:spPr>
        <p:txBody>
          <a:bodyPr lIns="0" tIns="33655" rIns="0" bIns="0">
            <a:spAutoFit/>
          </a:bodyPr>
          <a:lstStyle/>
          <a:p>
            <a:pPr marL="50800">
              <a:spcBef>
                <a:spcPts val="263"/>
              </a:spcBef>
            </a:pPr>
            <a:r>
              <a:rPr lang="en-US" sz="4500"/>
              <a:t>Did the Lord  Jesus avoid all  APPEARANCE</a:t>
            </a:r>
          </a:p>
          <a:p>
            <a:pPr marL="50800"/>
            <a:r>
              <a:rPr lang="en-US" sz="4500"/>
              <a:t>of evil?</a:t>
            </a:r>
          </a:p>
        </p:txBody>
      </p:sp>
      <p:sp>
        <p:nvSpPr>
          <p:cNvPr id="15367" name="object 8"/>
          <p:cNvSpPr>
            <a:spLocks/>
          </p:cNvSpPr>
          <p:nvPr/>
        </p:nvSpPr>
        <p:spPr bwMode="auto">
          <a:xfrm>
            <a:off x="4519613" y="6988175"/>
            <a:ext cx="1176337" cy="1270000"/>
          </a:xfrm>
          <a:custGeom>
            <a:avLst/>
            <a:gdLst/>
            <a:ahLst/>
            <a:cxnLst>
              <a:cxn ang="0">
                <a:pos x="363461" y="0"/>
              </a:cxn>
              <a:cxn ang="0">
                <a:pos x="363461" y="431799"/>
              </a:cxn>
              <a:cxn ang="0">
                <a:pos x="0" y="431799"/>
              </a:cxn>
              <a:cxn ang="0">
                <a:pos x="0" y="838199"/>
              </a:cxn>
              <a:cxn ang="0">
                <a:pos x="363461" y="838199"/>
              </a:cxn>
              <a:cxn ang="0">
                <a:pos x="363461" y="1269999"/>
              </a:cxn>
              <a:cxn ang="0">
                <a:pos x="1176261" y="634999"/>
              </a:cxn>
              <a:cxn ang="0">
                <a:pos x="363461" y="0"/>
              </a:cxn>
            </a:cxnLst>
            <a:rect l="0" t="0" r="r" b="b"/>
            <a:pathLst>
              <a:path w="1176654" h="1270000">
                <a:moveTo>
                  <a:pt x="363461" y="0"/>
                </a:moveTo>
                <a:lnTo>
                  <a:pt x="363461" y="431799"/>
                </a:lnTo>
                <a:lnTo>
                  <a:pt x="0" y="431799"/>
                </a:lnTo>
                <a:lnTo>
                  <a:pt x="0" y="838199"/>
                </a:lnTo>
                <a:lnTo>
                  <a:pt x="363461" y="838199"/>
                </a:lnTo>
                <a:lnTo>
                  <a:pt x="363461" y="1269999"/>
                </a:lnTo>
                <a:lnTo>
                  <a:pt x="1176261" y="634999"/>
                </a:lnTo>
                <a:lnTo>
                  <a:pt x="363461" y="0"/>
                </a:lnTo>
                <a:close/>
              </a:path>
            </a:pathLst>
          </a:custGeom>
          <a:solidFill>
            <a:srgbClr val="04599E"/>
          </a:solidFill>
          <a:ln w="9525">
            <a:noFill/>
            <a:round/>
            <a:headEnd/>
            <a:tailEnd/>
          </a:ln>
        </p:spPr>
        <p:txBody>
          <a:bodyPr lIns="0" tIns="0" rIns="0" bIns="0"/>
          <a:lstStyle/>
          <a:p>
            <a:endParaRPr lang="en-US"/>
          </a:p>
        </p:txBody>
      </p:sp>
      <p:sp>
        <p:nvSpPr>
          <p:cNvPr id="15368" name="object 9"/>
          <p:cNvSpPr>
            <a:spLocks/>
          </p:cNvSpPr>
          <p:nvPr/>
        </p:nvSpPr>
        <p:spPr bwMode="auto">
          <a:xfrm>
            <a:off x="5708650" y="6543675"/>
            <a:ext cx="7210425" cy="2159000"/>
          </a:xfrm>
          <a:custGeom>
            <a:avLst/>
            <a:gdLst/>
            <a:ahLst/>
            <a:cxnLst>
              <a:cxn ang="0">
                <a:pos x="0" y="0"/>
              </a:cxn>
              <a:cxn ang="0">
                <a:pos x="7210094" y="0"/>
              </a:cxn>
              <a:cxn ang="0">
                <a:pos x="7210094" y="2158997"/>
              </a:cxn>
              <a:cxn ang="0">
                <a:pos x="0" y="2158997"/>
              </a:cxn>
              <a:cxn ang="0">
                <a:pos x="0" y="0"/>
              </a:cxn>
            </a:cxnLst>
            <a:rect l="0" t="0" r="r" b="b"/>
            <a:pathLst>
              <a:path w="7210425" h="2159000">
                <a:moveTo>
                  <a:pt x="0" y="0"/>
                </a:moveTo>
                <a:lnTo>
                  <a:pt x="7210094" y="0"/>
                </a:lnTo>
                <a:lnTo>
                  <a:pt x="7210094" y="2158997"/>
                </a:lnTo>
                <a:lnTo>
                  <a:pt x="0" y="2158997"/>
                </a:lnTo>
                <a:lnTo>
                  <a:pt x="0" y="0"/>
                </a:lnTo>
                <a:close/>
              </a:path>
            </a:pathLst>
          </a:custGeom>
          <a:solidFill>
            <a:srgbClr val="FEFFFF"/>
          </a:solidFill>
          <a:ln w="9525">
            <a:noFill/>
            <a:round/>
            <a:headEnd/>
            <a:tailEnd/>
          </a:ln>
        </p:spPr>
        <p:txBody>
          <a:bodyPr lIns="0" tIns="0" rIns="0" bIns="0"/>
          <a:lstStyle/>
          <a:p>
            <a:endParaRPr lang="en-US"/>
          </a:p>
        </p:txBody>
      </p:sp>
      <p:sp>
        <p:nvSpPr>
          <p:cNvPr id="10" name="object 10"/>
          <p:cNvSpPr txBox="1"/>
          <p:nvPr/>
        </p:nvSpPr>
        <p:spPr>
          <a:xfrm>
            <a:off x="5746750" y="6564313"/>
            <a:ext cx="7004050" cy="2082800"/>
          </a:xfrm>
          <a:prstGeom prst="rect">
            <a:avLst/>
          </a:prstGeom>
        </p:spPr>
        <p:txBody>
          <a:bodyPr lIns="0" tIns="12700" rIns="0" bIns="0">
            <a:spAutoFit/>
          </a:bodyPr>
          <a:lstStyle/>
          <a:p>
            <a:pPr marL="12700">
              <a:spcBef>
                <a:spcPts val="100"/>
              </a:spcBef>
              <a:tabLst>
                <a:tab pos="4257675" algn="l"/>
              </a:tabLst>
            </a:pPr>
            <a:r>
              <a:rPr lang="en-US" sz="4500"/>
              <a:t>Apparently not!	Otherwise,  why is Jesus accused of  gluttony and drunkenness?</a:t>
            </a:r>
          </a:p>
        </p:txBody>
      </p:sp>
      <p:sp>
        <p:nvSpPr>
          <p:cNvPr id="15370" name="object 11"/>
          <p:cNvSpPr>
            <a:spLocks noChangeArrowheads="1"/>
          </p:cNvSpPr>
          <p:nvPr/>
        </p:nvSpPr>
        <p:spPr bwMode="auto">
          <a:xfrm>
            <a:off x="546100" y="2654300"/>
            <a:ext cx="2844800" cy="26162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5371" name="object 12"/>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2700"/>
          <a:lstStyle/>
          <a:p>
            <a:pPr marL="12700" eaLnBrk="1" hangingPunct="1">
              <a:tabLst>
                <a:tab pos="2805113" algn="l"/>
              </a:tabLst>
            </a:pPr>
            <a:r>
              <a:rPr lang="en-US" smtClean="0">
                <a:latin typeface="Arial" charset="0"/>
                <a:cs typeface="Arial" charset="0"/>
              </a:rPr>
              <a:t>UNLIKE	JESUS!</a:t>
            </a:r>
            <a:br>
              <a:rPr lang="en-US" smtClean="0">
                <a:latin typeface="Arial" charset="0"/>
                <a:cs typeface="Arial" charset="0"/>
              </a:rPr>
            </a:br>
            <a:r>
              <a:rPr lang="en-US" b="0" smtClean="0">
                <a:latin typeface="Arial" charset="0"/>
                <a:cs typeface="Arial" charset="0"/>
              </a:rPr>
              <a:t>One Area Where  Jesus-Followers</a:t>
            </a:r>
          </a:p>
        </p:txBody>
      </p:sp>
      <p:sp>
        <p:nvSpPr>
          <p:cNvPr id="3" name="object 3"/>
          <p:cNvSpPr txBox="1"/>
          <p:nvPr/>
        </p:nvSpPr>
        <p:spPr>
          <a:xfrm>
            <a:off x="4240213" y="2201863"/>
            <a:ext cx="1733550" cy="863600"/>
          </a:xfrm>
          <a:prstGeom prst="rect">
            <a:avLst/>
          </a:prstGeom>
        </p:spPr>
        <p:txBody>
          <a:bodyPr lIns="0" tIns="12700" rIns="0" bIns="0">
            <a:spAutoFit/>
          </a:bodyPr>
          <a:lstStyle/>
          <a:p>
            <a:pPr marL="12700" fontAlgn="auto">
              <a:spcBef>
                <a:spcPts val="100"/>
              </a:spcBef>
              <a:spcAft>
                <a:spcPts val="0"/>
              </a:spcAft>
              <a:defRPr/>
            </a:pPr>
            <a:r>
              <a:rPr sz="5500" spc="-5" dirty="0">
                <a:latin typeface="Arial"/>
                <a:cs typeface="Arial"/>
              </a:rPr>
              <a:t>Excel</a:t>
            </a:r>
            <a:endParaRPr sz="5500">
              <a:latin typeface="Arial"/>
              <a:cs typeface="Arial"/>
            </a:endParaRPr>
          </a:p>
        </p:txBody>
      </p:sp>
      <p:sp>
        <p:nvSpPr>
          <p:cNvPr id="4" name="object 4"/>
          <p:cNvSpPr txBox="1"/>
          <p:nvPr/>
        </p:nvSpPr>
        <p:spPr>
          <a:xfrm>
            <a:off x="328613" y="2900363"/>
            <a:ext cx="6781800" cy="5016500"/>
          </a:xfrm>
          <a:prstGeom prst="rect">
            <a:avLst/>
          </a:prstGeom>
          <a:solidFill>
            <a:srgbClr val="FEFFFF"/>
          </a:solidFill>
        </p:spPr>
        <p:txBody>
          <a:bodyPr lIns="0" tIns="54610" rIns="0" bIns="0">
            <a:spAutoFit/>
          </a:bodyPr>
          <a:lstStyle/>
          <a:p>
            <a:pPr marL="50800">
              <a:lnSpc>
                <a:spcPts val="4300"/>
              </a:lnSpc>
              <a:spcBef>
                <a:spcPts val="425"/>
              </a:spcBef>
            </a:pPr>
            <a:r>
              <a:rPr lang="en-US" sz="3600"/>
              <a:t>18 For John came neither eating  nor drinking, and they say, ‘He  has a demon.’ 19 The Son of  Man came eating and drinking,  and they say, ‘Here is a glutton  and a drunkard, a friend of tax  collectors and sinners.’ But  wisdom is proved right by her  deeds.” (Mt. 11)</a:t>
            </a:r>
          </a:p>
        </p:txBody>
      </p:sp>
      <p:sp>
        <p:nvSpPr>
          <p:cNvPr id="16388" name="object 5"/>
          <p:cNvSpPr>
            <a:spLocks noChangeArrowheads="1"/>
          </p:cNvSpPr>
          <p:nvPr/>
        </p:nvSpPr>
        <p:spPr bwMode="auto">
          <a:xfrm>
            <a:off x="9704388" y="257175"/>
            <a:ext cx="1982787" cy="32146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p:nvPr/>
        </p:nvSpPr>
        <p:spPr>
          <a:xfrm>
            <a:off x="7283450" y="3000375"/>
            <a:ext cx="5380038" cy="2870200"/>
          </a:xfrm>
          <a:prstGeom prst="rect">
            <a:avLst/>
          </a:prstGeom>
          <a:solidFill>
            <a:srgbClr val="FEFFFF"/>
          </a:solidFill>
          <a:ln w="25400">
            <a:solidFill>
              <a:srgbClr val="000000"/>
            </a:solidFill>
          </a:ln>
        </p:spPr>
        <p:txBody>
          <a:bodyPr lIns="0" tIns="46355" rIns="0" bIns="0">
            <a:spAutoFit/>
          </a:bodyPr>
          <a:lstStyle/>
          <a:p>
            <a:pPr marL="857250" indent="-793750">
              <a:spcBef>
                <a:spcPts val="363"/>
              </a:spcBef>
            </a:pPr>
            <a:r>
              <a:rPr lang="en-US" sz="4500"/>
              <a:t>III. Jesus’ Response  to the Culture’s  Criticism</a:t>
            </a:r>
          </a:p>
          <a:p>
            <a:pPr marL="857250" indent="-793750"/>
            <a:r>
              <a:rPr lang="en-US" sz="4500"/>
              <a:t>(vv. 18-19)</a:t>
            </a:r>
          </a:p>
        </p:txBody>
      </p:sp>
      <p:sp>
        <p:nvSpPr>
          <p:cNvPr id="16390" name="object 7"/>
          <p:cNvSpPr txBox="1">
            <a:spLocks noChangeArrowheads="1"/>
          </p:cNvSpPr>
          <p:nvPr/>
        </p:nvSpPr>
        <p:spPr bwMode="auto">
          <a:xfrm>
            <a:off x="8094663" y="6042025"/>
            <a:ext cx="3197225" cy="787400"/>
          </a:xfrm>
          <a:prstGeom prst="rect">
            <a:avLst/>
          </a:prstGeom>
          <a:solidFill>
            <a:srgbClr val="FEFFFF"/>
          </a:solidFill>
          <a:ln w="9525">
            <a:noFill/>
            <a:miter lim="800000"/>
            <a:headEnd/>
            <a:tailEnd/>
          </a:ln>
        </p:spPr>
        <p:txBody>
          <a:bodyPr lIns="0" tIns="33655" rIns="0" bIns="0">
            <a:spAutoFit/>
          </a:bodyPr>
          <a:lstStyle/>
          <a:p>
            <a:pPr marL="50800">
              <a:spcBef>
                <a:spcPts val="263"/>
              </a:spcBef>
              <a:tabLst>
                <a:tab pos="908050" algn="l"/>
              </a:tabLst>
            </a:pPr>
            <a:r>
              <a:rPr lang="en-US" sz="4500"/>
              <a:t>A.	Gluttony</a:t>
            </a:r>
          </a:p>
        </p:txBody>
      </p:sp>
      <p:sp>
        <p:nvSpPr>
          <p:cNvPr id="8" name="object 8"/>
          <p:cNvSpPr txBox="1"/>
          <p:nvPr/>
        </p:nvSpPr>
        <p:spPr>
          <a:xfrm>
            <a:off x="8099425" y="6985000"/>
            <a:ext cx="4567238" cy="787400"/>
          </a:xfrm>
          <a:prstGeom prst="rect">
            <a:avLst/>
          </a:prstGeom>
          <a:solidFill>
            <a:srgbClr val="FEFFFF"/>
          </a:solidFill>
        </p:spPr>
        <p:txBody>
          <a:bodyPr lIns="0" tIns="33655" rIns="0" bIns="0">
            <a:spAutoFit/>
          </a:bodyPr>
          <a:lstStyle/>
          <a:p>
            <a:pPr marL="50800" fontAlgn="auto">
              <a:spcBef>
                <a:spcPts val="265"/>
              </a:spcBef>
              <a:spcAft>
                <a:spcPts val="0"/>
              </a:spcAft>
              <a:tabLst>
                <a:tab pos="908050" algn="l"/>
              </a:tabLst>
              <a:defRPr/>
            </a:pPr>
            <a:r>
              <a:rPr sz="4500" dirty="0">
                <a:latin typeface="Arial"/>
                <a:cs typeface="Arial"/>
              </a:rPr>
              <a:t>B.	</a:t>
            </a:r>
            <a:r>
              <a:rPr sz="4500" spc="-5" dirty="0">
                <a:latin typeface="Arial"/>
                <a:cs typeface="Arial"/>
              </a:rPr>
              <a:t>Drunkenness</a:t>
            </a:r>
            <a:endParaRPr sz="4500">
              <a:latin typeface="Arial"/>
              <a:cs typeface="Arial"/>
            </a:endParaRPr>
          </a:p>
        </p:txBody>
      </p:sp>
      <p:sp>
        <p:nvSpPr>
          <p:cNvPr id="9" name="object 9"/>
          <p:cNvSpPr txBox="1"/>
          <p:nvPr/>
        </p:nvSpPr>
        <p:spPr>
          <a:xfrm>
            <a:off x="8124825" y="7929563"/>
            <a:ext cx="3478213" cy="1473200"/>
          </a:xfrm>
          <a:prstGeom prst="rect">
            <a:avLst/>
          </a:prstGeom>
          <a:solidFill>
            <a:srgbClr val="FEFFFF"/>
          </a:solidFill>
        </p:spPr>
        <p:txBody>
          <a:bodyPr lIns="0" tIns="33655" rIns="0" bIns="0">
            <a:spAutoFit/>
          </a:bodyPr>
          <a:lstStyle/>
          <a:p>
            <a:pPr marL="844550" indent="-793750">
              <a:spcBef>
                <a:spcPts val="263"/>
              </a:spcBef>
              <a:tabLst>
                <a:tab pos="939800" algn="l"/>
              </a:tabLst>
            </a:pPr>
            <a:r>
              <a:rPr lang="en-US" sz="4500"/>
              <a:t>C.		Friend of  Sinners</a:t>
            </a:r>
          </a:p>
        </p:txBody>
      </p:sp>
      <p:sp>
        <p:nvSpPr>
          <p:cNvPr id="16393" name="object 10"/>
          <p:cNvSpPr>
            <a:spLocks/>
          </p:cNvSpPr>
          <p:nvPr/>
        </p:nvSpPr>
        <p:spPr bwMode="auto">
          <a:xfrm>
            <a:off x="1588" y="1588"/>
            <a:ext cx="13001625" cy="9750425"/>
          </a:xfrm>
          <a:custGeom>
            <a:avLst/>
            <a:gdLst/>
            <a:ahLst/>
            <a:cxnLst>
              <a:cxn ang="0">
                <a:pos x="0" y="9750425"/>
              </a:cxn>
              <a:cxn ang="0">
                <a:pos x="13001625" y="9750425"/>
              </a:cxn>
              <a:cxn ang="0">
                <a:pos x="13001625" y="0"/>
              </a:cxn>
              <a:cxn ang="0">
                <a:pos x="0" y="0"/>
              </a:cxn>
              <a:cxn ang="0">
                <a:pos x="0" y="9750425"/>
              </a:cxn>
            </a:cxnLst>
            <a:rect l="0" t="0" r="r" b="b"/>
            <a:pathLst>
              <a:path w="13001625" h="9750425">
                <a:moveTo>
                  <a:pt x="0" y="9750425"/>
                </a:moveTo>
                <a:lnTo>
                  <a:pt x="13001625" y="9750425"/>
                </a:lnTo>
                <a:lnTo>
                  <a:pt x="13001625" y="0"/>
                </a:lnTo>
                <a:lnTo>
                  <a:pt x="0" y="0"/>
                </a:lnTo>
                <a:lnTo>
                  <a:pt x="0" y="9750425"/>
                </a:lnTo>
                <a:close/>
              </a:path>
            </a:pathLst>
          </a:custGeom>
          <a:noFill/>
          <a:ln w="3175">
            <a:solidFill>
              <a:srgbClr val="000000"/>
            </a:solidFill>
            <a:round/>
            <a:headEnd/>
            <a:tailEnd/>
          </a:ln>
        </p:spPr>
        <p:txBody>
          <a:bodyPr lIns="0" tIns="0" rIns="0" bIns="0"/>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2398</Words>
  <Application>Microsoft Office PowerPoint</Application>
  <PresentationFormat>Custom</PresentationFormat>
  <Paragraphs>216</Paragraphs>
  <Slides>32</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32</vt:i4>
      </vt:variant>
    </vt:vector>
  </HeadingPairs>
  <TitlesOfParts>
    <vt:vector size="37" baseType="lpstr">
      <vt:lpstr>Calibri</vt:lpstr>
      <vt:lpstr>Arial</vt:lpstr>
      <vt:lpstr>Times New Roman</vt:lpstr>
      <vt:lpstr>Trebuchet MS</vt:lpstr>
      <vt:lpstr>Office Theme</vt:lpstr>
      <vt:lpstr>Slide 1</vt:lpstr>
      <vt:lpstr>UNLIKE JESUS! One Area Where  Jesus-Followers  Excel</vt:lpstr>
      <vt:lpstr>UNLIKE JESUS! One Area Where  Jesus-Followers  Excel</vt:lpstr>
      <vt:lpstr>UNLIKE JESUS! One Area Where  Jesus-Followers  Excel</vt:lpstr>
      <vt:lpstr>UNLIKE JESUS! One Area Where  Jesus-Followers</vt:lpstr>
      <vt:lpstr>UNLIKE JESUS! One Area Where  Jesus-Followers</vt:lpstr>
      <vt:lpstr>UNLIKE JESUS! One Area Where  Jesus-Followers</vt:lpstr>
      <vt:lpstr>UNLIKE JESUS! One Area Where  Jesus-Followers</vt:lpstr>
      <vt:lpstr>UNLIKE JESUS! One Area Where  Jesus-Followers</vt:lpstr>
      <vt:lpstr>UNLIKE JESUS! One Area Where  Jesus-Followers</vt:lpstr>
      <vt:lpstr>UNLIKE JESUS! One Area Where  Jesus-Followers  Excel</vt:lpstr>
      <vt:lpstr>UNLIKE JESUS! One Area Where  Jesus-Followers</vt:lpstr>
      <vt:lpstr>UNLIKE JESUS! One Area Where  Jesus-Followers</vt:lpstr>
      <vt:lpstr>UNLIKE JESUS! One Area Where  Jesus-Followers</vt:lpstr>
      <vt:lpstr>UNLIKE JESUS! One Area Where  Jesus-Followers</vt:lpstr>
      <vt:lpstr>UNLIKE JESUS! One Area Where  Jesus-Followers</vt:lpstr>
      <vt:lpstr>UNLIKE JESUS! One Area Where  Jesus-Followers  Excel</vt:lpstr>
      <vt:lpstr>UNLIKE JESUS!</vt:lpstr>
      <vt:lpstr>UNLIKE JESUS! One Area Where  Jesus-Followers  Excel</vt:lpstr>
      <vt:lpstr>UNLIKE JESUS!</vt:lpstr>
      <vt:lpstr>UNLIKE JESUS!</vt:lpstr>
      <vt:lpstr>UNLIKE JESUS!</vt:lpstr>
      <vt:lpstr>UNLIKE JESUS!</vt:lpstr>
      <vt:lpstr>UNLIKE JESUS! One Area Where  Jesus-Followers  Excel</vt:lpstr>
      <vt:lpstr>UNLIKE JESUS!</vt:lpstr>
      <vt:lpstr>UNLIKE JESUS! One Area Where  Jesus-Followers  Excel</vt:lpstr>
      <vt:lpstr>UNLIKE JESUS! One Area Where  Jesus-Followers  Excel</vt:lpstr>
      <vt:lpstr>UNLIKE JESUS! One Area Where  Jesus-Followers  Excel</vt:lpstr>
      <vt:lpstr>UNLIKE JESUS! One Area Where  Jesus-Followers  Excel</vt:lpstr>
      <vt:lpstr>UNLIKE JESUS!</vt:lpstr>
      <vt:lpstr>FRIENDSHIP CONTINUUM:</vt:lpstr>
      <vt:lpstr>UNLIKE JESUS! One Area Where  Jesus-Followers  Excel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User 1</cp:lastModifiedBy>
  <cp:revision>1</cp:revision>
  <dcterms:created xsi:type="dcterms:W3CDTF">2018-03-08T00:47:00Z</dcterms:created>
  <dcterms:modified xsi:type="dcterms:W3CDTF">2018-03-11T23:36:25Z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2018-03-08T00:00:00Z</vt:filetime>
  </property>
</Properties>
</file>