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4"/>
  </p:notesMasterIdLst>
  <p:sldIdLst>
    <p:sldId id="256" r:id="rId2"/>
    <p:sldId id="278" r:id="rId3"/>
    <p:sldId id="259" r:id="rId4"/>
    <p:sldId id="290" r:id="rId5"/>
    <p:sldId id="298" r:id="rId6"/>
    <p:sldId id="295" r:id="rId7"/>
    <p:sldId id="302" r:id="rId8"/>
    <p:sldId id="303" r:id="rId9"/>
    <p:sldId id="304" r:id="rId10"/>
    <p:sldId id="296" r:id="rId11"/>
    <p:sldId id="301" r:id="rId12"/>
    <p:sldId id="281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6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94F4107-B4F1-47B4-AEA5-7D5FD0EE6BFD}" type="datetimeFigureOut">
              <a:rPr lang="en-US"/>
              <a:pPr>
                <a:defRPr/>
              </a:pPr>
              <a:t>3/2/2014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C297DA3-5D12-48C3-8851-B6AF85287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84DB46-9731-444A-9A7D-3FACDF55D8F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1828800" y="3159125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8CD11-382C-4518-8B18-F042E6A56C01}" type="datetime2">
              <a:rPr lang="en-US"/>
              <a:pPr>
                <a:defRPr/>
              </a:pPr>
              <a:t>Sunday, March 02, 2014</a:t>
            </a:fld>
            <a:endParaRPr lang="en-US" dirty="0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E1EB3-B7AD-4367-83FF-858BECAC9E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2C652-2831-4C6F-8B6A-6886A539F99E}" type="datetime2">
              <a:rPr lang="en-US"/>
              <a:pPr>
                <a:defRPr/>
              </a:pPr>
              <a:t>Sunday, March 02,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A1CE8-F006-4BE0-89F1-6DA426E7F2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D50B2-4A3D-4A3C-90BF-5E1B42973215}" type="datetime2">
              <a:rPr lang="en-US"/>
              <a:pPr>
                <a:defRPr/>
              </a:pPr>
              <a:t>Sunday, March 02,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B42F3-A385-401B-87F8-0327C365A5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C8602-803C-4D99-B1A4-E1CE8EEBE6C8}" type="datetime2">
              <a:rPr lang="en-US"/>
              <a:pPr>
                <a:defRPr/>
              </a:pPr>
              <a:t>Sunday, March 02,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30E13-CA02-40F5-86DB-E6E9D0A34B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/>
          <p:nvPr/>
        </p:nvSpPr>
        <p:spPr>
          <a:xfrm>
            <a:off x="4267200" y="4075113"/>
            <a:ext cx="457200" cy="10144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F92F7-715C-43A7-8312-3D7A55807A1F}" type="datetime2">
              <a:rPr lang="en-US"/>
              <a:pPr>
                <a:defRPr/>
              </a:pPr>
              <a:t>Sunday, March 02, 2014</a:t>
            </a:fld>
            <a:endParaRPr lang="en-US" dirty="0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34F37-AE5B-4EA0-95E9-989F5A3145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D8B43-CD1E-4073-9CF8-9C1FB8148DF5}" type="datetime2">
              <a:rPr lang="en-US"/>
              <a:pPr>
                <a:defRPr/>
              </a:pPr>
              <a:t>Sunday, March 02, 2014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E2FAF-1B91-43C3-9BF1-983E0C085C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/>
          <p:cNvSpPr txBox="1"/>
          <p:nvPr/>
        </p:nvSpPr>
        <p:spPr>
          <a:xfrm>
            <a:off x="1057275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4779963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DEEE5-9159-4ED1-A2E0-388C02AEF45A}" type="datetime2">
              <a:rPr lang="en-US"/>
              <a:pPr>
                <a:defRPr/>
              </a:pPr>
              <a:t>Sunday, March 02, 2014</a:t>
            </a:fld>
            <a:endParaRPr lang="en-US" dirty="0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C7761-D451-4BBC-9333-6FF4A6580C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DB79-10F8-4903-9F4B-0B54DF7B6E1B}" type="datetime2">
              <a:rPr lang="en-US"/>
              <a:pPr>
                <a:defRPr/>
              </a:pPr>
              <a:t>Sunday, March 02, 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666A5-F0B8-48EF-B1FD-8F6463A8EC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36545-3E0E-4733-B060-9A780D89DB59}" type="datetime2">
              <a:rPr lang="en-US"/>
              <a:pPr>
                <a:defRPr/>
              </a:pPr>
              <a:t>Sunday, March 02, 2014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1BD94-4EE5-4898-9DAB-429FEC8D5F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5329238" y="1774825"/>
            <a:ext cx="457200" cy="12303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FFEA0-8A97-427F-A739-AC95F8247C58}" type="datetime2">
              <a:rPr lang="en-US"/>
              <a:pPr>
                <a:defRPr/>
              </a:pPr>
              <a:t>Sunday, March 02, 2014</a:t>
            </a:fld>
            <a:endParaRPr lang="en-US" dirty="0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61403-AD83-4206-8A3C-169D96152D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2435225" y="3332163"/>
            <a:ext cx="457200" cy="9223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4591A-9B85-489A-9644-594D968AF22B}" type="datetime2">
              <a:rPr lang="en-US"/>
              <a:pPr>
                <a:defRPr/>
              </a:pPr>
              <a:t>Sunday, March 02, 2014</a:t>
            </a:fld>
            <a:endParaRPr lang="en-US" dirty="0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FF08A-CD2C-4831-BF95-9D5DDDB95A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0"/>
            <a:ext cx="6096000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>
                    <a:alpha val="6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D1C36148-68E3-42E7-93A8-68E10CCFD274}" type="datetime2">
              <a:rPr lang="en-US"/>
              <a:pPr>
                <a:defRPr/>
              </a:pPr>
              <a:t>Sunday, March 02,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dirty="0">
                <a:solidFill>
                  <a:schemeClr val="tx1">
                    <a:alpha val="6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325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alpha val="6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26A657BD-A004-464C-BDCB-B8B2F6EFD8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2" r:id="rId1"/>
    <p:sldLayoutId id="2147483971" r:id="rId2"/>
    <p:sldLayoutId id="2147483973" r:id="rId3"/>
    <p:sldLayoutId id="2147483970" r:id="rId4"/>
    <p:sldLayoutId id="2147483974" r:id="rId5"/>
    <p:sldLayoutId id="2147483969" r:id="rId6"/>
    <p:sldLayoutId id="2147483968" r:id="rId7"/>
    <p:sldLayoutId id="2147483975" r:id="rId8"/>
    <p:sldLayoutId id="2147483976" r:id="rId9"/>
    <p:sldLayoutId id="2147483967" r:id="rId10"/>
    <p:sldLayoutId id="2147483966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875" y="1219200"/>
            <a:ext cx="7543800" cy="21526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z="6600" smtClean="0">
                <a:effectLst>
                  <a:outerShdw blurRad="38100" dist="38100" dir="2700000" algn="tl">
                    <a:srgbClr val="242852"/>
                  </a:outerShdw>
                </a:effectLst>
              </a:rPr>
              <a:t>Into the Word </a:t>
            </a:r>
            <a:br>
              <a:rPr lang="en-US" sz="6600" smtClean="0">
                <a:effectLst>
                  <a:outerShdw blurRad="38100" dist="38100" dir="2700000" algn="tl">
                    <a:srgbClr val="242852"/>
                  </a:outerShdw>
                </a:effectLst>
              </a:rPr>
            </a:br>
            <a:endParaRPr lang="en-US" sz="6600" smtClean="0">
              <a:effectLst>
                <a:outerShdw blurRad="38100" dist="38100" dir="2700000" algn="tl">
                  <a:srgbClr val="242852"/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9475" y="3371850"/>
            <a:ext cx="6172200" cy="12922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2400" smtClean="0">
                <a:effectLst>
                  <a:outerShdw blurRad="38100" dist="38100" dir="2700000" algn="tl">
                    <a:srgbClr val="242852"/>
                  </a:outerShdw>
                </a:effectLst>
              </a:rPr>
              <a:t>Word Inspired   </a:t>
            </a:r>
            <a:endParaRPr lang="en-US" altLang="zh-TW" sz="2400" smtClean="0">
              <a:effectLst>
                <a:outerShdw blurRad="38100" dist="38100" dir="2700000" algn="tl">
                  <a:srgbClr val="242852"/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altLang="zh-CN" sz="2400" smtClean="0">
                <a:effectLst>
                  <a:outerShdw blurRad="38100" dist="38100" dir="2700000" algn="tl">
                    <a:srgbClr val="242852"/>
                  </a:outerShdw>
                </a:effectLst>
              </a:rPr>
              <a:t/>
            </a:r>
            <a:br>
              <a:rPr lang="en-US" altLang="zh-CN" sz="2400" smtClean="0">
                <a:effectLst>
                  <a:outerShdw blurRad="38100" dist="38100" dir="2700000" algn="tl">
                    <a:srgbClr val="242852"/>
                  </a:outerShdw>
                </a:effectLst>
              </a:rPr>
            </a:br>
            <a:r>
              <a:rPr lang="en-US" altLang="zh-CN" sz="900" b="1" smtClean="0">
                <a:effectLst>
                  <a:outerShdw blurRad="38100" dist="38100" dir="2700000" algn="tl">
                    <a:srgbClr val="242852"/>
                  </a:outerShdw>
                </a:effectLst>
                <a:ea typeface="SimHei" pitchFamily="49" charset="-122"/>
              </a:rPr>
              <a:t/>
            </a:r>
            <a:br>
              <a:rPr lang="en-US" altLang="zh-CN" sz="900" b="1" smtClean="0">
                <a:effectLst>
                  <a:outerShdw blurRad="38100" dist="38100" dir="2700000" algn="tl">
                    <a:srgbClr val="242852"/>
                  </a:outerShdw>
                </a:effectLst>
                <a:ea typeface="SimHei" pitchFamily="49" charset="-122"/>
              </a:rPr>
            </a:br>
            <a:r>
              <a:rPr lang="en-US" sz="2400" smtClean="0">
                <a:effectLst>
                  <a:outerShdw blurRad="38100" dist="38100" dir="2700000" algn="tl">
                    <a:srgbClr val="242852"/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/>
          <p:cNvSpPr>
            <a:spLocks noChangeArrowheads="1"/>
          </p:cNvSpPr>
          <p:nvPr/>
        </p:nvSpPr>
        <p:spPr bwMode="auto">
          <a:xfrm>
            <a:off x="847725" y="1125538"/>
            <a:ext cx="49641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Helvetica Neue"/>
                <a:ea typeface="Helvetica Neue"/>
                <a:cs typeface="Helvetica Neue"/>
              </a:rPr>
              <a:t>Result: Good Works </a:t>
            </a:r>
          </a:p>
          <a:p>
            <a:endParaRPr lang="en-US" sz="2800" b="1"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2457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3675" y="2455863"/>
            <a:ext cx="6640513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82725" y="2497138"/>
            <a:ext cx="6654800" cy="23034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>
                <a:latin typeface="Helvetica Neue"/>
                <a:ea typeface="Helvetica Neue"/>
                <a:cs typeface="Helvetica Neue"/>
              </a:rPr>
              <a:t>Study the Word   </a:t>
            </a:r>
          </a:p>
          <a:p>
            <a:pPr marL="457200" indent="-457200"/>
            <a:endParaRPr lang="en-US" sz="2800">
              <a:latin typeface="Helvetica Neue"/>
              <a:ea typeface="Helvetica Neue"/>
              <a:cs typeface="Helvetica Neue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>
                <a:latin typeface="Helvetica Neue"/>
                <a:ea typeface="Helvetica Neue"/>
                <a:cs typeface="Helvetica Neue"/>
              </a:rPr>
              <a:t>Reflect on the Word   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800">
              <a:latin typeface="Helvetica Neue"/>
              <a:ea typeface="Helvetica Neue"/>
              <a:cs typeface="Helvetica Neue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>
                <a:latin typeface="Helvetica Neue"/>
                <a:ea typeface="Helvetica Neue"/>
                <a:cs typeface="Helvetica Neue"/>
              </a:rPr>
              <a:t>Apply the Word   </a:t>
            </a:r>
          </a:p>
        </p:txBody>
      </p:sp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754063" y="1160463"/>
            <a:ext cx="28146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>
                <a:latin typeface="Helvetica Neue"/>
                <a:ea typeface="Helvetica Neue"/>
                <a:cs typeface="Helvetica Neue"/>
              </a:rPr>
              <a:t>Our Response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ChangeArrowheads="1"/>
          </p:cNvSpPr>
          <p:nvPr/>
        </p:nvSpPr>
        <p:spPr bwMode="auto">
          <a:xfrm>
            <a:off x="1066800" y="1017588"/>
            <a:ext cx="71151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Helvetica Neue"/>
                <a:ea typeface="Helvetica Neue"/>
                <a:cs typeface="Helvetica Neue"/>
              </a:rPr>
              <a:t>Be inspired by the inspired Word of God that you may experience transformation and be an agent of transformation.</a:t>
            </a:r>
          </a:p>
          <a:p>
            <a:endParaRPr lang="en-US" altLang="zh-TW" sz="2800" b="1">
              <a:latin typeface="Helvetica Neue"/>
            </a:endParaRPr>
          </a:p>
          <a:p>
            <a:endParaRPr lang="en-US" sz="2800">
              <a:latin typeface="Palatino Linotype" pitchFamily="18" charset="0"/>
            </a:endParaRPr>
          </a:p>
          <a:p>
            <a:endParaRPr lang="en-US" sz="280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7013" y="1122363"/>
            <a:ext cx="62166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962025" y="635000"/>
            <a:ext cx="748665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baseline="30000">
                <a:latin typeface="Helvetica Neue"/>
                <a:ea typeface="Helvetica Neue"/>
                <a:cs typeface="Helvetica Neue"/>
              </a:rPr>
              <a:t>16 </a:t>
            </a:r>
            <a:r>
              <a:rPr lang="en-US" sz="2800">
                <a:latin typeface="Helvetica Neue"/>
                <a:ea typeface="Helvetica Neue"/>
                <a:cs typeface="Helvetica Neue"/>
              </a:rPr>
              <a:t>All Scripture is God-breathed and is useful for teaching, rebuking, correcting and training in righteousness, </a:t>
            </a:r>
            <a:r>
              <a:rPr lang="en-US" sz="2800" b="1" baseline="30000">
                <a:latin typeface="Helvetica Neue"/>
                <a:ea typeface="Helvetica Neue"/>
                <a:cs typeface="Helvetica Neue"/>
              </a:rPr>
              <a:t>17 </a:t>
            </a:r>
            <a:r>
              <a:rPr lang="en-US" sz="2800">
                <a:latin typeface="Helvetica Neue"/>
                <a:ea typeface="Helvetica Neue"/>
                <a:cs typeface="Helvetica Neue"/>
              </a:rPr>
              <a:t>so that the servant of God may be thoroughly equipped for every good work.</a:t>
            </a:r>
          </a:p>
        </p:txBody>
      </p:sp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4943475" y="2776538"/>
            <a:ext cx="31829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600">
                <a:latin typeface="Helvetica Neue"/>
                <a:ea typeface="Helvetica Neue"/>
                <a:cs typeface="Helvetica Neue"/>
              </a:rPr>
              <a:t>2 Timothy 3:16-17</a:t>
            </a:r>
          </a:p>
        </p:txBody>
      </p:sp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962025" y="3438525"/>
            <a:ext cx="7486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800">
              <a:latin typeface="Helvetica Neue"/>
              <a:ea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ChangeArrowheads="1"/>
          </p:cNvSpPr>
          <p:nvPr/>
        </p:nvSpPr>
        <p:spPr bwMode="auto">
          <a:xfrm>
            <a:off x="681038" y="1163638"/>
            <a:ext cx="34369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Helvetica Neue"/>
                <a:ea typeface="Helvetica Neue"/>
                <a:cs typeface="Helvetica Neue"/>
              </a:rPr>
              <a:t>Challenge:</a:t>
            </a:r>
            <a:endParaRPr lang="en-US" sz="2800"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039813" y="1951038"/>
            <a:ext cx="69818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Helvetica Neue"/>
                <a:ea typeface="Helvetica Neue"/>
                <a:cs typeface="Helvetica Neue"/>
              </a:rPr>
              <a:t>Be inspired by the inspired Word of God that you experience transformation.</a:t>
            </a:r>
          </a:p>
          <a:p>
            <a:endParaRPr lang="en-US" sz="2800" b="1">
              <a:latin typeface="Helvetica Neue"/>
              <a:ea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8313" y="1417638"/>
            <a:ext cx="4919662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588963" y="765175"/>
            <a:ext cx="497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Helvetica Neue"/>
                <a:ea typeface="Helvetica Neue"/>
                <a:cs typeface="Helvetica Neue"/>
              </a:rPr>
              <a:t>Inspired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681038" y="765175"/>
            <a:ext cx="33829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Helvetica Neue"/>
                <a:ea typeface="Helvetica Neue"/>
                <a:cs typeface="Helvetica Neue"/>
              </a:rPr>
              <a:t>Teaching</a:t>
            </a:r>
          </a:p>
        </p:txBody>
      </p:sp>
      <p:pic>
        <p:nvPicPr>
          <p:cNvPr id="2048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0338" y="1744663"/>
            <a:ext cx="6389687" cy="425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ChangeArrowheads="1"/>
          </p:cNvSpPr>
          <p:nvPr/>
        </p:nvSpPr>
        <p:spPr bwMode="auto">
          <a:xfrm>
            <a:off x="574675" y="657225"/>
            <a:ext cx="3651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Helvetica Neue"/>
                <a:ea typeface="Helvetica Neue"/>
                <a:cs typeface="Helvetica Neue"/>
              </a:rPr>
              <a:t>Rebuking</a:t>
            </a:r>
          </a:p>
        </p:txBody>
      </p:sp>
      <p:pic>
        <p:nvPicPr>
          <p:cNvPr id="2150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1392238"/>
            <a:ext cx="4699000" cy="463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6964363" y="6140450"/>
            <a:ext cx="18192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Helvetica Neue"/>
                <a:ea typeface="Helvetica Neue"/>
                <a:cs typeface="Helvetica Neue"/>
              </a:rPr>
              <a:t>ChristArt.com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>
            <a:spLocks noChangeArrowheads="1"/>
          </p:cNvSpPr>
          <p:nvPr/>
        </p:nvSpPr>
        <p:spPr bwMode="auto">
          <a:xfrm>
            <a:off x="534988" y="625475"/>
            <a:ext cx="28527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Helvetica Neue"/>
                <a:ea typeface="Helvetica Neue"/>
                <a:cs typeface="Helvetica Neue"/>
              </a:rPr>
              <a:t>Correcting </a:t>
            </a:r>
          </a:p>
        </p:txBody>
      </p:sp>
      <p:pic>
        <p:nvPicPr>
          <p:cNvPr id="22530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6650" y="633413"/>
            <a:ext cx="3836988" cy="578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ChangeArrowheads="1"/>
          </p:cNvSpPr>
          <p:nvPr/>
        </p:nvSpPr>
        <p:spPr bwMode="auto">
          <a:xfrm>
            <a:off x="481013" y="665163"/>
            <a:ext cx="48926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Helvetica Neue"/>
                <a:ea typeface="Helvetica Neue"/>
                <a:cs typeface="Helvetica Neue"/>
              </a:rPr>
              <a:t>Training in Righteousness </a:t>
            </a:r>
          </a:p>
        </p:txBody>
      </p:sp>
      <p:pic>
        <p:nvPicPr>
          <p:cNvPr id="2355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3300" y="1654175"/>
            <a:ext cx="7526338" cy="42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8512</TotalTime>
  <Words>95</Words>
  <Application>Microsoft Office PowerPoint</Application>
  <PresentationFormat>On-screen Show (4:3)</PresentationFormat>
  <Paragraphs>23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Design Template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Palatino Linotype</vt:lpstr>
      <vt:lpstr>Arial</vt:lpstr>
      <vt:lpstr>Wingdings</vt:lpstr>
      <vt:lpstr>Calibri</vt:lpstr>
      <vt:lpstr>HGS明朝E</vt:lpstr>
      <vt:lpstr>PMingLiU</vt:lpstr>
      <vt:lpstr>SimSun</vt:lpstr>
      <vt:lpstr>SimHei</vt:lpstr>
      <vt:lpstr>Helvetica Neue</vt:lpstr>
      <vt:lpstr>Elemental</vt:lpstr>
      <vt:lpstr>Elemental</vt:lpstr>
      <vt:lpstr>Elemental</vt:lpstr>
      <vt:lpstr>Elemental</vt:lpstr>
      <vt:lpstr>Elemental</vt:lpstr>
      <vt:lpstr>Elemental</vt:lpstr>
      <vt:lpstr>Into the Word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creator>Tom Siwicki</dc:creator>
  <cp:lastModifiedBy>User 1</cp:lastModifiedBy>
  <cp:revision>108</cp:revision>
  <dcterms:created xsi:type="dcterms:W3CDTF">2013-11-03T00:06:16Z</dcterms:created>
  <dcterms:modified xsi:type="dcterms:W3CDTF">2014-03-03T01:27:29Z</dcterms:modified>
</cp:coreProperties>
</file>