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ov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3004800" cy="9753600"/>
  <p:notesSz cx="6858000" cy="9144000"/>
  <p:defaultTextStyle>
    <a:lvl1pPr algn="ctr" defTabSz="584200">
      <a:defRPr sz="4200">
        <a:latin typeface="+mn-lt"/>
        <a:ea typeface="+mn-ea"/>
        <a:cs typeface="+mn-cs"/>
        <a:sym typeface="Gill Sans"/>
      </a:defRPr>
    </a:lvl1pPr>
    <a:lvl2pPr indent="342900" algn="ctr" defTabSz="584200">
      <a:defRPr sz="4200">
        <a:latin typeface="+mn-lt"/>
        <a:ea typeface="+mn-ea"/>
        <a:cs typeface="+mn-cs"/>
        <a:sym typeface="Gill Sans"/>
      </a:defRPr>
    </a:lvl2pPr>
    <a:lvl3pPr indent="685800" algn="ctr" defTabSz="584200">
      <a:defRPr sz="4200">
        <a:latin typeface="+mn-lt"/>
        <a:ea typeface="+mn-ea"/>
        <a:cs typeface="+mn-cs"/>
        <a:sym typeface="Gill Sans"/>
      </a:defRPr>
    </a:lvl3pPr>
    <a:lvl4pPr indent="1028700" algn="ctr" defTabSz="584200">
      <a:defRPr sz="4200">
        <a:latin typeface="+mn-lt"/>
        <a:ea typeface="+mn-ea"/>
        <a:cs typeface="+mn-cs"/>
        <a:sym typeface="Gill Sans"/>
      </a:defRPr>
    </a:lvl4pPr>
    <a:lvl5pPr indent="1371600" algn="ctr" defTabSz="584200">
      <a:defRPr sz="4200">
        <a:latin typeface="+mn-lt"/>
        <a:ea typeface="+mn-ea"/>
        <a:cs typeface="+mn-cs"/>
        <a:sym typeface="Gill Sans"/>
      </a:defRPr>
    </a:lvl5pPr>
    <a:lvl6pPr indent="1714500" algn="ctr" defTabSz="584200">
      <a:defRPr sz="4200">
        <a:latin typeface="+mn-lt"/>
        <a:ea typeface="+mn-ea"/>
        <a:cs typeface="+mn-cs"/>
        <a:sym typeface="Gill Sans"/>
      </a:defRPr>
    </a:lvl6pPr>
    <a:lvl7pPr indent="2057400" algn="ctr" defTabSz="584200">
      <a:defRPr sz="4200">
        <a:latin typeface="+mn-lt"/>
        <a:ea typeface="+mn-ea"/>
        <a:cs typeface="+mn-cs"/>
        <a:sym typeface="Gill Sans"/>
      </a:defRPr>
    </a:lvl7pPr>
    <a:lvl8pPr indent="2400300" algn="ctr" defTabSz="584200">
      <a:defRPr sz="4200">
        <a:latin typeface="+mn-lt"/>
        <a:ea typeface="+mn-ea"/>
        <a:cs typeface="+mn-cs"/>
        <a:sym typeface="Gill Sans"/>
      </a:defRPr>
    </a:lvl8pPr>
    <a:lvl9pPr indent="2743200" algn="ctr" defTabSz="584200">
      <a:defRPr sz="4200"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-1976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70282978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re_1024-4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3D9"/>
                </a:solidFill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206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3D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3D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3D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3D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3D9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ire_1024-4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3D9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Fire_1024-4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FF3D9"/>
                </a:solidFill>
              </a:rP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3D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3D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3D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3D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3D9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Fire_1024-4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FF3D9"/>
                </a:solidFill>
              </a:rP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3D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3D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3D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3D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3D9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Fire_1024-4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FFF3D9"/>
                </a:solidFill>
              </a:rPr>
              <a:t>Title Text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Blip>
                <a:blip r:embed="rId5"/>
              </a:buBlip>
              <a:defRPr sz="3200"/>
            </a:lvl1pPr>
            <a:lvl2pPr marL="1256620" indent="-494620">
              <a:spcBef>
                <a:spcPts val="3800"/>
              </a:spcBef>
              <a:buBlip>
                <a:blip r:embed="rId5"/>
              </a:buBlip>
              <a:defRPr sz="3200"/>
            </a:lvl2pPr>
            <a:lvl3pPr marL="1701120" indent="-494620">
              <a:spcBef>
                <a:spcPts val="3800"/>
              </a:spcBef>
              <a:buBlip>
                <a:blip r:embed="rId5"/>
              </a:buBlip>
              <a:defRPr sz="3200"/>
            </a:lvl3pPr>
            <a:lvl4pPr marL="2145620" indent="-494620">
              <a:spcBef>
                <a:spcPts val="3800"/>
              </a:spcBef>
              <a:buBlip>
                <a:blip r:embed="rId5"/>
              </a:buBlip>
              <a:defRPr sz="3200"/>
            </a:lvl4pPr>
            <a:lvl5pPr marL="2590120" indent="-494620">
              <a:spcBef>
                <a:spcPts val="3800"/>
              </a:spcBef>
              <a:buBlip>
                <a:blip r:embed="rId5"/>
              </a:buBlip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3D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3D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3D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3D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3D9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Fire_1024-4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FFF3D9"/>
                </a:solidFill>
              </a:rP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Blip>
                <a:blip r:embed="rId5"/>
              </a:buBlip>
              <a:defRPr sz="3200"/>
            </a:lvl1pPr>
            <a:lvl2pPr marL="1256620" indent="-494620">
              <a:spcBef>
                <a:spcPts val="3800"/>
              </a:spcBef>
              <a:buBlip>
                <a:blip r:embed="rId5"/>
              </a:buBlip>
              <a:defRPr sz="3200"/>
            </a:lvl2pPr>
            <a:lvl3pPr marL="1701120" indent="-494620">
              <a:spcBef>
                <a:spcPts val="3800"/>
              </a:spcBef>
              <a:buBlip>
                <a:blip r:embed="rId5"/>
              </a:buBlip>
              <a:defRPr sz="3200"/>
            </a:lvl3pPr>
            <a:lvl4pPr marL="2145620" indent="-494620">
              <a:spcBef>
                <a:spcPts val="3800"/>
              </a:spcBef>
              <a:buBlip>
                <a:blip r:embed="rId5"/>
              </a:buBlip>
              <a:defRPr sz="3200"/>
            </a:lvl4pPr>
            <a:lvl5pPr marL="2590120" indent="-494620">
              <a:spcBef>
                <a:spcPts val="3800"/>
              </a:spcBef>
              <a:buBlip>
                <a:blip r:embed="rId5"/>
              </a:buBlip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3D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3D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3D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3D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3D9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Fire_1024-4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FFF3D9"/>
                </a:solidFill>
              </a:rP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Blip>
                <a:blip r:embed="rId5"/>
              </a:buBlip>
              <a:defRPr sz="3200"/>
            </a:lvl1pPr>
            <a:lvl2pPr marL="1256620" indent="-494620">
              <a:spcBef>
                <a:spcPts val="3800"/>
              </a:spcBef>
              <a:buBlip>
                <a:blip r:embed="rId5"/>
              </a:buBlip>
              <a:defRPr sz="3200"/>
            </a:lvl2pPr>
            <a:lvl3pPr marL="1701120" indent="-494620">
              <a:spcBef>
                <a:spcPts val="3800"/>
              </a:spcBef>
              <a:buBlip>
                <a:blip r:embed="rId5"/>
              </a:buBlip>
              <a:defRPr sz="3200"/>
            </a:lvl3pPr>
            <a:lvl4pPr marL="2145620" indent="-494620">
              <a:spcBef>
                <a:spcPts val="3800"/>
              </a:spcBef>
              <a:buBlip>
                <a:blip r:embed="rId5"/>
              </a:buBlip>
              <a:defRPr sz="3200"/>
            </a:lvl4pPr>
            <a:lvl5pPr marL="2590120" indent="-494620">
              <a:spcBef>
                <a:spcPts val="3800"/>
              </a:spcBef>
              <a:buBlip>
                <a:blip r:embed="rId5"/>
              </a:buBlip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3D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3D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3D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3D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3D9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FFF3D9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3D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3D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3D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3D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3D9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Fire_1024-4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FFF3D9"/>
                </a:solidFill>
              </a:rP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buBlip>
                <a:blip r:embed="rId5"/>
              </a:buBlip>
              <a:defRPr sz="3200"/>
            </a:lvl1pPr>
            <a:lvl2pPr marL="1256620" indent="-494620">
              <a:spcBef>
                <a:spcPts val="3800"/>
              </a:spcBef>
              <a:buBlip>
                <a:blip r:embed="rId5"/>
              </a:buBlip>
              <a:defRPr sz="3200"/>
            </a:lvl2pPr>
            <a:lvl3pPr marL="1701120" indent="-494620">
              <a:spcBef>
                <a:spcPts val="3800"/>
              </a:spcBef>
              <a:buBlip>
                <a:blip r:embed="rId5"/>
              </a:buBlip>
              <a:defRPr sz="3200"/>
            </a:lvl3pPr>
            <a:lvl4pPr marL="2145620" indent="-494620">
              <a:spcBef>
                <a:spcPts val="3800"/>
              </a:spcBef>
              <a:buBlip>
                <a:blip r:embed="rId5"/>
              </a:buBlip>
              <a:defRPr sz="3200"/>
            </a:lvl4pPr>
            <a:lvl5pPr marL="2590120" indent="-494620">
              <a:spcBef>
                <a:spcPts val="3800"/>
              </a:spcBef>
              <a:buBlip>
                <a:blip r:embed="rId5"/>
              </a:buBlip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3D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3D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3D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3D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3D9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Fire_1024-4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>
              <a:spcBef>
                <a:spcPts val="4800"/>
              </a:spcBef>
              <a:buBlip>
                <a:blip r:embed="rId5"/>
              </a:buBlip>
            </a:lvl1pPr>
            <a:lvl2pPr>
              <a:spcBef>
                <a:spcPts val="4800"/>
              </a:spcBef>
              <a:buBlip>
                <a:blip r:embed="rId5"/>
              </a:buBlip>
            </a:lvl2pPr>
            <a:lvl3pPr>
              <a:spcBef>
                <a:spcPts val="4800"/>
              </a:spcBef>
              <a:buBlip>
                <a:blip r:embed="rId5"/>
              </a:buBlip>
            </a:lvl3pPr>
            <a:lvl4pPr>
              <a:spcBef>
                <a:spcPts val="4800"/>
              </a:spcBef>
              <a:buBlip>
                <a:blip r:embed="rId5"/>
              </a:buBlip>
            </a:lvl4pPr>
            <a:lvl5pPr>
              <a:spcBef>
                <a:spcPts val="4800"/>
              </a:spcBef>
              <a:buBlip>
                <a:blip r:embed="rId5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3D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3D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3D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3D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3D9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Fire_1024-4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op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Fire_102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Fire_1024-4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FFF3D9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Fire_1024-4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1270000" y="3289300"/>
            <a:ext cx="10464800" cy="3175000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3D9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Fire_1024-4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3D9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microsoft.com/office/2007/relationships/media" Target="../media/media1.mov"/><Relationship Id="rId18" Type="http://schemas.openxmlformats.org/officeDocument/2006/relationships/video" Target="../media/media1.mov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re_1024-4.mov"/>
          <p:cNvPicPr/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9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ffectLst>
            <a:outerShdw blurRad="762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FFF3D9"/>
                </a:solidFill>
              </a:rP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buBlip>
                <a:blip r:embed="rId20"/>
              </a:buBlip>
            </a:lvl1pPr>
            <a:lvl2pPr>
              <a:buBlip>
                <a:blip r:embed="rId20"/>
              </a:buBlip>
            </a:lvl2pPr>
            <a:lvl3pPr>
              <a:buBlip>
                <a:blip r:embed="rId20"/>
              </a:buBlip>
            </a:lvl3pPr>
            <a:lvl4pPr>
              <a:buBlip>
                <a:blip r:embed="rId20"/>
              </a:buBlip>
            </a:lvl4pPr>
            <a:lvl5pPr>
              <a:buBlip>
                <a:blip r:embed="rId20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3D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3D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3D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3D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3D9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xmlns:p14="http://schemas.microsoft.com/office/powerpoint/2010/main" spd="med"/>
  <p:txStyles>
    <p:titleStyle>
      <a:lvl1pPr algn="ctr" defTabSz="584200">
        <a:defRPr sz="7500">
          <a:solidFill>
            <a:srgbClr val="FFF3D9"/>
          </a:solidFill>
          <a:latin typeface="+mn-lt"/>
          <a:ea typeface="+mn-ea"/>
          <a:cs typeface="+mn-cs"/>
          <a:sym typeface="Gill Sans"/>
        </a:defRPr>
      </a:lvl1pPr>
      <a:lvl2pPr indent="228600" algn="ctr" defTabSz="584200">
        <a:defRPr sz="7500">
          <a:solidFill>
            <a:srgbClr val="FFF3D9"/>
          </a:solidFill>
          <a:latin typeface="+mn-lt"/>
          <a:ea typeface="+mn-ea"/>
          <a:cs typeface="+mn-cs"/>
          <a:sym typeface="Gill Sans"/>
        </a:defRPr>
      </a:lvl2pPr>
      <a:lvl3pPr indent="457200" algn="ctr" defTabSz="584200">
        <a:defRPr sz="7500">
          <a:solidFill>
            <a:srgbClr val="FFF3D9"/>
          </a:solidFill>
          <a:latin typeface="+mn-lt"/>
          <a:ea typeface="+mn-ea"/>
          <a:cs typeface="+mn-cs"/>
          <a:sym typeface="Gill Sans"/>
        </a:defRPr>
      </a:lvl3pPr>
      <a:lvl4pPr indent="685800" algn="ctr" defTabSz="584200">
        <a:defRPr sz="7500">
          <a:solidFill>
            <a:srgbClr val="FFF3D9"/>
          </a:solidFill>
          <a:latin typeface="+mn-lt"/>
          <a:ea typeface="+mn-ea"/>
          <a:cs typeface="+mn-cs"/>
          <a:sym typeface="Gill Sans"/>
        </a:defRPr>
      </a:lvl4pPr>
      <a:lvl5pPr indent="914400" algn="ctr" defTabSz="584200">
        <a:defRPr sz="7500">
          <a:solidFill>
            <a:srgbClr val="FFF3D9"/>
          </a:solidFill>
          <a:latin typeface="+mn-lt"/>
          <a:ea typeface="+mn-ea"/>
          <a:cs typeface="+mn-cs"/>
          <a:sym typeface="Gill Sans"/>
        </a:defRPr>
      </a:lvl5pPr>
      <a:lvl6pPr indent="1143000" algn="ctr" defTabSz="584200">
        <a:defRPr sz="7500">
          <a:solidFill>
            <a:srgbClr val="FFF3D9"/>
          </a:solidFill>
          <a:latin typeface="+mn-lt"/>
          <a:ea typeface="+mn-ea"/>
          <a:cs typeface="+mn-cs"/>
          <a:sym typeface="Gill Sans"/>
        </a:defRPr>
      </a:lvl6pPr>
      <a:lvl7pPr indent="1371600" algn="ctr" defTabSz="584200">
        <a:defRPr sz="7500">
          <a:solidFill>
            <a:srgbClr val="FFF3D9"/>
          </a:solidFill>
          <a:latin typeface="+mn-lt"/>
          <a:ea typeface="+mn-ea"/>
          <a:cs typeface="+mn-cs"/>
          <a:sym typeface="Gill Sans"/>
        </a:defRPr>
      </a:lvl7pPr>
      <a:lvl8pPr indent="1600200" algn="ctr" defTabSz="584200">
        <a:defRPr sz="7500">
          <a:solidFill>
            <a:srgbClr val="FFF3D9"/>
          </a:solidFill>
          <a:latin typeface="+mn-lt"/>
          <a:ea typeface="+mn-ea"/>
          <a:cs typeface="+mn-cs"/>
          <a:sym typeface="Gill Sans"/>
        </a:defRPr>
      </a:lvl8pPr>
      <a:lvl9pPr indent="1828800" algn="ctr" defTabSz="584200">
        <a:defRPr sz="7500">
          <a:solidFill>
            <a:srgbClr val="FFF3D9"/>
          </a:solidFill>
          <a:latin typeface="+mn-lt"/>
          <a:ea typeface="+mn-ea"/>
          <a:cs typeface="+mn-cs"/>
          <a:sym typeface="Gill Sans"/>
        </a:defRPr>
      </a:lvl9pPr>
    </p:titleStyle>
    <p:bodyStyle>
      <a:lvl1pPr marL="889000" indent="-571500" defTabSz="584200">
        <a:spcBef>
          <a:spcPts val="2400"/>
        </a:spcBef>
        <a:buSzPct val="100000"/>
        <a:buBlip>
          <a:blip r:embed="rId20"/>
        </a:buBlip>
        <a:defRPr sz="4200">
          <a:solidFill>
            <a:srgbClr val="FFF3D9"/>
          </a:solidFill>
          <a:latin typeface="+mn-lt"/>
          <a:ea typeface="+mn-ea"/>
          <a:cs typeface="+mn-cs"/>
          <a:sym typeface="Gill Sans"/>
        </a:defRPr>
      </a:lvl1pPr>
      <a:lvl2pPr marL="1333500" indent="-571500" defTabSz="584200">
        <a:spcBef>
          <a:spcPts val="2400"/>
        </a:spcBef>
        <a:buSzPct val="100000"/>
        <a:buBlip>
          <a:blip r:embed="rId20"/>
        </a:buBlip>
        <a:defRPr sz="4200">
          <a:solidFill>
            <a:srgbClr val="FFF3D9"/>
          </a:solidFill>
          <a:latin typeface="+mn-lt"/>
          <a:ea typeface="+mn-ea"/>
          <a:cs typeface="+mn-cs"/>
          <a:sym typeface="Gill Sans"/>
        </a:defRPr>
      </a:lvl2pPr>
      <a:lvl3pPr marL="1778000" indent="-571500" defTabSz="584200">
        <a:spcBef>
          <a:spcPts val="2400"/>
        </a:spcBef>
        <a:buSzPct val="100000"/>
        <a:buBlip>
          <a:blip r:embed="rId20"/>
        </a:buBlip>
        <a:defRPr sz="4200">
          <a:solidFill>
            <a:srgbClr val="FFF3D9"/>
          </a:solidFill>
          <a:latin typeface="+mn-lt"/>
          <a:ea typeface="+mn-ea"/>
          <a:cs typeface="+mn-cs"/>
          <a:sym typeface="Gill Sans"/>
        </a:defRPr>
      </a:lvl3pPr>
      <a:lvl4pPr marL="2222500" indent="-571500" defTabSz="584200">
        <a:spcBef>
          <a:spcPts val="2400"/>
        </a:spcBef>
        <a:buSzPct val="100000"/>
        <a:buBlip>
          <a:blip r:embed="rId20"/>
        </a:buBlip>
        <a:defRPr sz="4200">
          <a:solidFill>
            <a:srgbClr val="FFF3D9"/>
          </a:solidFill>
          <a:latin typeface="+mn-lt"/>
          <a:ea typeface="+mn-ea"/>
          <a:cs typeface="+mn-cs"/>
          <a:sym typeface="Gill Sans"/>
        </a:defRPr>
      </a:lvl4pPr>
      <a:lvl5pPr marL="2667000" indent="-571500" defTabSz="584200">
        <a:spcBef>
          <a:spcPts val="2400"/>
        </a:spcBef>
        <a:buSzPct val="100000"/>
        <a:buBlip>
          <a:blip r:embed="rId20"/>
        </a:buBlip>
        <a:defRPr sz="4200">
          <a:solidFill>
            <a:srgbClr val="FFF3D9"/>
          </a:solidFill>
          <a:latin typeface="+mn-lt"/>
          <a:ea typeface="+mn-ea"/>
          <a:cs typeface="+mn-cs"/>
          <a:sym typeface="Gill Sans"/>
        </a:defRPr>
      </a:lvl5pPr>
      <a:lvl6pPr marL="3022600" indent="-571500" defTabSz="584200">
        <a:spcBef>
          <a:spcPts val="2400"/>
        </a:spcBef>
        <a:buSzPct val="100000"/>
        <a:buBlip>
          <a:blip r:embed="rId20"/>
        </a:buBlip>
        <a:defRPr sz="4200">
          <a:solidFill>
            <a:srgbClr val="FFF3D9"/>
          </a:solidFill>
          <a:latin typeface="+mn-lt"/>
          <a:ea typeface="+mn-ea"/>
          <a:cs typeface="+mn-cs"/>
          <a:sym typeface="Gill Sans"/>
        </a:defRPr>
      </a:lvl6pPr>
      <a:lvl7pPr marL="3378200" indent="-571500" defTabSz="584200">
        <a:spcBef>
          <a:spcPts val="2400"/>
        </a:spcBef>
        <a:buSzPct val="100000"/>
        <a:buBlip>
          <a:blip r:embed="rId20"/>
        </a:buBlip>
        <a:defRPr sz="4200">
          <a:solidFill>
            <a:srgbClr val="FFF3D9"/>
          </a:solidFill>
          <a:latin typeface="+mn-lt"/>
          <a:ea typeface="+mn-ea"/>
          <a:cs typeface="+mn-cs"/>
          <a:sym typeface="Gill Sans"/>
        </a:defRPr>
      </a:lvl7pPr>
      <a:lvl8pPr marL="3733800" indent="-571500" defTabSz="584200">
        <a:spcBef>
          <a:spcPts val="2400"/>
        </a:spcBef>
        <a:buSzPct val="100000"/>
        <a:buBlip>
          <a:blip r:embed="rId20"/>
        </a:buBlip>
        <a:defRPr sz="4200">
          <a:solidFill>
            <a:srgbClr val="FFF3D9"/>
          </a:solidFill>
          <a:latin typeface="+mn-lt"/>
          <a:ea typeface="+mn-ea"/>
          <a:cs typeface="+mn-cs"/>
          <a:sym typeface="Gill Sans"/>
        </a:defRPr>
      </a:lvl8pPr>
      <a:lvl9pPr marL="4089400" indent="-571500" defTabSz="584200">
        <a:spcBef>
          <a:spcPts val="2400"/>
        </a:spcBef>
        <a:buSzPct val="100000"/>
        <a:buBlip>
          <a:blip r:embed="rId20"/>
        </a:buBlip>
        <a:defRPr sz="4200">
          <a:solidFill>
            <a:srgbClr val="FFF3D9"/>
          </a:solidFill>
          <a:latin typeface="+mn-lt"/>
          <a:ea typeface="+mn-ea"/>
          <a:cs typeface="+mn-cs"/>
          <a:sym typeface="Gill Sans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3D9"/>
                </a:solidFill>
              </a:rPr>
              <a:t>从许多到一个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3D9"/>
                </a:solidFill>
              </a:rPr>
              <a:t>From many to one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1270000" y="5918200"/>
            <a:ext cx="10464800" cy="12065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3D9"/>
                </a:solidFill>
              </a:rPr>
              <a:t>2015年8月30日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3D9"/>
                </a:solidFill>
              </a:rPr>
              <a:t>二.保罗如今的一个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3D9"/>
                </a:solidFill>
              </a:rPr>
              <a:t>v.3；7-11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5500">
                <a:solidFill>
                  <a:srgbClr val="FFF3D9"/>
                </a:solidFill>
              </a:rPr>
              <a:t>The only one Paul have now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270000" y="3289300"/>
            <a:ext cx="10464800" cy="380017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1.放弃</a:t>
            </a:r>
            <a:r>
              <a:rPr sz="34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v.7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                     ：从抓取到放手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From the gain to the loss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3400">
              <a:solidFill>
                <a:srgbClr val="FFF3D9"/>
              </a:solidFill>
              <a:latin typeface="KaiTi"/>
              <a:ea typeface="KaiTi"/>
              <a:cs typeface="KaiTi"/>
              <a:sym typeface="KaiTi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V.7只是我先前以为与我有益的，我现在因基督都当作有损的。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270000" y="3289300"/>
            <a:ext cx="10464800" cy="576461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2.得着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                      ：从粪土到至宝v8</a:t>
            </a:r>
            <a:endParaRPr sz="3400">
              <a:solidFill>
                <a:srgbClr val="FFF3D9"/>
              </a:solidFill>
              <a:latin typeface="KaiTi"/>
              <a:ea typeface="KaiTi"/>
              <a:cs typeface="KaiTi"/>
              <a:sym typeface="KaiTi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From rubbish to the most treasure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latin typeface="KaiTi"/>
                <a:ea typeface="KaiTi"/>
                <a:cs typeface="KaiTi"/>
                <a:sym typeface="KaiTi"/>
              </a:rPr>
              <a:t>  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latin typeface="KaiTi"/>
                <a:ea typeface="KaiTi"/>
                <a:cs typeface="KaiTi"/>
                <a:sym typeface="KaiTi"/>
              </a:rPr>
              <a:t>   v.</a:t>
            </a:r>
            <a:r>
              <a:rPr sz="2900">
                <a:solidFill>
                  <a:srgbClr val="FFFFFF"/>
                </a:solidFill>
                <a:latin typeface="KaiTi"/>
                <a:ea typeface="KaiTi"/>
                <a:cs typeface="KaiTi"/>
                <a:sym typeface="KaiTi"/>
              </a:rPr>
              <a:t>8不但如此，我也将万事当作有损的，因我以认识我主基督耶稣为至宝。我为他已经丢弃万事，看作粪土，为要</a:t>
            </a:r>
            <a:r>
              <a:rPr sz="3900">
                <a:solidFill>
                  <a:srgbClr val="DCBD23"/>
                </a:solidFill>
                <a:latin typeface="KaiTi"/>
                <a:ea typeface="KaiTi"/>
                <a:cs typeface="KaiTi"/>
                <a:sym typeface="KaiTi"/>
              </a:rPr>
              <a:t>得着基督</a:t>
            </a:r>
            <a:r>
              <a:rPr sz="3900">
                <a:solidFill>
                  <a:srgbClr val="FFFFFF"/>
                </a:solidFill>
                <a:latin typeface="KaiTi"/>
                <a:ea typeface="KaiTi"/>
                <a:cs typeface="KaiTi"/>
                <a:sym typeface="KaiTi"/>
              </a:rPr>
              <a:t>。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  <a:latin typeface="KaiTi"/>
                <a:ea typeface="KaiTi"/>
                <a:cs typeface="KaiTi"/>
                <a:sym typeface="KaiTi"/>
              </a:rPr>
              <a:t>   太13：44-46 “天国好像</a:t>
            </a:r>
            <a:r>
              <a:rPr sz="2900" u="sng">
                <a:solidFill>
                  <a:srgbClr val="FFFFFF"/>
                </a:solidFill>
                <a:latin typeface="KaiTi"/>
                <a:ea typeface="KaiTi"/>
                <a:cs typeface="KaiTi"/>
                <a:sym typeface="KaiTi"/>
              </a:rPr>
              <a:t>宝贝</a:t>
            </a:r>
            <a:r>
              <a:rPr sz="2900">
                <a:solidFill>
                  <a:srgbClr val="FFFFFF"/>
                </a:solidFill>
                <a:latin typeface="KaiTi"/>
                <a:ea typeface="KaiTi"/>
                <a:cs typeface="KaiTi"/>
                <a:sym typeface="KaiTi"/>
              </a:rPr>
              <a:t>藏在地里。人遇见了，就把它藏起来。欢欢喜喜地去</a:t>
            </a:r>
            <a:r>
              <a:rPr sz="2900" u="sng">
                <a:solidFill>
                  <a:srgbClr val="FFFFFF"/>
                </a:solidFill>
                <a:latin typeface="KaiTi"/>
                <a:ea typeface="KaiTi"/>
                <a:cs typeface="KaiTi"/>
                <a:sym typeface="KaiTi"/>
              </a:rPr>
              <a:t>变卖一切</a:t>
            </a:r>
            <a:r>
              <a:rPr sz="2900">
                <a:solidFill>
                  <a:srgbClr val="FFFFFF"/>
                </a:solidFill>
                <a:latin typeface="KaiTi"/>
                <a:ea typeface="KaiTi"/>
                <a:cs typeface="KaiTi"/>
                <a:sym typeface="KaiTi"/>
              </a:rPr>
              <a:t>所有的买这块地。天国又好像买卖人，寻找好珠子。遇见一颗</a:t>
            </a:r>
            <a:r>
              <a:rPr sz="2900" u="sng">
                <a:solidFill>
                  <a:srgbClr val="FFFFFF"/>
                </a:solidFill>
                <a:latin typeface="KaiTi"/>
                <a:ea typeface="KaiTi"/>
                <a:cs typeface="KaiTi"/>
                <a:sym typeface="KaiTi"/>
              </a:rPr>
              <a:t>重价的珠子</a:t>
            </a:r>
            <a:r>
              <a:rPr sz="2900">
                <a:solidFill>
                  <a:srgbClr val="FFFFFF"/>
                </a:solidFill>
                <a:latin typeface="KaiTi"/>
                <a:ea typeface="KaiTi"/>
                <a:cs typeface="KaiTi"/>
                <a:sym typeface="KaiTi"/>
              </a:rPr>
              <a:t>，就去</a:t>
            </a:r>
            <a:r>
              <a:rPr sz="2900" u="sng">
                <a:solidFill>
                  <a:srgbClr val="FFFFFF"/>
                </a:solidFill>
                <a:latin typeface="KaiTi"/>
                <a:ea typeface="KaiTi"/>
                <a:cs typeface="KaiTi"/>
                <a:sym typeface="KaiTi"/>
              </a:rPr>
              <a:t>变卖</a:t>
            </a:r>
            <a:r>
              <a:rPr sz="2900">
                <a:solidFill>
                  <a:srgbClr val="FFFFFF"/>
                </a:solidFill>
                <a:latin typeface="KaiTi"/>
                <a:ea typeface="KaiTi"/>
                <a:cs typeface="KaiTi"/>
                <a:sym typeface="KaiTi"/>
              </a:rPr>
              <a:t>他一切所有的，买了这颗珠子”。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270000" y="2711993"/>
            <a:ext cx="10464800" cy="483299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 dirty="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3.称义</a:t>
            </a:r>
            <a:r>
              <a:rPr sz="3400" dirty="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v9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 dirty="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Justification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900" dirty="0">
              <a:solidFill>
                <a:srgbClr val="FFF3D9"/>
              </a:solidFill>
              <a:latin typeface="KaiTi"/>
              <a:ea typeface="KaiTi"/>
              <a:cs typeface="KaiTi"/>
              <a:sym typeface="KaiTi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   V9并且得以在他里面，不是有自己因律法而得的义，乃是有信基督的义，就是因信神而来的义。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4.成圣</a:t>
            </a:r>
            <a:r>
              <a:rPr sz="34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v.10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1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Sanctification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400">
              <a:solidFill>
                <a:srgbClr val="FFF3D9"/>
              </a:solidFill>
              <a:latin typeface="KaiTi"/>
              <a:ea typeface="KaiTi"/>
              <a:cs typeface="KaiTi"/>
              <a:sym typeface="KaiTi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V10使我认识基督，晓得他复活的大能，并且晓得和他一同受苦，效法他的死。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5.得荣耀</a:t>
            </a:r>
            <a:r>
              <a:rPr sz="34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v.11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Glori</a:t>
            </a:r>
            <a:r>
              <a:rPr sz="41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fication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400">
              <a:solidFill>
                <a:srgbClr val="FFF3D9"/>
              </a:solidFill>
              <a:latin typeface="KaiTi"/>
              <a:ea typeface="KaiTi"/>
              <a:cs typeface="KaiTi"/>
              <a:sym typeface="KaiTi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V11 或者我也得以从死里复活。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270000" y="6604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6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600">
                <a:solidFill>
                  <a:srgbClr val="FFF3D9"/>
                </a:solidFill>
              </a:rPr>
              <a:t>腓立比书3：1-11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lvl="0" indent="0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1弟兄们，我还有话说，你们要靠主喜乐。我把这话再写给你们，于我并不为难，于你们却是妥当。</a:t>
            </a:r>
          </a:p>
          <a:p>
            <a:pPr marL="0" lvl="0" indent="0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2应当防备犬类，防备作恶的，防备妄自行割的。</a:t>
            </a:r>
          </a:p>
          <a:p>
            <a:pPr marL="0" lvl="0" indent="0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3因为真受割礼的，乃是我们这以神的灵敬拜，在基督耶稣里夸口，不靠着肉体的。</a:t>
            </a:r>
          </a:p>
          <a:p>
            <a:pPr marL="0" lvl="0" indent="0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4其实我也可以靠肉体。若是别人想他可以靠肉体，我更可以靠着了。</a:t>
            </a:r>
          </a:p>
          <a:p>
            <a:pPr marL="0" lvl="0" indent="0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5我第八天受割礼，我是以色列族，便雅悯支派的人，是希伯来人所生的希伯来人。就律法说，我是法利赛人。</a:t>
            </a:r>
          </a:p>
          <a:p>
            <a:pPr marL="0" lvl="0" indent="0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6就热心说，我是逼迫教会的。就律法上的义说，我是无可指摘的。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lvl="0" indent="0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7只是我先前以为与我有益的，我现在因基督都当作有损的。</a:t>
            </a:r>
          </a:p>
          <a:p>
            <a:pPr marL="0" lvl="0" indent="0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8不但如此，我也将万事当作有损的，因我以认识我主基督耶稣为至宝。我为他已经丢弃万事，看作粪土，为要得着基督。</a:t>
            </a:r>
          </a:p>
          <a:p>
            <a:pPr marL="0" lvl="0" indent="0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9并且得以在他里面，不是有自己因律法而得的义，乃是有信基督的义，就是因信神而来的义。</a:t>
            </a:r>
          </a:p>
          <a:p>
            <a:pPr marL="0" lvl="0" indent="0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10使我认识基督，晓得他复活的大能，并且晓得和他一同受苦，效法他的死。</a:t>
            </a:r>
          </a:p>
          <a:p>
            <a:pPr marL="0" lvl="0" indent="0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11或者我也得以从死里复活。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3D9"/>
                </a:solidFill>
              </a:rPr>
              <a:t>一.保罗曾经的许多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3D9"/>
                </a:solidFill>
              </a:rPr>
              <a:t>v.1-2；4-8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3D9"/>
                </a:solidFill>
              </a:rPr>
              <a:t>The many which Paul had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1270000" y="3289300"/>
            <a:ext cx="10464800" cy="502508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1.形式 Form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3800">
              <a:solidFill>
                <a:srgbClr val="FFF3D9"/>
              </a:solidFill>
              <a:latin typeface="KaiTi"/>
              <a:ea typeface="KaiTi"/>
              <a:cs typeface="KaiTi"/>
              <a:sym typeface="KaiTi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V.5“我第八天受割礼…”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V.3 “因为真受割礼的，乃是我们这以神的灵敬拜，在基督耶稣里夸口，不靠着肉体的”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3800">
              <a:solidFill>
                <a:srgbClr val="FFF3D9"/>
              </a:solidFill>
              <a:latin typeface="KaiTi"/>
              <a:ea typeface="KaiTi"/>
              <a:cs typeface="KaiTi"/>
              <a:sym typeface="KaiTi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    婴儿洗礼、洗礼、圣餐礼、差派礼、献堂礼、按牧礼……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270000" y="3289300"/>
            <a:ext cx="10464800" cy="516582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2.血统 bloodlines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400">
              <a:solidFill>
                <a:srgbClr val="FFF3D9"/>
              </a:solidFill>
              <a:latin typeface="KaiTi"/>
              <a:ea typeface="KaiTi"/>
              <a:cs typeface="KaiTi"/>
              <a:sym typeface="KaiTi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    V.5“…我是以色列族，便雅悯支派的人，是希伯来人所生的希伯来人…”。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400">
              <a:solidFill>
                <a:srgbClr val="FFF3D9"/>
              </a:solidFill>
              <a:latin typeface="KaiTi"/>
              <a:ea typeface="KaiTi"/>
              <a:cs typeface="KaiTi"/>
              <a:sym typeface="KaiTi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以色列是万国万族中被拣选的民族，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1270000" y="3289300"/>
            <a:ext cx="10464800" cy="577631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3.宗派</a:t>
            </a:r>
            <a:r>
              <a:rPr sz="40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Denomination</a:t>
            </a:r>
            <a:endParaRPr sz="6400">
              <a:solidFill>
                <a:srgbClr val="FFF3D9"/>
              </a:solidFill>
              <a:latin typeface="KaiTi"/>
              <a:ea typeface="KaiTi"/>
              <a:cs typeface="KaiTi"/>
              <a:sym typeface="KaiTi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endParaRPr sz="30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徒 22:3 </a:t>
            </a:r>
            <a:r>
              <a:rPr sz="3000">
                <a:solidFill>
                  <a:srgbClr val="FFFFFF"/>
                </a:solidFill>
                <a:latin typeface="KaiTi"/>
                <a:ea typeface="KaiTi"/>
                <a:cs typeface="KaiTi"/>
                <a:sym typeface="KaiTi"/>
              </a:rPr>
              <a:t>保罗说，我原是犹太人，生在基利家的大数，长在这城里，在</a:t>
            </a:r>
            <a:r>
              <a:rPr sz="3000">
                <a:solidFill>
                  <a:srgbClr val="F5D328"/>
                </a:solidFill>
                <a:latin typeface="KaiTi"/>
                <a:ea typeface="KaiTi"/>
                <a:cs typeface="KaiTi"/>
                <a:sym typeface="KaiTi"/>
              </a:rPr>
              <a:t>迦玛列门</a:t>
            </a:r>
            <a:r>
              <a:rPr sz="3000">
                <a:solidFill>
                  <a:srgbClr val="FFFFFF"/>
                </a:solidFill>
                <a:latin typeface="KaiTi"/>
                <a:ea typeface="KaiTi"/>
                <a:cs typeface="KaiTi"/>
                <a:sym typeface="KaiTi"/>
              </a:rPr>
              <a:t>下，按着我们祖宗</a:t>
            </a:r>
            <a:r>
              <a:rPr sz="3000">
                <a:solidFill>
                  <a:srgbClr val="F5D328"/>
                </a:solidFill>
                <a:latin typeface="KaiTi"/>
                <a:ea typeface="KaiTi"/>
                <a:cs typeface="KaiTi"/>
                <a:sym typeface="KaiTi"/>
              </a:rPr>
              <a:t>严紧的律法</a:t>
            </a:r>
            <a:r>
              <a:rPr sz="3000">
                <a:solidFill>
                  <a:srgbClr val="FFFFFF"/>
                </a:solidFill>
                <a:latin typeface="KaiTi"/>
                <a:ea typeface="KaiTi"/>
                <a:cs typeface="KaiTi"/>
                <a:sym typeface="KaiTi"/>
              </a:rPr>
              <a:t>受教，热心事奉神，象你们众人今日一样。 </a:t>
            </a: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FFFFFF"/>
              </a:solidFill>
              <a:latin typeface="KaiTi"/>
              <a:ea typeface="KaiTi"/>
              <a:cs typeface="KaiTi"/>
              <a:sym typeface="KaiTi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法利赛人是以色列民族中最敬虔的派别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1270000" y="3289300"/>
            <a:ext cx="10464800" cy="543128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4.热情Passion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4000">
              <a:solidFill>
                <a:srgbClr val="FFF3D9"/>
              </a:solidFill>
              <a:latin typeface="KaiTi"/>
              <a:ea typeface="KaiTi"/>
              <a:cs typeface="KaiTi"/>
              <a:sym typeface="KaiTi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v.6就热心说，我是逼迫教会的。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  </a:t>
            </a:r>
            <a:r>
              <a:rPr sz="37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  徒22：3-5“…热心事奉神，象你们众人今日一样。我也曾逼迫奉这道的人，直到死地，无论男女都锁拿下监。这是大祭司和众长老都可以给我作见证的。我又领了他们达与弟兄的书信，往大马色去，要把在那里奉这道的人锁拿，带到耶路撒冷受刑。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1270000" y="3289300"/>
            <a:ext cx="10464800" cy="354796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5.行为Behavior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4200">
              <a:solidFill>
                <a:srgbClr val="FFF3D9"/>
              </a:solidFill>
              <a:latin typeface="KaiTi"/>
              <a:ea typeface="KaiTi"/>
              <a:cs typeface="KaiTi"/>
              <a:sym typeface="KaiTi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3D9"/>
                </a:solidFill>
                <a:latin typeface="KaiTi"/>
                <a:ea typeface="KaiTi"/>
                <a:cs typeface="KaiTi"/>
                <a:sym typeface="KaiTi"/>
              </a:rPr>
              <a:t>V.6就律法上的义说，我是无可指摘的。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890</Words>
  <Application>Microsoft Macintosh PowerPoint</Application>
  <PresentationFormat>自定义</PresentationFormat>
  <Paragraphs>67</Paragraphs>
  <Slides>15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16" baseType="lpstr">
      <vt:lpstr>White</vt:lpstr>
      <vt:lpstr>从许多到一个 From many to one</vt:lpstr>
      <vt:lpstr>腓立比书3：1-11</vt:lpstr>
      <vt:lpstr>PowerPoint 演示文稿</vt:lpstr>
      <vt:lpstr>一.保罗曾经的许多 v.1-2；4-8 The many which Paul had</vt:lpstr>
      <vt:lpstr>1.形式 Form  V.5“我第八天受割礼…” V.3 “因为真受割礼的，乃是我们这以神的灵敬拜，在基督耶稣里夸口，不靠着肉体的”      婴儿洗礼、洗礼、圣餐礼、差派礼、献堂礼、按牧礼……</vt:lpstr>
      <vt:lpstr>2.血统 bloodlines      V.5“…我是以色列族，便雅悯支派的人，是希伯来人所生的希伯来人…”。  以色列是万国万族中被拣选的民族，</vt:lpstr>
      <vt:lpstr>3.宗派Denomination         徒 22:3 保罗说，我原是犹太人，生在基利家的大数，长在这城里，在迦玛列门下，按着我们祖宗严紧的律法受教，热心事奉神，象你们众人今日一样。   法利赛人是以色列民族中最敬虔的派别</vt:lpstr>
      <vt:lpstr>4.热情Passion  v.6就热心说，我是逼迫教会的。     徒22：3-5“…热心事奉神，象你们众人今日一样。我也曾逼迫奉这道的人，直到死地，无论男女都锁拿下监。这是大祭司和众长老都可以给我作见证的。我又领了他们达与弟兄的书信，往大马色去，要把在那里奉这道的人锁拿，带到耶路撒冷受刑。 </vt:lpstr>
      <vt:lpstr>5.行为Behavior  V.6就律法上的义说，我是无可指摘的。</vt:lpstr>
      <vt:lpstr>二.保罗如今的一个 v.3；7-11 The only one Paul have now</vt:lpstr>
      <vt:lpstr>1.放弃v.7                      ：从抓取到放手 From the gain to the loss  V.7只是我先前以为与我有益的，我现在因基督都当作有损的。</vt:lpstr>
      <vt:lpstr>2.得着                       ：从粪土到至宝v8 From rubbish to the most treasure       v.8不但如此，我也将万事当作有损的，因我以认识我主基督耶稣为至宝。我为他已经丢弃万事，看作粪土，为要得着基督。    太13：44-46 “天国好像宝贝藏在地里。人遇见了，就把它藏起来。欢欢喜喜地去变卖一切所有的买这块地。天国又好像买卖人，寻找好珠子。遇见一颗重价的珠子，就去变卖他一切所有的，买了这颗珠子”。</vt:lpstr>
      <vt:lpstr>3.称义v9 Justification     V9并且得以在他里面，不是有自己因律法而得的义，乃是有信基督的义，就是因信神而来的义。</vt:lpstr>
      <vt:lpstr>4.成圣v.10 Sanctification  V10使我认识基督，晓得他复活的大能，并且晓得和他一同受苦，效法他的死。</vt:lpstr>
      <vt:lpstr>5.得荣耀v.11 Glorification  V11 或者我也得以从死里复活。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从许多到一个 From many to one</dc:title>
  <cp:lastModifiedBy>Guo Joshua</cp:lastModifiedBy>
  <cp:revision>1</cp:revision>
  <dcterms:modified xsi:type="dcterms:W3CDTF">2015-08-30T02:07:12Z</dcterms:modified>
</cp:coreProperties>
</file>